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11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56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webu či u učitele si stáhněte aktuální seznam školy a pravidla. Školy se liší počtem děl (často přibližně 20–30), zastoupením literárních období, poměrem prózy/poezie/dramatu, limity stejného autora i termínem a způsobem odevzdání. Rady studentů z jiné školy mohou být pro vaše podmínky nepoužitelné.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Projděte si přečtené knihy, sešity, školní prezentace i vlastní rozbory. Podrobně probraná díla už mají vysvětlený děj, postavy, jazyk, autora i dobové souvislosti. Pouhá znalost názvu, obálky či ukázky ale nestačí. Sestavte první část seznamu z děl, o nichž už dokážete mluvit vlastními slovy.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Pokud to školní podmínky dovolují, vybírejte víc děl stejného autora: Karel Čapek (Bílá nemoc, R.U.R.), William Shakespeare (Hamlet, Romeo a Julie), George Orwell (Farma zvířat, 1984). Jednou zpracujete autorův životopis, další tvorbu a dobové souvislosti, ale děj, postavy, témata a jazyk musí zůstat pro každé dílo samostatné. Podobně lze párovat knihy z první světové války: Petr a Lucie a Na západní frontě klid. Společný kontext není důvod si vybrat titul, který vás nezajímá.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Pokud máte u anglické maturity britskou nebo americkou literaturu, využijte dílo ze seznamu české literatury: O myších a lidech od Johna Steinbecka (americká literatura), Farma zvířat od George Orwella nebo Shakespeare (britská literatura). Již se nemusíte učit znovu příběh, postavy a témata. Zaměříte se na anglickou slovní zásobu, autora a vlastní názor. Jediný titul samozřejmě nenahradí přehled celého tématu.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Drámata jsou často vhodná pro časově úspornou četbu, protože na stránkách převládají dialogy a řada her je určena na jeden večer. Příklad: Havlova Audience – jednoaktovka se dvěma postavami, ale s hlubším tématem nátlaku a odpovědnosti. Další kratší hry: Bílá nemoc, R.U.R., Lakomec. Pokud nechcete příliš dramat, zvažte krátké prózy: Malý princ, Petr a Lucie, Krysař, O myších a lidech. Samotná rychlost četby nezaručuje jednoduchý rozbor.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Máj Karla Hynka Máchy je krátká lyrickoepická skladba, ale silná obraznost, úvahy a jazykové prostředky mohou být pro maturitní rozbor náročné. Rozmarné léto Vladislava Vančury zase zpomaluje stylizovaný jazyk – známá je formulace „Tento způsob léta zdá se mi poněkud nešťastným.“ Než titul zařadíte do seznamu, přečtěte si prvních 3–5 stran a zvažte srozumitelnost, téma a schopnost o knize mluvit.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Při výběru díla hlídejte správné vydání. Zkrácená převyprávění Robinsona Crusoea či Tajuplného ostrova mohou vypouštět významné události a postavy. Překlady mění styl i jména: v Romeovi a Julii se otec Vavřinec objevuje také jako bratr Lorenzo, jde o tutéž postavu. Audiokniha musí být úplná, u sbírek mohou některé texty chybět; navíc nenahradí přípravu práce s úryvkem. Film může měnit a vynechávat scény – Brabcova Kytice zpracovává pouze sedm balad z celé Erbenovy sbírky. Mnohé knihy lze vypůjčit, není nutné vše kupovat.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Konkrétní inspirace dle přiloženého článku: DRAMATA: Bílá nemoc – Karel Čapek (epidemie, moc, odpovědnost); R.U.R. – Karel Čapek (roboti, práce, technologie); Lakomec – Molière (komedie); Audience – Václav Havel (moc, nátlak); Romeo a Julie – William Shakespeare (milostná tragédie); Revizor – Nikolaj Vasiljevič Gogol (záměna identity, kritika poměrů). KRATŠÍ PRÓZA: O myších a lidech – John Steinbeck (přátelství); Farma zvířat – George Orwell (moc a manipulace); Petr a Lucie – Romain Rolland (láska); Krysař – Viktor Dyk (hlubší témata); Ostře sledované vlaky – Bohumil Hrabal (druhá světová válka); Malý princ – Antoine de Saint-Exupéry (více rovin); Stařec a moře – Ernest Hemingway (vytrvalost a symbolika). DELŠÍ, ALE POUTAVÉ: Bylo nás pět – Karel Poláček (humor a dětské příhody); Obraz Doriana Graye – Oscar Wilde (portrét a mládí); Na západní frontě klid – Erich Maria Remarque (válka, přátelství, drsné scény). POEZIE A SKLADBY: Kytice – Karel Jaromír Erben (balady); Havran – Edgar Allan Poe (atmosféra); Tyrolské elegie – Karel Havlíček Borovský (satira); Král Lávra – Karel Havlíček Borovský (satira s dějem). Krátká Proměna Franze Kafky je interpretací odcizení a existenciálních témat náročnější. Doporučení vychází z příspěvků studentů a popularity stahovaných rozborů, není to pořadí objektivní vhodnosti.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Některá díla mají více rozborů – v rámci Rozbor-dila.cz podle článku i devět různých zpracování. Autoři se soustředí na jiné aspekty: postavy, děj, jazyk, symboly a historický kontext. Rozdílné interpretace u konce Malého prince, Zkrocení zlé ženy nebo symboliky Starce a moře nemusí být chybou, ovšem každé tvrzení musí být podložitelné textem. Jeden kvalitní rozbor zvolte jako osnovu, z dalších doplňte důležité informace a alternativní výklady. Další podklady: https://rozbor-dila.cz/seznam-rozboru/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Začněte číst ideálně od září. Děj, postavy, témata, jazyk i literární kontext si průběžně nebo hned po dočtení krátce zapisujte. Vlastní poznámky lze sestavit z kvalitních podkladů, není nutné vše tvořit od nuly. Pokud nestíháte všechna díla přečíst, začněte včas alespoň s rozbory, ale neučte se je nazpaměť bez porozumění. U maturity je nutné reagovat na otázky a konkrétní písemnou ukázku. Nahlas si zkoušejte obsah i interpretaci knihy popsat vlastními slovy. V článku jsou uvedeny také video rozbory na https://rozbor-dila.cz/video-rozbory-del-k-maturite/. Závěr článku: „U maturity neovlivníte, které dílo si vylosujete, ale můžete ovlivnit, ze kterých budete losovat.“
[Sources]
- Podkladový článek poskytnutý uživatelem: „Jak vybrat knihy k maturitě: 10 tipů a doporučená díla“ (2026).
- Vizuální styl značky: https://studijni-svet.cz/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@Studijni-svet-cz" TargetMode="External"/><Relationship Id="rId4" Type="http://schemas.openxmlformats.org/officeDocument/2006/relationships/hyperlink" Target="https://rozbor-dila.cz/jak-vybrat-dila-k-maturite-10-tipu-jak-usetrit-cas-i-namah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5" name="Image 0" descr="/mnt/data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70" y="6293729"/>
            <a:ext cx="1531398" cy="37191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841248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VYBRAT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502920" y="1219744"/>
            <a:ext cx="5852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cs-CZ" sz="36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DÍLA</a:t>
            </a:r>
            <a:r>
              <a:rPr lang="en-US" sz="36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 MATURITĚ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512064" y="1755647"/>
            <a:ext cx="5577840" cy="11247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praktických tipů, jak si vybrat maturitní četbu chytře, s menší námahou a s lepší šancí na úspěch u ústní zkoušky.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605016" y="940543"/>
            <a:ext cx="5074920" cy="1456475"/>
          </a:xfrm>
          <a:prstGeom prst="roundRect">
            <a:avLst>
              <a:gd name="adj" fmla="val 3137"/>
            </a:avLst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720840" y="1133856"/>
            <a:ext cx="1280160" cy="11247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400" dirty="0"/>
          </a:p>
        </p:txBody>
      </p:sp>
      <p:sp>
        <p:nvSpPr>
          <p:cNvPr id="11" name="Text 8"/>
          <p:cNvSpPr/>
          <p:nvPr/>
        </p:nvSpPr>
        <p:spPr>
          <a:xfrm>
            <a:off x="7918704" y="1234829"/>
            <a:ext cx="2163142" cy="46751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TIPŮ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7973568" y="1725089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EAF6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 výběr knih k maturitě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519878" y="3179411"/>
            <a:ext cx="3566160" cy="1847088"/>
          </a:xfrm>
          <a:prstGeom prst="roundRect">
            <a:avLst>
              <a:gd name="adj" fmla="val 247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93030" y="3239744"/>
            <a:ext cx="32004" cy="155448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26203" y="3258031"/>
            <a:ext cx="3273552" cy="4364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PRAVIDLA ŠKOLY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726203" y="3720548"/>
            <a:ext cx="3255264" cy="1110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Nejdřív ověř podmínky, rozsah a termín odevzdání.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360358" y="3179411"/>
            <a:ext cx="3566160" cy="1847088"/>
          </a:xfrm>
          <a:prstGeom prst="roundRect">
            <a:avLst>
              <a:gd name="adj" fmla="val 247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433510" y="3239744"/>
            <a:ext cx="32004" cy="155448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59240" y="3375652"/>
            <a:ext cx="3273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VYBÍREJ CHYTŘE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566683" y="3720548"/>
            <a:ext cx="3255264" cy="1110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Začni knihami, které už znáš, a hledej efektivní kombinace.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8200838" y="3179411"/>
            <a:ext cx="3566160" cy="1847088"/>
          </a:xfrm>
          <a:prstGeom prst="roundRect">
            <a:avLst>
              <a:gd name="adj" fmla="val 247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273990" y="3239744"/>
            <a:ext cx="32004" cy="155448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388875" y="3375652"/>
            <a:ext cx="3273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OPAKUJ PRŮBĚŽNĚ</a:t>
            </a: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8407163" y="3720548"/>
            <a:ext cx="3255264" cy="1110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Piš si poznámky, porovnávej rozbory a mluv vlastními slovy.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519878" y="5383851"/>
            <a:ext cx="11239305" cy="402336"/>
          </a:xfrm>
          <a:prstGeom prst="roundRect">
            <a:avLst>
              <a:gd name="adj" fmla="val 6818"/>
            </a:avLst>
          </a:prstGeom>
          <a:solidFill>
            <a:srgbClr val="E8EFF3"/>
          </a:solidFill>
          <a:ln w="12700">
            <a:solidFill>
              <a:srgbClr val="E8EFF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21047" y="5527497"/>
            <a:ext cx="10698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14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Prezentace vychází z článku „</a:t>
            </a:r>
            <a:r>
              <a:rPr lang="en-US" sz="1140" b="1" u="sng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Jak vybrat knihy k maturitě: 10 tipů a doporučená díla</a:t>
            </a:r>
            <a:r>
              <a:rPr lang="en-US" sz="114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 a </a:t>
            </a:r>
            <a:r>
              <a:rPr lang="cs-CZ" sz="114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videa z </a:t>
            </a:r>
            <a:r>
              <a:rPr lang="cs-CZ" sz="1140" b="1" u="sng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kanálu</a:t>
            </a:r>
            <a:r>
              <a:rPr lang="en-US" sz="1140" b="1" u="sng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Studijního světa</a:t>
            </a:r>
            <a:r>
              <a:rPr lang="en-US" sz="114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Nejdřív zjisti pravidla své školy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Každá škola může mít jiná pravidla pro sestavení maturitního seznamu.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502920" y="1874520"/>
            <a:ext cx="3502152" cy="1545336"/>
          </a:xfrm>
          <a:prstGeom prst="roundRect">
            <a:avLst>
              <a:gd name="adj" fmla="val 4142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94360" y="2020824"/>
            <a:ext cx="42977" cy="125272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13232" y="205740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cs-CZ" sz="2100" dirty="0"/>
          </a:p>
        </p:txBody>
      </p:sp>
      <p:sp>
        <p:nvSpPr>
          <p:cNvPr id="14" name="Text 11"/>
          <p:cNvSpPr/>
          <p:nvPr/>
        </p:nvSpPr>
        <p:spPr>
          <a:xfrm>
            <a:off x="1207008" y="2084832"/>
            <a:ext cx="2542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5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Počet děl a období</a:t>
            </a:r>
            <a:endParaRPr lang="cs-CZ" sz="1750" dirty="0"/>
          </a:p>
        </p:txBody>
      </p:sp>
      <p:sp>
        <p:nvSpPr>
          <p:cNvPr id="15" name="Text 12"/>
          <p:cNvSpPr/>
          <p:nvPr/>
        </p:nvSpPr>
        <p:spPr>
          <a:xfrm>
            <a:off x="731520" y="2706624"/>
            <a:ext cx="304495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Zjisti přesný rozsah a minimální zastoupení.</a:t>
            </a:r>
            <a:endParaRPr lang="cs-CZ" sz="1580" dirty="0"/>
          </a:p>
        </p:txBody>
      </p:sp>
      <p:sp>
        <p:nvSpPr>
          <p:cNvPr id="16" name="Shape 13"/>
          <p:cNvSpPr/>
          <p:nvPr/>
        </p:nvSpPr>
        <p:spPr>
          <a:xfrm>
            <a:off x="4224528" y="1874520"/>
            <a:ext cx="3502152" cy="1545336"/>
          </a:xfrm>
          <a:prstGeom prst="roundRect">
            <a:avLst>
              <a:gd name="adj" fmla="val 4142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15968" y="2020824"/>
            <a:ext cx="42977" cy="125272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434840" y="205740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cs-CZ" sz="2100" dirty="0"/>
          </a:p>
        </p:txBody>
      </p:sp>
      <p:sp>
        <p:nvSpPr>
          <p:cNvPr id="19" name="Text 16"/>
          <p:cNvSpPr/>
          <p:nvPr/>
        </p:nvSpPr>
        <p:spPr>
          <a:xfrm>
            <a:off x="4928616" y="2084832"/>
            <a:ext cx="2542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5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Próza, poezie a drama</a:t>
            </a:r>
            <a:endParaRPr lang="cs-CZ" sz="1750" dirty="0"/>
          </a:p>
        </p:txBody>
      </p:sp>
      <p:sp>
        <p:nvSpPr>
          <p:cNvPr id="20" name="Text 17"/>
          <p:cNvSpPr/>
          <p:nvPr/>
        </p:nvSpPr>
        <p:spPr>
          <a:xfrm>
            <a:off x="4453128" y="2706624"/>
            <a:ext cx="304495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Ověř povinný poměr literárních druhů.</a:t>
            </a:r>
            <a:endParaRPr lang="cs-CZ" sz="1580" dirty="0"/>
          </a:p>
        </p:txBody>
      </p:sp>
      <p:sp>
        <p:nvSpPr>
          <p:cNvPr id="21" name="Shape 18"/>
          <p:cNvSpPr/>
          <p:nvPr/>
        </p:nvSpPr>
        <p:spPr>
          <a:xfrm>
            <a:off x="502920" y="3575304"/>
            <a:ext cx="3502152" cy="1545336"/>
          </a:xfrm>
          <a:prstGeom prst="roundRect">
            <a:avLst>
              <a:gd name="adj" fmla="val 4142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94360" y="3721608"/>
            <a:ext cx="42977" cy="125272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13232" y="375818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cs-CZ" sz="2100" dirty="0"/>
          </a:p>
        </p:txBody>
      </p:sp>
      <p:sp>
        <p:nvSpPr>
          <p:cNvPr id="24" name="Text 21"/>
          <p:cNvSpPr/>
          <p:nvPr/>
        </p:nvSpPr>
        <p:spPr>
          <a:xfrm>
            <a:off x="1207008" y="3785616"/>
            <a:ext cx="2542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5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Autoři a opakování</a:t>
            </a:r>
            <a:endParaRPr lang="cs-CZ" sz="1750" dirty="0"/>
          </a:p>
        </p:txBody>
      </p:sp>
      <p:sp>
        <p:nvSpPr>
          <p:cNvPr id="25" name="Text 22"/>
          <p:cNvSpPr/>
          <p:nvPr/>
        </p:nvSpPr>
        <p:spPr>
          <a:xfrm>
            <a:off x="731520" y="4407408"/>
            <a:ext cx="304495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Zkontroluj limit více titulů od autora.</a:t>
            </a:r>
            <a:endParaRPr lang="cs-CZ" sz="1580" dirty="0"/>
          </a:p>
        </p:txBody>
      </p:sp>
      <p:sp>
        <p:nvSpPr>
          <p:cNvPr id="26" name="Shape 23"/>
          <p:cNvSpPr/>
          <p:nvPr/>
        </p:nvSpPr>
        <p:spPr>
          <a:xfrm>
            <a:off x="4224528" y="3575304"/>
            <a:ext cx="3502152" cy="1545336"/>
          </a:xfrm>
          <a:prstGeom prst="roundRect">
            <a:avLst>
              <a:gd name="adj" fmla="val 4142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315968" y="3721608"/>
            <a:ext cx="42977" cy="125272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434840" y="375818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cs-CZ" sz="2100" dirty="0"/>
          </a:p>
        </p:txBody>
      </p:sp>
      <p:sp>
        <p:nvSpPr>
          <p:cNvPr id="29" name="Text 26"/>
          <p:cNvSpPr/>
          <p:nvPr/>
        </p:nvSpPr>
        <p:spPr>
          <a:xfrm>
            <a:off x="4928616" y="3785616"/>
            <a:ext cx="2542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5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Termín odevzdání</a:t>
            </a:r>
            <a:endParaRPr lang="cs-CZ" sz="1750" dirty="0"/>
          </a:p>
        </p:txBody>
      </p:sp>
      <p:sp>
        <p:nvSpPr>
          <p:cNvPr id="30" name="Text 27"/>
          <p:cNvSpPr/>
          <p:nvPr/>
        </p:nvSpPr>
        <p:spPr>
          <a:xfrm>
            <a:off x="4453128" y="4407408"/>
            <a:ext cx="304495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Poznamenej si i způsob odevzdání.</a:t>
            </a:r>
            <a:endParaRPr lang="cs-CZ" sz="1580" dirty="0"/>
          </a:p>
        </p:txBody>
      </p:sp>
      <p:sp>
        <p:nvSpPr>
          <p:cNvPr id="31" name="Shape 28"/>
          <p:cNvSpPr/>
          <p:nvPr/>
        </p:nvSpPr>
        <p:spPr>
          <a:xfrm>
            <a:off x="7982712" y="1874520"/>
            <a:ext cx="3657600" cy="3246120"/>
          </a:xfrm>
          <a:prstGeom prst="roundRect">
            <a:avLst>
              <a:gd name="adj" fmla="val 2254"/>
            </a:avLst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266176" y="213969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ČASTÝ ROZSAH</a:t>
            </a:r>
            <a:endParaRPr lang="cs-CZ" sz="1500" dirty="0"/>
          </a:p>
        </p:txBody>
      </p:sp>
      <p:sp>
        <p:nvSpPr>
          <p:cNvPr id="33" name="Text 30"/>
          <p:cNvSpPr/>
          <p:nvPr/>
        </p:nvSpPr>
        <p:spPr>
          <a:xfrm>
            <a:off x="8257032" y="2670048"/>
            <a:ext cx="31546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3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</a:t>
            </a:r>
            <a:endParaRPr lang="cs-CZ" sz="3900" dirty="0"/>
          </a:p>
        </p:txBody>
      </p:sp>
      <p:sp>
        <p:nvSpPr>
          <p:cNvPr id="34" name="Text 31"/>
          <p:cNvSpPr/>
          <p:nvPr/>
        </p:nvSpPr>
        <p:spPr>
          <a:xfrm>
            <a:off x="8302752" y="3465576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děl</a:t>
            </a:r>
            <a:endParaRPr lang="cs-CZ" sz="1900" dirty="0"/>
          </a:p>
        </p:txBody>
      </p:sp>
      <p:sp>
        <p:nvSpPr>
          <p:cNvPr id="35" name="Text 32"/>
          <p:cNvSpPr/>
          <p:nvPr/>
        </p:nvSpPr>
        <p:spPr>
          <a:xfrm>
            <a:off x="8275320" y="4087368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00" dirty="0">
                <a:solidFill>
                  <a:srgbClr val="EAF6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Jen orientačně. Rozhoduje tvůj školní seznam a jeho přesná pravidla.</a:t>
            </a:r>
            <a:endParaRPr lang="cs-CZ" sz="1600" dirty="0"/>
          </a:p>
        </p:txBody>
      </p:sp>
      <p:sp>
        <p:nvSpPr>
          <p:cNvPr id="36" name="Shape 33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Školní seznam má vždy přednost před doporučeními na sociálních sítích.</a:t>
            </a:r>
            <a:endParaRPr lang="cs-CZ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Začni knihami, které už znáš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Známá kniha může znamenat výrazně méně práce než krátká neznámá.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512064" y="1874520"/>
            <a:ext cx="3502152" cy="2331720"/>
          </a:xfrm>
          <a:prstGeom prst="roundRect">
            <a:avLst>
              <a:gd name="adj" fmla="val 274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03504" y="2020824"/>
            <a:ext cx="42977" cy="2039112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22376" y="205740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cs-CZ" sz="2100" dirty="0"/>
          </a:p>
        </p:txBody>
      </p:sp>
      <p:sp>
        <p:nvSpPr>
          <p:cNvPr id="14" name="Text 11"/>
          <p:cNvSpPr/>
          <p:nvPr/>
        </p:nvSpPr>
        <p:spPr>
          <a:xfrm>
            <a:off x="1216152" y="2084832"/>
            <a:ext cx="2542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Už přečtené knihy</a:t>
            </a:r>
            <a:endParaRPr lang="cs-CZ" sz="1900" dirty="0"/>
          </a:p>
        </p:txBody>
      </p:sp>
      <p:sp>
        <p:nvSpPr>
          <p:cNvPr id="15" name="Text 12"/>
          <p:cNvSpPr/>
          <p:nvPr/>
        </p:nvSpPr>
        <p:spPr>
          <a:xfrm>
            <a:off x="740664" y="2889504"/>
            <a:ext cx="30449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Děj a hlavní postavy už znáš.</a:t>
            </a:r>
            <a:endParaRPr lang="cs-CZ" sz="1700" dirty="0"/>
          </a:p>
        </p:txBody>
      </p:sp>
      <p:sp>
        <p:nvSpPr>
          <p:cNvPr id="16" name="Shape 13"/>
          <p:cNvSpPr/>
          <p:nvPr/>
        </p:nvSpPr>
        <p:spPr>
          <a:xfrm>
            <a:off x="4306824" y="1874520"/>
            <a:ext cx="3502152" cy="2331720"/>
          </a:xfrm>
          <a:prstGeom prst="roundRect">
            <a:avLst>
              <a:gd name="adj" fmla="val 274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98264" y="2020824"/>
            <a:ext cx="42977" cy="2039112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17136" y="205740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cs-CZ" sz="2100" dirty="0"/>
          </a:p>
        </p:txBody>
      </p:sp>
      <p:sp>
        <p:nvSpPr>
          <p:cNvPr id="19" name="Text 16"/>
          <p:cNvSpPr/>
          <p:nvPr/>
        </p:nvSpPr>
        <p:spPr>
          <a:xfrm>
            <a:off x="5010912" y="2084832"/>
            <a:ext cx="2542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Školní sešity a prezentace</a:t>
            </a:r>
            <a:endParaRPr lang="cs-CZ" sz="1900" dirty="0"/>
          </a:p>
        </p:txBody>
      </p:sp>
      <p:sp>
        <p:nvSpPr>
          <p:cNvPr id="20" name="Text 17"/>
          <p:cNvSpPr/>
          <p:nvPr/>
        </p:nvSpPr>
        <p:spPr>
          <a:xfrm>
            <a:off x="4535424" y="2898648"/>
            <a:ext cx="3044952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Máš vysvětlené důležité souvislosti.</a:t>
            </a:r>
            <a:endParaRPr lang="cs-CZ" sz="1700" dirty="0"/>
          </a:p>
        </p:txBody>
      </p:sp>
      <p:sp>
        <p:nvSpPr>
          <p:cNvPr id="21" name="Shape 18"/>
          <p:cNvSpPr/>
          <p:nvPr/>
        </p:nvSpPr>
        <p:spPr>
          <a:xfrm>
            <a:off x="8101584" y="1874520"/>
            <a:ext cx="3502152" cy="2331720"/>
          </a:xfrm>
          <a:prstGeom prst="roundRect">
            <a:avLst>
              <a:gd name="adj" fmla="val 274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193024" y="2020824"/>
            <a:ext cx="42977" cy="2039112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311896" y="205740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cs-CZ" sz="2100" dirty="0"/>
          </a:p>
        </p:txBody>
      </p:sp>
      <p:sp>
        <p:nvSpPr>
          <p:cNvPr id="24" name="Text 21"/>
          <p:cNvSpPr/>
          <p:nvPr/>
        </p:nvSpPr>
        <p:spPr>
          <a:xfrm>
            <a:off x="8805672" y="2084832"/>
            <a:ext cx="2542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Vlastní rozbory a poznámky</a:t>
            </a:r>
            <a:endParaRPr lang="cs-CZ" sz="1900" dirty="0"/>
          </a:p>
        </p:txBody>
      </p:sp>
      <p:sp>
        <p:nvSpPr>
          <p:cNvPr id="25" name="Text 22"/>
          <p:cNvSpPr/>
          <p:nvPr/>
        </p:nvSpPr>
        <p:spPr>
          <a:xfrm>
            <a:off x="8330184" y="2889504"/>
            <a:ext cx="30449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svých podkladech můžeš stavět dál.</a:t>
            </a:r>
            <a:endParaRPr lang="cs-CZ" sz="1700" dirty="0"/>
          </a:p>
        </p:txBody>
      </p:sp>
      <p:sp>
        <p:nvSpPr>
          <p:cNvPr id="26" name="Shape 23"/>
          <p:cNvSpPr/>
          <p:nvPr/>
        </p:nvSpPr>
        <p:spPr>
          <a:xfrm>
            <a:off x="512064" y="4398264"/>
            <a:ext cx="11091672" cy="768096"/>
          </a:xfrm>
          <a:prstGeom prst="roundRect">
            <a:avLst>
              <a:gd name="adj" fmla="val 5952"/>
            </a:avLst>
          </a:prstGeom>
          <a:solidFill>
            <a:srgbClr val="E8EFF3"/>
          </a:solidFill>
          <a:ln w="12700">
            <a:solidFill>
              <a:srgbClr val="E8EFF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49808" y="4553712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1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POZNAT OBÁLKU NESTAČÍ</a:t>
            </a:r>
            <a:endParaRPr lang="cs-CZ" sz="1510" dirty="0"/>
          </a:p>
        </p:txBody>
      </p:sp>
      <p:sp>
        <p:nvSpPr>
          <p:cNvPr id="28" name="Text 25"/>
          <p:cNvSpPr/>
          <p:nvPr/>
        </p:nvSpPr>
        <p:spPr>
          <a:xfrm>
            <a:off x="3694176" y="4535424"/>
            <a:ext cx="7461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2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Umíš popsat děj a postavy, vysvětlit témata a zasadit knihu do kontextu?</a:t>
            </a:r>
            <a:endParaRPr lang="cs-CZ" sz="1620" dirty="0"/>
          </a:p>
        </p:txBody>
      </p:sp>
      <p:sp>
        <p:nvSpPr>
          <p:cNvPr id="29" name="Shape 26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Nejlepší první volba: dílo, které už máš ze školy důkladně probrané.</a:t>
            </a:r>
            <a:endParaRPr lang="cs-CZ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 stejného autora nebo období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Společné souvislosti si připravíš jednou, díla ale rozebereš samostatně.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530352" y="1874520"/>
            <a:ext cx="3538728" cy="3246120"/>
          </a:xfrm>
          <a:prstGeom prst="roundRect">
            <a:avLst>
              <a:gd name="adj" fmla="val 1972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58368" y="2039112"/>
            <a:ext cx="42977" cy="291693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04672" y="2066544"/>
            <a:ext cx="3035808" cy="338328"/>
          </a:xfrm>
          <a:prstGeom prst="roundRect">
            <a:avLst>
              <a:gd name="adj" fmla="val 9459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32688" y="2153412"/>
            <a:ext cx="281635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KAREL ČAPEK</a:t>
            </a:r>
            <a:endParaRPr lang="cs-CZ" sz="1450" dirty="0"/>
          </a:p>
        </p:txBody>
      </p:sp>
      <p:sp>
        <p:nvSpPr>
          <p:cNvPr id="15" name="Text 12"/>
          <p:cNvSpPr/>
          <p:nvPr/>
        </p:nvSpPr>
        <p:spPr>
          <a:xfrm>
            <a:off x="841248" y="2880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2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Bílá nemoc</a:t>
            </a:r>
            <a:endParaRPr lang="cs-CZ" sz="2200" dirty="0"/>
          </a:p>
        </p:txBody>
      </p:sp>
      <p:sp>
        <p:nvSpPr>
          <p:cNvPr id="16" name="Text 13"/>
          <p:cNvSpPr/>
          <p:nvPr/>
        </p:nvSpPr>
        <p:spPr>
          <a:xfrm>
            <a:off x="841248" y="3465576"/>
            <a:ext cx="457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5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cs-CZ" sz="2500" dirty="0"/>
          </a:p>
        </p:txBody>
      </p:sp>
      <p:sp>
        <p:nvSpPr>
          <p:cNvPr id="17" name="Text 14"/>
          <p:cNvSpPr/>
          <p:nvPr/>
        </p:nvSpPr>
        <p:spPr>
          <a:xfrm>
            <a:off x="841248" y="414223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2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R.U.R.</a:t>
            </a:r>
            <a:endParaRPr lang="cs-CZ" sz="2200" dirty="0"/>
          </a:p>
        </p:txBody>
      </p:sp>
      <p:sp>
        <p:nvSpPr>
          <p:cNvPr id="18" name="Shape 15"/>
          <p:cNvSpPr/>
          <p:nvPr/>
        </p:nvSpPr>
        <p:spPr>
          <a:xfrm>
            <a:off x="4297680" y="1874520"/>
            <a:ext cx="3538728" cy="3246120"/>
          </a:xfrm>
          <a:prstGeom prst="roundRect">
            <a:avLst>
              <a:gd name="adj" fmla="val 1972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425696" y="2039112"/>
            <a:ext cx="42977" cy="291693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572000" y="2066544"/>
            <a:ext cx="3035808" cy="338328"/>
          </a:xfrm>
          <a:prstGeom prst="roundRect">
            <a:avLst>
              <a:gd name="adj" fmla="val 9459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0016" y="2153412"/>
            <a:ext cx="281635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W. SHAKESPEARE</a:t>
            </a:r>
            <a:endParaRPr lang="cs-CZ" sz="1450" dirty="0"/>
          </a:p>
        </p:txBody>
      </p:sp>
      <p:sp>
        <p:nvSpPr>
          <p:cNvPr id="22" name="Text 19"/>
          <p:cNvSpPr/>
          <p:nvPr/>
        </p:nvSpPr>
        <p:spPr>
          <a:xfrm>
            <a:off x="4608576" y="2880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2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Hamlet</a:t>
            </a:r>
            <a:endParaRPr lang="cs-CZ" sz="2200" dirty="0"/>
          </a:p>
        </p:txBody>
      </p:sp>
      <p:sp>
        <p:nvSpPr>
          <p:cNvPr id="23" name="Text 20"/>
          <p:cNvSpPr/>
          <p:nvPr/>
        </p:nvSpPr>
        <p:spPr>
          <a:xfrm>
            <a:off x="4608576" y="3465576"/>
            <a:ext cx="457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5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cs-CZ" sz="2500" dirty="0"/>
          </a:p>
        </p:txBody>
      </p:sp>
      <p:sp>
        <p:nvSpPr>
          <p:cNvPr id="24" name="Text 21"/>
          <p:cNvSpPr/>
          <p:nvPr/>
        </p:nvSpPr>
        <p:spPr>
          <a:xfrm>
            <a:off x="4608576" y="414223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2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Romeo a Julie</a:t>
            </a:r>
            <a:endParaRPr lang="cs-CZ" sz="2200" dirty="0"/>
          </a:p>
        </p:txBody>
      </p:sp>
      <p:sp>
        <p:nvSpPr>
          <p:cNvPr id="25" name="Shape 22"/>
          <p:cNvSpPr/>
          <p:nvPr/>
        </p:nvSpPr>
        <p:spPr>
          <a:xfrm>
            <a:off x="8065008" y="1874520"/>
            <a:ext cx="3538728" cy="3246120"/>
          </a:xfrm>
          <a:prstGeom prst="roundRect">
            <a:avLst>
              <a:gd name="adj" fmla="val 1972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193024" y="2039112"/>
            <a:ext cx="42977" cy="291693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339328" y="2066544"/>
            <a:ext cx="3035808" cy="338328"/>
          </a:xfrm>
          <a:prstGeom prst="roundRect">
            <a:avLst>
              <a:gd name="adj" fmla="val 9459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467344" y="2153412"/>
            <a:ext cx="281635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GEORGE ORWELL</a:t>
            </a:r>
            <a:endParaRPr lang="cs-CZ" sz="1450" dirty="0"/>
          </a:p>
        </p:txBody>
      </p:sp>
      <p:sp>
        <p:nvSpPr>
          <p:cNvPr id="29" name="Text 26"/>
          <p:cNvSpPr/>
          <p:nvPr/>
        </p:nvSpPr>
        <p:spPr>
          <a:xfrm>
            <a:off x="8375904" y="2880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2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Farma zvířat</a:t>
            </a:r>
            <a:endParaRPr lang="cs-CZ" sz="2200" dirty="0"/>
          </a:p>
        </p:txBody>
      </p:sp>
      <p:sp>
        <p:nvSpPr>
          <p:cNvPr id="30" name="Text 27"/>
          <p:cNvSpPr/>
          <p:nvPr/>
        </p:nvSpPr>
        <p:spPr>
          <a:xfrm>
            <a:off x="8375904" y="3465576"/>
            <a:ext cx="457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5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cs-CZ" sz="2500" dirty="0"/>
          </a:p>
        </p:txBody>
      </p:sp>
      <p:sp>
        <p:nvSpPr>
          <p:cNvPr id="31" name="Text 28"/>
          <p:cNvSpPr/>
          <p:nvPr/>
        </p:nvSpPr>
        <p:spPr>
          <a:xfrm>
            <a:off x="8375904" y="414223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2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1984</a:t>
            </a:r>
            <a:endParaRPr lang="cs-CZ" sz="2200" dirty="0"/>
          </a:p>
        </p:txBody>
      </p:sp>
      <p:sp>
        <p:nvSpPr>
          <p:cNvPr id="32" name="Shape 29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Pokud to škola dovolí: společný kontext, ale vlastní rozbor každé knihy.</a:t>
            </a:r>
            <a:endParaRPr lang="cs-CZ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Využij jednu knihu i v angličtině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Znáš příběh z češtiny? V angličtině už navazuješ na hotový základ.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502920" y="1901952"/>
            <a:ext cx="3493008" cy="2514600"/>
          </a:xfrm>
          <a:prstGeom prst="roundRect">
            <a:avLst>
              <a:gd name="adj" fmla="val 254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21792" y="2075688"/>
            <a:ext cx="42977" cy="2176272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68096" y="2112264"/>
            <a:ext cx="296265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3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ČEŠTINA</a:t>
            </a:r>
            <a:endParaRPr lang="cs-CZ" sz="1430" dirty="0"/>
          </a:p>
        </p:txBody>
      </p:sp>
      <p:sp>
        <p:nvSpPr>
          <p:cNvPr id="14" name="Text 11"/>
          <p:cNvSpPr/>
          <p:nvPr/>
        </p:nvSpPr>
        <p:spPr>
          <a:xfrm>
            <a:off x="768096" y="2724912"/>
            <a:ext cx="2971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Znáš příběh</a:t>
            </a:r>
            <a:endParaRPr lang="cs-CZ" sz="2100" dirty="0"/>
          </a:p>
        </p:txBody>
      </p:sp>
      <p:sp>
        <p:nvSpPr>
          <p:cNvPr id="15" name="Text 12"/>
          <p:cNvSpPr/>
          <p:nvPr/>
        </p:nvSpPr>
        <p:spPr>
          <a:xfrm>
            <a:off x="768096" y="3419856"/>
            <a:ext cx="29718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6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Děj, postavy a hlavní témata</a:t>
            </a:r>
            <a:endParaRPr lang="cs-CZ" sz="1660" dirty="0"/>
          </a:p>
        </p:txBody>
      </p:sp>
      <p:sp>
        <p:nvSpPr>
          <p:cNvPr id="16" name="Shape 13"/>
          <p:cNvSpPr/>
          <p:nvPr/>
        </p:nvSpPr>
        <p:spPr>
          <a:xfrm>
            <a:off x="4306824" y="1901952"/>
            <a:ext cx="3493008" cy="2514600"/>
          </a:xfrm>
          <a:prstGeom prst="roundRect">
            <a:avLst>
              <a:gd name="adj" fmla="val 254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425696" y="2075688"/>
            <a:ext cx="42977" cy="2176272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72000" y="2112264"/>
            <a:ext cx="296265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3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PŘÍPRAVA</a:t>
            </a:r>
            <a:endParaRPr lang="cs-CZ" sz="1430" dirty="0"/>
          </a:p>
        </p:txBody>
      </p:sp>
      <p:sp>
        <p:nvSpPr>
          <p:cNvPr id="19" name="Text 16"/>
          <p:cNvSpPr/>
          <p:nvPr/>
        </p:nvSpPr>
        <p:spPr>
          <a:xfrm>
            <a:off x="4572000" y="2724912"/>
            <a:ext cx="2971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Doplníš angličtinu</a:t>
            </a:r>
            <a:endParaRPr lang="cs-CZ" sz="2100" dirty="0"/>
          </a:p>
        </p:txBody>
      </p:sp>
      <p:sp>
        <p:nvSpPr>
          <p:cNvPr id="20" name="Text 17"/>
          <p:cNvSpPr/>
          <p:nvPr/>
        </p:nvSpPr>
        <p:spPr>
          <a:xfrm>
            <a:off x="4572000" y="3419856"/>
            <a:ext cx="29718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6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Slovní zásoba, autor a vlastní názor</a:t>
            </a:r>
            <a:endParaRPr lang="cs-CZ" sz="1660" dirty="0"/>
          </a:p>
        </p:txBody>
      </p:sp>
      <p:sp>
        <p:nvSpPr>
          <p:cNvPr id="21" name="Shape 18"/>
          <p:cNvSpPr/>
          <p:nvPr/>
        </p:nvSpPr>
        <p:spPr>
          <a:xfrm>
            <a:off x="8110728" y="1901952"/>
            <a:ext cx="3493008" cy="2514600"/>
          </a:xfrm>
          <a:prstGeom prst="roundRect">
            <a:avLst>
              <a:gd name="adj" fmla="val 2545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229600" y="2075688"/>
            <a:ext cx="42977" cy="2176272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375904" y="2112264"/>
            <a:ext cx="296265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3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ÚSTNÍ ZKOUŠKA</a:t>
            </a:r>
            <a:endParaRPr lang="cs-CZ" sz="1430" dirty="0"/>
          </a:p>
        </p:txBody>
      </p:sp>
      <p:sp>
        <p:nvSpPr>
          <p:cNvPr id="24" name="Text 21"/>
          <p:cNvSpPr/>
          <p:nvPr/>
        </p:nvSpPr>
        <p:spPr>
          <a:xfrm>
            <a:off x="8375904" y="2724912"/>
            <a:ext cx="2971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Mluvíš jistěji</a:t>
            </a:r>
            <a:endParaRPr lang="cs-CZ" sz="2100" dirty="0"/>
          </a:p>
        </p:txBody>
      </p:sp>
      <p:sp>
        <p:nvSpPr>
          <p:cNvPr id="25" name="Text 22"/>
          <p:cNvSpPr/>
          <p:nvPr/>
        </p:nvSpPr>
        <p:spPr>
          <a:xfrm>
            <a:off x="8375904" y="3419856"/>
            <a:ext cx="29718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6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Máš konkrétní příklad, o který se opřeš</a:t>
            </a:r>
            <a:endParaRPr lang="cs-CZ" sz="1660" dirty="0"/>
          </a:p>
        </p:txBody>
      </p:sp>
      <p:sp>
        <p:nvSpPr>
          <p:cNvPr id="26" name="Shape 23"/>
          <p:cNvSpPr/>
          <p:nvPr/>
        </p:nvSpPr>
        <p:spPr>
          <a:xfrm>
            <a:off x="603504" y="4608576"/>
            <a:ext cx="10972800" cy="457200"/>
          </a:xfrm>
          <a:prstGeom prst="roundRect">
            <a:avLst>
              <a:gd name="adj" fmla="val 8000"/>
            </a:avLst>
          </a:prstGeom>
          <a:solidFill>
            <a:srgbClr val="E8EFF3"/>
          </a:solidFill>
          <a:ln w="12700">
            <a:solidFill>
              <a:srgbClr val="E8EFF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04672" y="4745736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2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myších a lidech · USA   /   Farma zvířat · Británie   /   Shakespeare · Británie</a:t>
            </a:r>
            <a:endParaRPr lang="cs-CZ" sz="1520" dirty="0"/>
          </a:p>
        </p:txBody>
      </p:sp>
      <p:sp>
        <p:nvSpPr>
          <p:cNvPr id="28" name="Shape 25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Jedna kniha nenahradí přehled anglické literatury, ale dá ti silný příklad.</a:t>
            </a:r>
            <a:endParaRPr lang="cs-CZ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Zvaž kratší knihy a hlavně dramata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Díky dialogům bývají hry svižné — a čtení často rychlejší než inscenace.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512064" y="1865376"/>
            <a:ext cx="5431536" cy="3264408"/>
          </a:xfrm>
          <a:prstGeom prst="roundRect">
            <a:avLst>
              <a:gd name="adj" fmla="val 1961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58368" y="2029968"/>
            <a:ext cx="42977" cy="292608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41248" y="2029968"/>
            <a:ext cx="2331720" cy="338328"/>
          </a:xfrm>
          <a:prstGeom prst="roundRect">
            <a:avLst>
              <a:gd name="adj" fmla="val 9459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69264" y="2116836"/>
            <a:ext cx="211226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3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PŘEVÁŽNĚ DIALOGY</a:t>
            </a:r>
            <a:endParaRPr lang="cs-CZ" sz="1300" dirty="0"/>
          </a:p>
        </p:txBody>
      </p:sp>
      <p:sp>
        <p:nvSpPr>
          <p:cNvPr id="15" name="Text 12"/>
          <p:cNvSpPr/>
          <p:nvPr/>
        </p:nvSpPr>
        <p:spPr>
          <a:xfrm>
            <a:off x="868680" y="2514600"/>
            <a:ext cx="455371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2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DRAMATA</a:t>
            </a:r>
            <a:endParaRPr lang="cs-CZ" sz="2200" dirty="0"/>
          </a:p>
        </p:txBody>
      </p:sp>
      <p:sp>
        <p:nvSpPr>
          <p:cNvPr id="16" name="Text 13"/>
          <p:cNvSpPr/>
          <p:nvPr/>
        </p:nvSpPr>
        <p:spPr>
          <a:xfrm>
            <a:off x="886968" y="2990088"/>
            <a:ext cx="210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cs-CZ" sz="1800" dirty="0"/>
          </a:p>
        </p:txBody>
      </p:sp>
      <p:sp>
        <p:nvSpPr>
          <p:cNvPr id="17" name="Text 14"/>
          <p:cNvSpPr/>
          <p:nvPr/>
        </p:nvSpPr>
        <p:spPr>
          <a:xfrm>
            <a:off x="1152144" y="2999232"/>
            <a:ext cx="4160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cs-CZ" sz="1900" dirty="0"/>
          </a:p>
        </p:txBody>
      </p:sp>
      <p:sp>
        <p:nvSpPr>
          <p:cNvPr id="18" name="Text 15"/>
          <p:cNvSpPr/>
          <p:nvPr/>
        </p:nvSpPr>
        <p:spPr>
          <a:xfrm>
            <a:off x="886968" y="3438144"/>
            <a:ext cx="210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cs-CZ" sz="1800" dirty="0"/>
          </a:p>
        </p:txBody>
      </p:sp>
      <p:sp>
        <p:nvSpPr>
          <p:cNvPr id="19" name="Text 16"/>
          <p:cNvSpPr/>
          <p:nvPr/>
        </p:nvSpPr>
        <p:spPr>
          <a:xfrm>
            <a:off x="1152144" y="3447288"/>
            <a:ext cx="4160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Bílá nemoc</a:t>
            </a:r>
            <a:endParaRPr lang="cs-CZ" sz="1900" dirty="0"/>
          </a:p>
        </p:txBody>
      </p:sp>
      <p:sp>
        <p:nvSpPr>
          <p:cNvPr id="20" name="Text 17"/>
          <p:cNvSpPr/>
          <p:nvPr/>
        </p:nvSpPr>
        <p:spPr>
          <a:xfrm>
            <a:off x="886968" y="3886200"/>
            <a:ext cx="210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cs-CZ" sz="1800" dirty="0"/>
          </a:p>
        </p:txBody>
      </p:sp>
      <p:sp>
        <p:nvSpPr>
          <p:cNvPr id="21" name="Text 18"/>
          <p:cNvSpPr/>
          <p:nvPr/>
        </p:nvSpPr>
        <p:spPr>
          <a:xfrm>
            <a:off x="1152144" y="3895344"/>
            <a:ext cx="4160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R.U.R.</a:t>
            </a:r>
            <a:endParaRPr lang="cs-CZ" sz="1900" dirty="0"/>
          </a:p>
        </p:txBody>
      </p:sp>
      <p:sp>
        <p:nvSpPr>
          <p:cNvPr id="22" name="Text 19"/>
          <p:cNvSpPr/>
          <p:nvPr/>
        </p:nvSpPr>
        <p:spPr>
          <a:xfrm>
            <a:off x="886968" y="4334256"/>
            <a:ext cx="210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cs-CZ" sz="1800" dirty="0"/>
          </a:p>
        </p:txBody>
      </p:sp>
      <p:sp>
        <p:nvSpPr>
          <p:cNvPr id="23" name="Text 20"/>
          <p:cNvSpPr/>
          <p:nvPr/>
        </p:nvSpPr>
        <p:spPr>
          <a:xfrm>
            <a:off x="1152144" y="4343400"/>
            <a:ext cx="4160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Lakomec</a:t>
            </a:r>
            <a:endParaRPr lang="cs-CZ" sz="1900" dirty="0"/>
          </a:p>
        </p:txBody>
      </p:sp>
      <p:sp>
        <p:nvSpPr>
          <p:cNvPr id="24" name="Shape 21"/>
          <p:cNvSpPr/>
          <p:nvPr/>
        </p:nvSpPr>
        <p:spPr>
          <a:xfrm>
            <a:off x="6236208" y="1865376"/>
            <a:ext cx="5431536" cy="3264408"/>
          </a:xfrm>
          <a:prstGeom prst="roundRect">
            <a:avLst>
              <a:gd name="adj" fmla="val 1961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382512" y="2029968"/>
            <a:ext cx="42977" cy="292608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565392" y="2029968"/>
            <a:ext cx="2331720" cy="338328"/>
          </a:xfrm>
          <a:prstGeom prst="roundRect">
            <a:avLst>
              <a:gd name="adj" fmla="val 9459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693408" y="2116836"/>
            <a:ext cx="211226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3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VYBRANÉ TITULY</a:t>
            </a:r>
            <a:endParaRPr lang="cs-CZ" sz="1300" dirty="0"/>
          </a:p>
        </p:txBody>
      </p:sp>
      <p:sp>
        <p:nvSpPr>
          <p:cNvPr id="28" name="Text 25"/>
          <p:cNvSpPr/>
          <p:nvPr/>
        </p:nvSpPr>
        <p:spPr>
          <a:xfrm>
            <a:off x="6592824" y="2514600"/>
            <a:ext cx="455371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2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KRATŠÍ PRÓZA</a:t>
            </a:r>
            <a:endParaRPr lang="cs-CZ" sz="2200" dirty="0"/>
          </a:p>
        </p:txBody>
      </p:sp>
      <p:sp>
        <p:nvSpPr>
          <p:cNvPr id="29" name="Text 26"/>
          <p:cNvSpPr/>
          <p:nvPr/>
        </p:nvSpPr>
        <p:spPr>
          <a:xfrm>
            <a:off x="6611112" y="2990088"/>
            <a:ext cx="210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cs-CZ" sz="1800" dirty="0"/>
          </a:p>
        </p:txBody>
      </p:sp>
      <p:sp>
        <p:nvSpPr>
          <p:cNvPr id="30" name="Text 27"/>
          <p:cNvSpPr/>
          <p:nvPr/>
        </p:nvSpPr>
        <p:spPr>
          <a:xfrm>
            <a:off x="6876288" y="2999232"/>
            <a:ext cx="4160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Malý princ</a:t>
            </a:r>
            <a:endParaRPr lang="cs-CZ" sz="1900" dirty="0"/>
          </a:p>
        </p:txBody>
      </p:sp>
      <p:sp>
        <p:nvSpPr>
          <p:cNvPr id="31" name="Text 28"/>
          <p:cNvSpPr/>
          <p:nvPr/>
        </p:nvSpPr>
        <p:spPr>
          <a:xfrm>
            <a:off x="6611112" y="3438144"/>
            <a:ext cx="210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cs-CZ" sz="1800" dirty="0"/>
          </a:p>
        </p:txBody>
      </p:sp>
      <p:sp>
        <p:nvSpPr>
          <p:cNvPr id="32" name="Text 29"/>
          <p:cNvSpPr/>
          <p:nvPr/>
        </p:nvSpPr>
        <p:spPr>
          <a:xfrm>
            <a:off x="6876288" y="3447288"/>
            <a:ext cx="4160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Petr a Lucie</a:t>
            </a:r>
            <a:endParaRPr lang="cs-CZ" sz="1900" dirty="0"/>
          </a:p>
        </p:txBody>
      </p:sp>
      <p:sp>
        <p:nvSpPr>
          <p:cNvPr id="33" name="Text 30"/>
          <p:cNvSpPr/>
          <p:nvPr/>
        </p:nvSpPr>
        <p:spPr>
          <a:xfrm>
            <a:off x="6611112" y="3886200"/>
            <a:ext cx="210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cs-CZ" sz="1800" dirty="0"/>
          </a:p>
        </p:txBody>
      </p:sp>
      <p:sp>
        <p:nvSpPr>
          <p:cNvPr id="34" name="Text 31"/>
          <p:cNvSpPr/>
          <p:nvPr/>
        </p:nvSpPr>
        <p:spPr>
          <a:xfrm>
            <a:off x="6876288" y="3895344"/>
            <a:ext cx="4160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Krysař</a:t>
            </a:r>
            <a:endParaRPr lang="cs-CZ" sz="1900" dirty="0"/>
          </a:p>
        </p:txBody>
      </p:sp>
      <p:sp>
        <p:nvSpPr>
          <p:cNvPr id="35" name="Text 32"/>
          <p:cNvSpPr/>
          <p:nvPr/>
        </p:nvSpPr>
        <p:spPr>
          <a:xfrm>
            <a:off x="6611112" y="4334256"/>
            <a:ext cx="2103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8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cs-CZ" sz="1800" dirty="0"/>
          </a:p>
        </p:txBody>
      </p:sp>
      <p:sp>
        <p:nvSpPr>
          <p:cNvPr id="36" name="Text 33"/>
          <p:cNvSpPr/>
          <p:nvPr/>
        </p:nvSpPr>
        <p:spPr>
          <a:xfrm>
            <a:off x="6876288" y="4343400"/>
            <a:ext cx="4160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myších a lidech</a:t>
            </a:r>
            <a:endParaRPr lang="cs-CZ" sz="1900" dirty="0"/>
          </a:p>
        </p:txBody>
      </p:sp>
      <p:sp>
        <p:nvSpPr>
          <p:cNvPr id="37" name="Shape 34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Rychle dočtená kniha ještě neznamená připravený maturitní rozbor.</a:t>
            </a:r>
            <a:endParaRPr lang="cs-CZ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Krátké ≠ jednoduché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Důležitější než počet stran je jazyk a náročnost interpretace.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493776" y="1892808"/>
            <a:ext cx="2212848" cy="3236976"/>
          </a:xfrm>
          <a:prstGeom prst="roundRect">
            <a:avLst>
              <a:gd name="adj" fmla="val 2893"/>
            </a:avLst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2376" y="219456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PŘEDEM SI PŘEČTI</a:t>
            </a:r>
            <a:endParaRPr lang="cs-CZ" sz="1500" dirty="0"/>
          </a:p>
        </p:txBody>
      </p:sp>
      <p:sp>
        <p:nvSpPr>
          <p:cNvPr id="13" name="Text 10"/>
          <p:cNvSpPr/>
          <p:nvPr/>
        </p:nvSpPr>
        <p:spPr>
          <a:xfrm>
            <a:off x="713232" y="2788920"/>
            <a:ext cx="166420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</a:t>
            </a:r>
            <a:endParaRPr lang="cs-CZ" sz="4200" dirty="0"/>
          </a:p>
        </p:txBody>
      </p:sp>
      <p:sp>
        <p:nvSpPr>
          <p:cNvPr id="14" name="Text 11"/>
          <p:cNvSpPr/>
          <p:nvPr/>
        </p:nvSpPr>
        <p:spPr>
          <a:xfrm>
            <a:off x="722376" y="3575304"/>
            <a:ext cx="1536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STRAN</a:t>
            </a:r>
            <a:endParaRPr lang="cs-CZ" sz="1900" dirty="0"/>
          </a:p>
        </p:txBody>
      </p:sp>
      <p:sp>
        <p:nvSpPr>
          <p:cNvPr id="15" name="Text 12"/>
          <p:cNvSpPr/>
          <p:nvPr/>
        </p:nvSpPr>
        <p:spPr>
          <a:xfrm>
            <a:off x="722376" y="4233672"/>
            <a:ext cx="17282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00" dirty="0">
                <a:solidFill>
                  <a:srgbClr val="EAF6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zjisti, jestli ti styl sedí.</a:t>
            </a:r>
            <a:endParaRPr lang="cs-CZ" sz="1600" dirty="0"/>
          </a:p>
        </p:txBody>
      </p:sp>
      <p:sp>
        <p:nvSpPr>
          <p:cNvPr id="16" name="Shape 13"/>
          <p:cNvSpPr/>
          <p:nvPr/>
        </p:nvSpPr>
        <p:spPr>
          <a:xfrm>
            <a:off x="2944368" y="1892808"/>
            <a:ext cx="4023360" cy="3236976"/>
          </a:xfrm>
          <a:prstGeom prst="roundRect">
            <a:avLst>
              <a:gd name="adj" fmla="val 1977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090672" y="2066544"/>
            <a:ext cx="42977" cy="289864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291840" y="2221992"/>
            <a:ext cx="3429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MÁJ</a:t>
            </a:r>
            <a:endParaRPr lang="cs-CZ" sz="2000" dirty="0"/>
          </a:p>
        </p:txBody>
      </p:sp>
      <p:sp>
        <p:nvSpPr>
          <p:cNvPr id="19" name="Text 16"/>
          <p:cNvSpPr/>
          <p:nvPr/>
        </p:nvSpPr>
        <p:spPr>
          <a:xfrm>
            <a:off x="3291840" y="2898648"/>
            <a:ext cx="33924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Karel Hynek Mácha</a:t>
            </a:r>
            <a:endParaRPr lang="cs-CZ" sz="1530" dirty="0"/>
          </a:p>
        </p:txBody>
      </p:sp>
      <p:sp>
        <p:nvSpPr>
          <p:cNvPr id="20" name="Text 17"/>
          <p:cNvSpPr/>
          <p:nvPr/>
        </p:nvSpPr>
        <p:spPr>
          <a:xfrm>
            <a:off x="3291840" y="3593592"/>
            <a:ext cx="33649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Krátký text, ale mnoho básnických obrazů, úvah a prostředků.</a:t>
            </a:r>
            <a:endParaRPr lang="cs-CZ" sz="1700" dirty="0"/>
          </a:p>
        </p:txBody>
      </p:sp>
      <p:sp>
        <p:nvSpPr>
          <p:cNvPr id="21" name="Shape 18"/>
          <p:cNvSpPr/>
          <p:nvPr/>
        </p:nvSpPr>
        <p:spPr>
          <a:xfrm>
            <a:off x="7269480" y="1892808"/>
            <a:ext cx="4425696" cy="3236976"/>
          </a:xfrm>
          <a:prstGeom prst="roundRect">
            <a:avLst>
              <a:gd name="adj" fmla="val 1977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415784" y="2066544"/>
            <a:ext cx="42977" cy="289864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616952" y="2221992"/>
            <a:ext cx="38313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ROZMARNÉ LÉTO</a:t>
            </a:r>
            <a:endParaRPr lang="cs-CZ" sz="2000" dirty="0"/>
          </a:p>
        </p:txBody>
      </p:sp>
      <p:sp>
        <p:nvSpPr>
          <p:cNvPr id="24" name="Text 21"/>
          <p:cNvSpPr/>
          <p:nvPr/>
        </p:nvSpPr>
        <p:spPr>
          <a:xfrm>
            <a:off x="7616952" y="2898648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Vladislav Vančura</a:t>
            </a:r>
            <a:endParaRPr lang="cs-CZ" sz="1530" dirty="0"/>
          </a:p>
        </p:txBody>
      </p:sp>
      <p:sp>
        <p:nvSpPr>
          <p:cNvPr id="25" name="Text 22"/>
          <p:cNvSpPr/>
          <p:nvPr/>
        </p:nvSpPr>
        <p:spPr>
          <a:xfrm>
            <a:off x="7616952" y="3593592"/>
            <a:ext cx="376732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Krátký děj, zato stylizovaný jazyk, který může zpomalit čtení.</a:t>
            </a:r>
            <a:endParaRPr lang="cs-CZ" sz="1700" dirty="0"/>
          </a:p>
        </p:txBody>
      </p:sp>
      <p:sp>
        <p:nvSpPr>
          <p:cNvPr id="26" name="Shape 23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Ptej se: Rozumím textu? Zaujalo mě téma? Umím si představit o knize mluvit?</a:t>
            </a:r>
            <a:endParaRPr lang="cs-CZ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Zkontroluj vydání, překlad i adaptace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 nebo audiokniha mohou pomoct, ale nemusí odpovídat předloze.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512064" y="1874520"/>
            <a:ext cx="5440680" cy="1563624"/>
          </a:xfrm>
          <a:prstGeom prst="roundRect">
            <a:avLst>
              <a:gd name="adj" fmla="val 4094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020824"/>
            <a:ext cx="42977" cy="128016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0392" y="2066544"/>
            <a:ext cx="47731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4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Zkrácené verze</a:t>
            </a:r>
            <a:endParaRPr lang="cs-CZ" sz="1940" dirty="0"/>
          </a:p>
        </p:txBody>
      </p:sp>
      <p:sp>
        <p:nvSpPr>
          <p:cNvPr id="14" name="Text 11"/>
          <p:cNvSpPr/>
          <p:nvPr/>
        </p:nvSpPr>
        <p:spPr>
          <a:xfrm>
            <a:off x="850392" y="2542032"/>
            <a:ext cx="4727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1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Mohou vypustit důležité scény a postavy.</a:t>
            </a:r>
            <a:endParaRPr lang="cs-CZ" sz="1610" dirty="0"/>
          </a:p>
        </p:txBody>
      </p:sp>
      <p:sp>
        <p:nvSpPr>
          <p:cNvPr id="15" name="Text 12"/>
          <p:cNvSpPr/>
          <p:nvPr/>
        </p:nvSpPr>
        <p:spPr>
          <a:xfrm>
            <a:off x="850392" y="3017520"/>
            <a:ext cx="4736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8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Např. Robinson Crusoe</a:t>
            </a:r>
            <a:endParaRPr lang="cs-CZ" sz="1480" dirty="0"/>
          </a:p>
        </p:txBody>
      </p:sp>
      <p:sp>
        <p:nvSpPr>
          <p:cNvPr id="16" name="Shape 13"/>
          <p:cNvSpPr/>
          <p:nvPr/>
        </p:nvSpPr>
        <p:spPr>
          <a:xfrm>
            <a:off x="6227064" y="1874520"/>
            <a:ext cx="5440680" cy="1563624"/>
          </a:xfrm>
          <a:prstGeom prst="roundRect">
            <a:avLst>
              <a:gd name="adj" fmla="val 4094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55080" y="2020824"/>
            <a:ext cx="42977" cy="128016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65392" y="2066544"/>
            <a:ext cx="47731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4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Překlady</a:t>
            </a:r>
            <a:endParaRPr lang="cs-CZ" sz="1940" dirty="0"/>
          </a:p>
        </p:txBody>
      </p:sp>
      <p:sp>
        <p:nvSpPr>
          <p:cNvPr id="19" name="Text 16"/>
          <p:cNvSpPr/>
          <p:nvPr/>
        </p:nvSpPr>
        <p:spPr>
          <a:xfrm>
            <a:off x="6565392" y="2542032"/>
            <a:ext cx="4727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1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Jména i jazyk se mohou lišit.</a:t>
            </a:r>
            <a:endParaRPr lang="cs-CZ" sz="1610" dirty="0"/>
          </a:p>
        </p:txBody>
      </p:sp>
      <p:sp>
        <p:nvSpPr>
          <p:cNvPr id="20" name="Text 17"/>
          <p:cNvSpPr/>
          <p:nvPr/>
        </p:nvSpPr>
        <p:spPr>
          <a:xfrm>
            <a:off x="6565392" y="3017520"/>
            <a:ext cx="4736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8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Otec Vavřinec = bratr Lorenzo</a:t>
            </a:r>
            <a:endParaRPr lang="cs-CZ" sz="1480" dirty="0"/>
          </a:p>
        </p:txBody>
      </p:sp>
      <p:sp>
        <p:nvSpPr>
          <p:cNvPr id="21" name="Shape 18"/>
          <p:cNvSpPr/>
          <p:nvPr/>
        </p:nvSpPr>
        <p:spPr>
          <a:xfrm>
            <a:off x="512064" y="3547872"/>
            <a:ext cx="5440680" cy="1563624"/>
          </a:xfrm>
          <a:prstGeom prst="roundRect">
            <a:avLst>
              <a:gd name="adj" fmla="val 4094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0080" y="3694176"/>
            <a:ext cx="42977" cy="128016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50392" y="3739896"/>
            <a:ext cx="47731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4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Audioknihy</a:t>
            </a:r>
            <a:endParaRPr lang="cs-CZ" sz="1940" dirty="0"/>
          </a:p>
        </p:txBody>
      </p:sp>
      <p:sp>
        <p:nvSpPr>
          <p:cNvPr id="24" name="Text 21"/>
          <p:cNvSpPr/>
          <p:nvPr/>
        </p:nvSpPr>
        <p:spPr>
          <a:xfrm>
            <a:off x="850392" y="4215384"/>
            <a:ext cx="4727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1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Nahrávka musí být úplná.</a:t>
            </a:r>
            <a:endParaRPr lang="cs-CZ" sz="1610" dirty="0"/>
          </a:p>
        </p:txBody>
      </p:sp>
      <p:sp>
        <p:nvSpPr>
          <p:cNvPr id="25" name="Text 22"/>
          <p:cNvSpPr/>
          <p:nvPr/>
        </p:nvSpPr>
        <p:spPr>
          <a:xfrm>
            <a:off x="850392" y="4690872"/>
            <a:ext cx="4736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8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Pozor na vynechané texty</a:t>
            </a:r>
            <a:endParaRPr lang="cs-CZ" sz="1480" dirty="0"/>
          </a:p>
        </p:txBody>
      </p:sp>
      <p:sp>
        <p:nvSpPr>
          <p:cNvPr id="26" name="Shape 23"/>
          <p:cNvSpPr/>
          <p:nvPr/>
        </p:nvSpPr>
        <p:spPr>
          <a:xfrm>
            <a:off x="6227064" y="3547872"/>
            <a:ext cx="5440680" cy="1563624"/>
          </a:xfrm>
          <a:prstGeom prst="roundRect">
            <a:avLst>
              <a:gd name="adj" fmla="val 4094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355080" y="3694176"/>
            <a:ext cx="42977" cy="1280160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565392" y="3739896"/>
            <a:ext cx="47731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4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Filmy</a:t>
            </a:r>
            <a:endParaRPr lang="cs-CZ" sz="1940" dirty="0"/>
          </a:p>
        </p:txBody>
      </p:sp>
      <p:sp>
        <p:nvSpPr>
          <p:cNvPr id="29" name="Text 26"/>
          <p:cNvSpPr/>
          <p:nvPr/>
        </p:nvSpPr>
        <p:spPr>
          <a:xfrm>
            <a:off x="6565392" y="4215384"/>
            <a:ext cx="4727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1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Adaptace může scény měnit i vynechávat.</a:t>
            </a:r>
            <a:endParaRPr lang="cs-CZ" sz="1610" dirty="0"/>
          </a:p>
        </p:txBody>
      </p:sp>
      <p:sp>
        <p:nvSpPr>
          <p:cNvPr id="30" name="Text 27"/>
          <p:cNvSpPr/>
          <p:nvPr/>
        </p:nvSpPr>
        <p:spPr>
          <a:xfrm>
            <a:off x="6565392" y="4690872"/>
            <a:ext cx="47365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8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 Kytice zachycuje 7 balad</a:t>
            </a:r>
            <a:endParaRPr lang="cs-CZ" sz="1480" dirty="0"/>
          </a:p>
        </p:txBody>
      </p:sp>
      <p:sp>
        <p:nvSpPr>
          <p:cNvPr id="31" name="Shape 28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maturity musíš znát dílo, ne jen jeho zkrácenou nebo filmovou verzi.</a:t>
            </a:r>
            <a:endParaRPr lang="cs-CZ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Konkrétní knihy pro inspiraci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Vyber si vždy jen z nabídky školy — popularita není zárukou, že ti styl sedne.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393192" y="1865376"/>
            <a:ext cx="2697480" cy="3328416"/>
          </a:xfrm>
          <a:prstGeom prst="roundRect">
            <a:avLst>
              <a:gd name="adj" fmla="val 2373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2029968"/>
            <a:ext cx="42977" cy="299008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2029968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4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DRAMATA</a:t>
            </a:r>
            <a:endParaRPr lang="cs-CZ" sz="1540" dirty="0"/>
          </a:p>
        </p:txBody>
      </p:sp>
      <p:sp>
        <p:nvSpPr>
          <p:cNvPr id="14" name="Text 11"/>
          <p:cNvSpPr/>
          <p:nvPr/>
        </p:nvSpPr>
        <p:spPr>
          <a:xfrm>
            <a:off x="658368" y="2487168"/>
            <a:ext cx="2258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30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titulů</a:t>
            </a:r>
            <a:endParaRPr lang="cs-CZ" sz="1300" dirty="0"/>
          </a:p>
        </p:txBody>
      </p:sp>
      <p:sp>
        <p:nvSpPr>
          <p:cNvPr id="15" name="Text 12"/>
          <p:cNvSpPr/>
          <p:nvPr/>
        </p:nvSpPr>
        <p:spPr>
          <a:xfrm>
            <a:off x="658368" y="286207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Bílá nemoc</a:t>
            </a:r>
            <a:endParaRPr lang="cs-CZ" sz="1580" dirty="0"/>
          </a:p>
        </p:txBody>
      </p:sp>
      <p:sp>
        <p:nvSpPr>
          <p:cNvPr id="16" name="Text 13"/>
          <p:cNvSpPr/>
          <p:nvPr/>
        </p:nvSpPr>
        <p:spPr>
          <a:xfrm>
            <a:off x="658368" y="315925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R.U.R.</a:t>
            </a:r>
            <a:endParaRPr lang="cs-CZ" sz="1580" dirty="0"/>
          </a:p>
        </p:txBody>
      </p:sp>
      <p:sp>
        <p:nvSpPr>
          <p:cNvPr id="17" name="Text 14"/>
          <p:cNvSpPr/>
          <p:nvPr/>
        </p:nvSpPr>
        <p:spPr>
          <a:xfrm>
            <a:off x="658368" y="345643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Lakomec</a:t>
            </a:r>
            <a:endParaRPr lang="cs-CZ" sz="1580" dirty="0"/>
          </a:p>
        </p:txBody>
      </p:sp>
      <p:sp>
        <p:nvSpPr>
          <p:cNvPr id="18" name="Text 15"/>
          <p:cNvSpPr/>
          <p:nvPr/>
        </p:nvSpPr>
        <p:spPr>
          <a:xfrm>
            <a:off x="658368" y="375361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cs-CZ" sz="1580" dirty="0"/>
          </a:p>
        </p:txBody>
      </p:sp>
      <p:sp>
        <p:nvSpPr>
          <p:cNvPr id="19" name="Text 16"/>
          <p:cNvSpPr/>
          <p:nvPr/>
        </p:nvSpPr>
        <p:spPr>
          <a:xfrm>
            <a:off x="658368" y="405079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Romeo a Julie</a:t>
            </a:r>
            <a:endParaRPr lang="cs-CZ" sz="1580" dirty="0"/>
          </a:p>
        </p:txBody>
      </p:sp>
      <p:sp>
        <p:nvSpPr>
          <p:cNvPr id="20" name="Text 17"/>
          <p:cNvSpPr/>
          <p:nvPr/>
        </p:nvSpPr>
        <p:spPr>
          <a:xfrm>
            <a:off x="658368" y="434797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Revizor</a:t>
            </a:r>
            <a:endParaRPr lang="cs-CZ" sz="1580" dirty="0"/>
          </a:p>
        </p:txBody>
      </p:sp>
      <p:sp>
        <p:nvSpPr>
          <p:cNvPr id="21" name="Shape 18"/>
          <p:cNvSpPr/>
          <p:nvPr/>
        </p:nvSpPr>
        <p:spPr>
          <a:xfrm>
            <a:off x="3282696" y="1865376"/>
            <a:ext cx="2697480" cy="3328416"/>
          </a:xfrm>
          <a:prstGeom prst="roundRect">
            <a:avLst>
              <a:gd name="adj" fmla="val 2373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392424" y="2029968"/>
            <a:ext cx="42977" cy="299008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547872" y="2029968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4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KRATŠÍ PRÓZA</a:t>
            </a:r>
            <a:endParaRPr lang="cs-CZ" sz="1540" dirty="0"/>
          </a:p>
        </p:txBody>
      </p:sp>
      <p:sp>
        <p:nvSpPr>
          <p:cNvPr id="24" name="Text 21"/>
          <p:cNvSpPr/>
          <p:nvPr/>
        </p:nvSpPr>
        <p:spPr>
          <a:xfrm>
            <a:off x="3547872" y="2487168"/>
            <a:ext cx="2258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30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titulů</a:t>
            </a:r>
            <a:endParaRPr lang="cs-CZ" sz="1300" dirty="0"/>
          </a:p>
        </p:txBody>
      </p:sp>
      <p:sp>
        <p:nvSpPr>
          <p:cNvPr id="25" name="Text 22"/>
          <p:cNvSpPr/>
          <p:nvPr/>
        </p:nvSpPr>
        <p:spPr>
          <a:xfrm>
            <a:off x="3547872" y="286207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myších a lidech</a:t>
            </a:r>
            <a:endParaRPr lang="cs-CZ" sz="1530" dirty="0"/>
          </a:p>
        </p:txBody>
      </p:sp>
      <p:sp>
        <p:nvSpPr>
          <p:cNvPr id="26" name="Text 23"/>
          <p:cNvSpPr/>
          <p:nvPr/>
        </p:nvSpPr>
        <p:spPr>
          <a:xfrm>
            <a:off x="3547872" y="315925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Farma zvířat</a:t>
            </a:r>
            <a:endParaRPr lang="cs-CZ" sz="1530" dirty="0"/>
          </a:p>
        </p:txBody>
      </p:sp>
      <p:sp>
        <p:nvSpPr>
          <p:cNvPr id="27" name="Text 24"/>
          <p:cNvSpPr/>
          <p:nvPr/>
        </p:nvSpPr>
        <p:spPr>
          <a:xfrm>
            <a:off x="3547872" y="345643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Petr a Lucie</a:t>
            </a:r>
            <a:endParaRPr lang="cs-CZ" sz="1530" dirty="0"/>
          </a:p>
        </p:txBody>
      </p:sp>
      <p:sp>
        <p:nvSpPr>
          <p:cNvPr id="28" name="Text 25"/>
          <p:cNvSpPr/>
          <p:nvPr/>
        </p:nvSpPr>
        <p:spPr>
          <a:xfrm>
            <a:off x="3547872" y="375361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Krysař</a:t>
            </a:r>
            <a:endParaRPr lang="cs-CZ" sz="1530" dirty="0"/>
          </a:p>
        </p:txBody>
      </p:sp>
      <p:sp>
        <p:nvSpPr>
          <p:cNvPr id="29" name="Text 26"/>
          <p:cNvSpPr/>
          <p:nvPr/>
        </p:nvSpPr>
        <p:spPr>
          <a:xfrm>
            <a:off x="3547872" y="405079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Ostře sledované vlaky</a:t>
            </a:r>
            <a:endParaRPr lang="cs-CZ" sz="1530" dirty="0"/>
          </a:p>
        </p:txBody>
      </p:sp>
      <p:sp>
        <p:nvSpPr>
          <p:cNvPr id="30" name="Text 27"/>
          <p:cNvSpPr/>
          <p:nvPr/>
        </p:nvSpPr>
        <p:spPr>
          <a:xfrm>
            <a:off x="3547872" y="434797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Malý princ</a:t>
            </a:r>
            <a:endParaRPr lang="cs-CZ" sz="1530" dirty="0"/>
          </a:p>
        </p:txBody>
      </p:sp>
      <p:sp>
        <p:nvSpPr>
          <p:cNvPr id="31" name="Text 28"/>
          <p:cNvSpPr/>
          <p:nvPr/>
        </p:nvSpPr>
        <p:spPr>
          <a:xfrm>
            <a:off x="3547872" y="464515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3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Stařec a moře</a:t>
            </a:r>
            <a:endParaRPr lang="cs-CZ" sz="1530" dirty="0"/>
          </a:p>
        </p:txBody>
      </p:sp>
      <p:sp>
        <p:nvSpPr>
          <p:cNvPr id="32" name="Shape 29"/>
          <p:cNvSpPr/>
          <p:nvPr/>
        </p:nvSpPr>
        <p:spPr>
          <a:xfrm>
            <a:off x="6172200" y="1865376"/>
            <a:ext cx="2697480" cy="3328416"/>
          </a:xfrm>
          <a:prstGeom prst="roundRect">
            <a:avLst>
              <a:gd name="adj" fmla="val 2373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281928" y="2029968"/>
            <a:ext cx="42977" cy="299008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437376" y="2029968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4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DELŠÍ, ALE POUTAVÉ</a:t>
            </a:r>
            <a:endParaRPr lang="cs-CZ" sz="1540" dirty="0"/>
          </a:p>
        </p:txBody>
      </p:sp>
      <p:sp>
        <p:nvSpPr>
          <p:cNvPr id="35" name="Text 32"/>
          <p:cNvSpPr/>
          <p:nvPr/>
        </p:nvSpPr>
        <p:spPr>
          <a:xfrm>
            <a:off x="6437376" y="2487168"/>
            <a:ext cx="2258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30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tituly</a:t>
            </a:r>
            <a:endParaRPr lang="cs-CZ" sz="1300" dirty="0"/>
          </a:p>
        </p:txBody>
      </p:sp>
      <p:sp>
        <p:nvSpPr>
          <p:cNvPr id="36" name="Text 33"/>
          <p:cNvSpPr/>
          <p:nvPr/>
        </p:nvSpPr>
        <p:spPr>
          <a:xfrm>
            <a:off x="6437376" y="286207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Bylo nás pět</a:t>
            </a:r>
            <a:endParaRPr lang="cs-CZ" sz="1580" dirty="0"/>
          </a:p>
        </p:txBody>
      </p:sp>
      <p:sp>
        <p:nvSpPr>
          <p:cNvPr id="37" name="Text 34"/>
          <p:cNvSpPr/>
          <p:nvPr/>
        </p:nvSpPr>
        <p:spPr>
          <a:xfrm>
            <a:off x="6437376" y="315925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Obraz Doriana Graye</a:t>
            </a:r>
            <a:endParaRPr lang="cs-CZ" sz="1580" dirty="0"/>
          </a:p>
        </p:txBody>
      </p:sp>
      <p:sp>
        <p:nvSpPr>
          <p:cNvPr id="38" name="Text 35"/>
          <p:cNvSpPr/>
          <p:nvPr/>
        </p:nvSpPr>
        <p:spPr>
          <a:xfrm>
            <a:off x="6437376" y="345643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západní frontě klid</a:t>
            </a:r>
            <a:endParaRPr lang="cs-CZ" sz="1580" dirty="0"/>
          </a:p>
        </p:txBody>
      </p:sp>
      <p:sp>
        <p:nvSpPr>
          <p:cNvPr id="39" name="Shape 36"/>
          <p:cNvSpPr/>
          <p:nvPr/>
        </p:nvSpPr>
        <p:spPr>
          <a:xfrm>
            <a:off x="9061704" y="1865376"/>
            <a:ext cx="2697480" cy="3328416"/>
          </a:xfrm>
          <a:prstGeom prst="roundRect">
            <a:avLst>
              <a:gd name="adj" fmla="val 2373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9171432" y="2029968"/>
            <a:ext cx="42977" cy="2990088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9326880" y="2029968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4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POEZIE A SKLADBY</a:t>
            </a:r>
            <a:endParaRPr lang="cs-CZ" sz="1540" dirty="0"/>
          </a:p>
        </p:txBody>
      </p:sp>
      <p:sp>
        <p:nvSpPr>
          <p:cNvPr id="42" name="Text 39"/>
          <p:cNvSpPr/>
          <p:nvPr/>
        </p:nvSpPr>
        <p:spPr>
          <a:xfrm>
            <a:off x="9326880" y="2487168"/>
            <a:ext cx="225856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30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tituly</a:t>
            </a:r>
            <a:endParaRPr lang="cs-CZ" sz="1300" dirty="0"/>
          </a:p>
        </p:txBody>
      </p:sp>
      <p:sp>
        <p:nvSpPr>
          <p:cNvPr id="43" name="Text 40"/>
          <p:cNvSpPr/>
          <p:nvPr/>
        </p:nvSpPr>
        <p:spPr>
          <a:xfrm>
            <a:off x="9326880" y="286207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Kytice</a:t>
            </a:r>
            <a:endParaRPr lang="cs-CZ" sz="1580" dirty="0"/>
          </a:p>
        </p:txBody>
      </p:sp>
      <p:sp>
        <p:nvSpPr>
          <p:cNvPr id="44" name="Text 41"/>
          <p:cNvSpPr/>
          <p:nvPr/>
        </p:nvSpPr>
        <p:spPr>
          <a:xfrm>
            <a:off x="9326880" y="315925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Havran</a:t>
            </a:r>
            <a:endParaRPr lang="cs-CZ" sz="1580" dirty="0"/>
          </a:p>
        </p:txBody>
      </p:sp>
      <p:sp>
        <p:nvSpPr>
          <p:cNvPr id="45" name="Text 42"/>
          <p:cNvSpPr/>
          <p:nvPr/>
        </p:nvSpPr>
        <p:spPr>
          <a:xfrm>
            <a:off x="9326880" y="345643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Tyrolské elegie</a:t>
            </a:r>
            <a:endParaRPr lang="cs-CZ" sz="1580" dirty="0"/>
          </a:p>
        </p:txBody>
      </p:sp>
      <p:sp>
        <p:nvSpPr>
          <p:cNvPr id="46" name="Text 43"/>
          <p:cNvSpPr/>
          <p:nvPr/>
        </p:nvSpPr>
        <p:spPr>
          <a:xfrm>
            <a:off x="9326880" y="3753612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58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Král Lávra</a:t>
            </a:r>
            <a:endParaRPr lang="cs-CZ" sz="1580" dirty="0"/>
          </a:p>
        </p:txBody>
      </p:sp>
      <p:sp>
        <p:nvSpPr>
          <p:cNvPr id="47" name="Shape 44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Pozor: i krátká Proměna Franze Kafky může být interpretačně náročná.</a:t>
            </a:r>
            <a:endParaRPr lang="cs-CZ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Porovnej více rozborů jednoho díla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Různí autoři si všímají odlišných motivů, symbolů a souvislostí.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493776" y="1874520"/>
            <a:ext cx="3511296" cy="2542032"/>
          </a:xfrm>
          <a:prstGeom prst="roundRect">
            <a:avLst>
              <a:gd name="adj" fmla="val 2518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03504" y="2029968"/>
            <a:ext cx="42977" cy="223113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58952" y="2057400"/>
            <a:ext cx="3008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6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DĚJ A POSTAVY</a:t>
            </a:r>
            <a:endParaRPr lang="cs-CZ" sz="1760" dirty="0"/>
          </a:p>
        </p:txBody>
      </p:sp>
      <p:sp>
        <p:nvSpPr>
          <p:cNvPr id="14" name="Text 11"/>
          <p:cNvSpPr/>
          <p:nvPr/>
        </p:nvSpPr>
        <p:spPr>
          <a:xfrm>
            <a:off x="758952" y="2770632"/>
            <a:ext cx="300837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se stalo, kdo jedná a proč?</a:t>
            </a:r>
            <a:endParaRPr lang="cs-CZ" sz="1900" dirty="0"/>
          </a:p>
        </p:txBody>
      </p:sp>
      <p:sp>
        <p:nvSpPr>
          <p:cNvPr id="15" name="Shape 12"/>
          <p:cNvSpPr/>
          <p:nvPr/>
        </p:nvSpPr>
        <p:spPr>
          <a:xfrm>
            <a:off x="4297680" y="1874520"/>
            <a:ext cx="3511296" cy="2542032"/>
          </a:xfrm>
          <a:prstGeom prst="roundRect">
            <a:avLst>
              <a:gd name="adj" fmla="val 2518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07408" y="2029968"/>
            <a:ext cx="42977" cy="223113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62856" y="2057400"/>
            <a:ext cx="3008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6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JAZYK A SYMBOLY</a:t>
            </a:r>
            <a:endParaRPr lang="cs-CZ" sz="1760" dirty="0"/>
          </a:p>
        </p:txBody>
      </p:sp>
      <p:sp>
        <p:nvSpPr>
          <p:cNvPr id="18" name="Text 15"/>
          <p:cNvSpPr/>
          <p:nvPr/>
        </p:nvSpPr>
        <p:spPr>
          <a:xfrm>
            <a:off x="4562856" y="2770632"/>
            <a:ext cx="300837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Jakými prostředky a motivy dílo působí?</a:t>
            </a:r>
            <a:endParaRPr lang="cs-CZ" sz="1900" dirty="0"/>
          </a:p>
        </p:txBody>
      </p:sp>
      <p:sp>
        <p:nvSpPr>
          <p:cNvPr id="19" name="Shape 16"/>
          <p:cNvSpPr/>
          <p:nvPr/>
        </p:nvSpPr>
        <p:spPr>
          <a:xfrm>
            <a:off x="8101584" y="1874520"/>
            <a:ext cx="3511296" cy="2542032"/>
          </a:xfrm>
          <a:prstGeom prst="roundRect">
            <a:avLst>
              <a:gd name="adj" fmla="val 2518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211312" y="2029968"/>
            <a:ext cx="42977" cy="223113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366760" y="2057400"/>
            <a:ext cx="3008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6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KONTEXT A VÝKLAD</a:t>
            </a:r>
            <a:endParaRPr lang="cs-CZ" sz="1760" dirty="0"/>
          </a:p>
        </p:txBody>
      </p:sp>
      <p:sp>
        <p:nvSpPr>
          <p:cNvPr id="22" name="Text 19"/>
          <p:cNvSpPr/>
          <p:nvPr/>
        </p:nvSpPr>
        <p:spPr>
          <a:xfrm>
            <a:off x="8366760" y="2770632"/>
            <a:ext cx="300837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9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Kdy dílo vzniklo a co může znamenat?</a:t>
            </a:r>
            <a:endParaRPr lang="cs-CZ" sz="1900" dirty="0"/>
          </a:p>
        </p:txBody>
      </p:sp>
      <p:sp>
        <p:nvSpPr>
          <p:cNvPr id="23" name="Shape 20"/>
          <p:cNvSpPr/>
          <p:nvPr/>
        </p:nvSpPr>
        <p:spPr>
          <a:xfrm>
            <a:off x="1600200" y="4608576"/>
            <a:ext cx="9034272" cy="530352"/>
          </a:xfrm>
          <a:prstGeom prst="roundRect">
            <a:avLst>
              <a:gd name="adj" fmla="val 6897"/>
            </a:avLst>
          </a:prstGeom>
          <a:solidFill>
            <a:srgbClr val="E8EFF3"/>
          </a:solidFill>
          <a:ln w="12700">
            <a:solidFill>
              <a:srgbClr val="E8EFF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920240" y="4773168"/>
            <a:ext cx="83941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90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VÍCE POHLEDŮ  →  1 VLASTNÍ ROZBOR</a:t>
            </a:r>
            <a:endParaRPr lang="cs-CZ" sz="1900" dirty="0"/>
          </a:p>
        </p:txBody>
      </p:sp>
      <p:sp>
        <p:nvSpPr>
          <p:cNvPr id="25" name="Shape 22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Jeden rozbor použij jako osnovu. Každou interpretaci podlož textem díla.</a:t>
            </a:r>
            <a:endParaRPr lang="cs-CZ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11859768" cy="36576"/>
          </a:xfrm>
          <a:prstGeom prst="rect">
            <a:avLst/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64592" y="146304"/>
            <a:ext cx="4480560" cy="36576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338560" y="283464"/>
            <a:ext cx="4206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cs-CZ" altLang="en-US" sz="950" b="1" dirty="0">
                <a:solidFill>
                  <a:srgbClr val="0852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10/10</a:t>
            </a:r>
            <a:endParaRPr lang="cs-CZ" sz="950" dirty="0"/>
          </a:p>
        </p:txBody>
      </p:sp>
      <p:sp>
        <p:nvSpPr>
          <p:cNvPr id="5" name="Shape 3"/>
          <p:cNvSpPr/>
          <p:nvPr/>
        </p:nvSpPr>
        <p:spPr>
          <a:xfrm>
            <a:off x="320040" y="6172200"/>
            <a:ext cx="11548872" cy="0"/>
          </a:xfrm>
          <a:prstGeom prst="line">
            <a:avLst/>
          </a:prstGeom>
          <a:noFill/>
          <a:ln w="12700">
            <a:solidFill>
              <a:srgbClr val="D9E2E8"/>
            </a:solidFill>
            <a:prstDash val="solid"/>
          </a:ln>
        </p:spPr>
      </p:sp>
      <p:pic>
        <p:nvPicPr>
          <p:cNvPr id="6" name="Image 0" descr="/mnt/data/slide_rework/user_exac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3097"/>
            <a:ext cx="1527048" cy="37085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758952"/>
            <a:ext cx="713232" cy="548640"/>
          </a:xfrm>
          <a:prstGeom prst="roundRect">
            <a:avLst>
              <a:gd name="adj" fmla="val 11667"/>
            </a:avLst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480" y="905256"/>
            <a:ext cx="713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cs-CZ" sz="1800" dirty="0"/>
          </a:p>
        </p:txBody>
      </p:sp>
      <p:sp>
        <p:nvSpPr>
          <p:cNvPr id="9" name="Text 6"/>
          <p:cNvSpPr/>
          <p:nvPr/>
        </p:nvSpPr>
        <p:spPr>
          <a:xfrm>
            <a:off x="1280160" y="777240"/>
            <a:ext cx="10241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7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Piš si poznámky a opakuj průběžně</a:t>
            </a:r>
            <a:endParaRPr lang="cs-CZ" sz="2700" dirty="0"/>
          </a:p>
        </p:txBody>
      </p:sp>
      <p:sp>
        <p:nvSpPr>
          <p:cNvPr id="10" name="Text 7"/>
          <p:cNvSpPr/>
          <p:nvPr/>
        </p:nvSpPr>
        <p:spPr>
          <a:xfrm>
            <a:off x="475488" y="1389888"/>
            <a:ext cx="11155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70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Začni co nejdřív — informace si udržíš lépe než při učení na poslední chvíli.</a:t>
            </a:r>
            <a:endParaRPr lang="cs-CZ" sz="1700" dirty="0"/>
          </a:p>
        </p:txBody>
      </p:sp>
      <p:sp>
        <p:nvSpPr>
          <p:cNvPr id="11" name="Shape 8"/>
          <p:cNvSpPr/>
          <p:nvPr/>
        </p:nvSpPr>
        <p:spPr>
          <a:xfrm>
            <a:off x="448056" y="1874520"/>
            <a:ext cx="2688336" cy="2624328"/>
          </a:xfrm>
          <a:prstGeom prst="roundRect">
            <a:avLst>
              <a:gd name="adj" fmla="val 2439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57784" y="2020824"/>
            <a:ext cx="42977" cy="2340864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49808" y="2130552"/>
            <a:ext cx="21945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cs-CZ" sz="2100" dirty="0"/>
          </a:p>
        </p:txBody>
      </p:sp>
      <p:sp>
        <p:nvSpPr>
          <p:cNvPr id="14" name="Text 11"/>
          <p:cNvSpPr/>
          <p:nvPr/>
        </p:nvSpPr>
        <p:spPr>
          <a:xfrm>
            <a:off x="749808" y="2743200"/>
            <a:ext cx="22037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ČTI</a:t>
            </a:r>
            <a:endParaRPr lang="cs-CZ" sz="2000" dirty="0"/>
          </a:p>
        </p:txBody>
      </p:sp>
      <p:sp>
        <p:nvSpPr>
          <p:cNvPr id="15" name="Text 12"/>
          <p:cNvSpPr/>
          <p:nvPr/>
        </p:nvSpPr>
        <p:spPr>
          <a:xfrm>
            <a:off x="749808" y="3374136"/>
            <a:ext cx="21671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7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Ideálně průběžně už od září.</a:t>
            </a:r>
            <a:endParaRPr lang="cs-CZ" sz="1670" dirty="0"/>
          </a:p>
        </p:txBody>
      </p:sp>
      <p:sp>
        <p:nvSpPr>
          <p:cNvPr id="16" name="Shape 13"/>
          <p:cNvSpPr/>
          <p:nvPr/>
        </p:nvSpPr>
        <p:spPr>
          <a:xfrm>
            <a:off x="3328416" y="1874520"/>
            <a:ext cx="2688336" cy="2624328"/>
          </a:xfrm>
          <a:prstGeom prst="roundRect">
            <a:avLst>
              <a:gd name="adj" fmla="val 2439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438144" y="2020824"/>
            <a:ext cx="42977" cy="2340864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630168" y="2130552"/>
            <a:ext cx="21945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cs-CZ" sz="2100" dirty="0"/>
          </a:p>
        </p:txBody>
      </p:sp>
      <p:sp>
        <p:nvSpPr>
          <p:cNvPr id="19" name="Text 16"/>
          <p:cNvSpPr/>
          <p:nvPr/>
        </p:nvSpPr>
        <p:spPr>
          <a:xfrm>
            <a:off x="3630168" y="2743200"/>
            <a:ext cx="22037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ZAPISUJ</a:t>
            </a:r>
            <a:endParaRPr lang="cs-CZ" sz="2000" dirty="0"/>
          </a:p>
        </p:txBody>
      </p:sp>
      <p:sp>
        <p:nvSpPr>
          <p:cNvPr id="20" name="Text 17"/>
          <p:cNvSpPr/>
          <p:nvPr/>
        </p:nvSpPr>
        <p:spPr>
          <a:xfrm>
            <a:off x="3630168" y="3374136"/>
            <a:ext cx="21671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7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Děj, postavy, témata, jazyk a kontext.</a:t>
            </a:r>
            <a:endParaRPr lang="cs-CZ" sz="1670" dirty="0"/>
          </a:p>
        </p:txBody>
      </p:sp>
      <p:sp>
        <p:nvSpPr>
          <p:cNvPr id="21" name="Shape 18"/>
          <p:cNvSpPr/>
          <p:nvPr/>
        </p:nvSpPr>
        <p:spPr>
          <a:xfrm>
            <a:off x="6208776" y="1874520"/>
            <a:ext cx="2688336" cy="2624328"/>
          </a:xfrm>
          <a:prstGeom prst="roundRect">
            <a:avLst>
              <a:gd name="adj" fmla="val 2439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318504" y="2020824"/>
            <a:ext cx="42977" cy="2340864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510528" y="2130552"/>
            <a:ext cx="21945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cs-CZ" sz="2100" dirty="0"/>
          </a:p>
        </p:txBody>
      </p:sp>
      <p:sp>
        <p:nvSpPr>
          <p:cNvPr id="24" name="Text 21"/>
          <p:cNvSpPr/>
          <p:nvPr/>
        </p:nvSpPr>
        <p:spPr>
          <a:xfrm>
            <a:off x="6510528" y="2743200"/>
            <a:ext cx="22037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DOPLŇUJ</a:t>
            </a:r>
            <a:endParaRPr lang="cs-CZ" sz="2000" dirty="0"/>
          </a:p>
        </p:txBody>
      </p:sp>
      <p:sp>
        <p:nvSpPr>
          <p:cNvPr id="25" name="Text 22"/>
          <p:cNvSpPr/>
          <p:nvPr/>
        </p:nvSpPr>
        <p:spPr>
          <a:xfrm>
            <a:off x="6510528" y="3374136"/>
            <a:ext cx="21671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7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Vytvoř vlastní shrnutí z kvalitních podkladů.</a:t>
            </a:r>
            <a:endParaRPr lang="cs-CZ" sz="1670" dirty="0"/>
          </a:p>
        </p:txBody>
      </p:sp>
      <p:sp>
        <p:nvSpPr>
          <p:cNvPr id="26" name="Shape 23"/>
          <p:cNvSpPr/>
          <p:nvPr/>
        </p:nvSpPr>
        <p:spPr>
          <a:xfrm>
            <a:off x="9089136" y="1874520"/>
            <a:ext cx="2688336" cy="2624328"/>
          </a:xfrm>
          <a:prstGeom prst="roundRect">
            <a:avLst>
              <a:gd name="adj" fmla="val 2439"/>
            </a:avLst>
          </a:prstGeom>
          <a:solidFill>
            <a:srgbClr val="F5F7F9"/>
          </a:solidFill>
          <a:ln w="12700">
            <a:solidFill>
              <a:srgbClr val="C8D4D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198864" y="2020824"/>
            <a:ext cx="42977" cy="2340864"/>
          </a:xfrm>
          <a:prstGeom prst="rect">
            <a:avLst/>
          </a:prstGeom>
          <a:solidFill>
            <a:srgbClr val="800049"/>
          </a:solidFill>
          <a:ln w="12700">
            <a:solidFill>
              <a:srgbClr val="800049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390888" y="2130552"/>
            <a:ext cx="21945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10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cs-CZ" sz="2100" dirty="0"/>
          </a:p>
        </p:txBody>
      </p:sp>
      <p:sp>
        <p:nvSpPr>
          <p:cNvPr id="29" name="Text 26"/>
          <p:cNvSpPr/>
          <p:nvPr/>
        </p:nvSpPr>
        <p:spPr>
          <a:xfrm>
            <a:off x="9390888" y="2743200"/>
            <a:ext cx="22037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2000" b="1" dirty="0">
                <a:solidFill>
                  <a:srgbClr val="003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OPAKUJ</a:t>
            </a:r>
            <a:endParaRPr lang="cs-CZ" sz="2000" dirty="0"/>
          </a:p>
        </p:txBody>
      </p:sp>
      <p:sp>
        <p:nvSpPr>
          <p:cNvPr id="30" name="Text 27"/>
          <p:cNvSpPr/>
          <p:nvPr/>
        </p:nvSpPr>
        <p:spPr>
          <a:xfrm>
            <a:off x="9390888" y="3374136"/>
            <a:ext cx="21671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670" dirty="0">
                <a:solidFill>
                  <a:srgbClr val="343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Nahlas a vlastními slovy.</a:t>
            </a:r>
            <a:endParaRPr lang="cs-CZ" sz="1670" dirty="0"/>
          </a:p>
        </p:txBody>
      </p:sp>
      <p:sp>
        <p:nvSpPr>
          <p:cNvPr id="31" name="Shape 28"/>
          <p:cNvSpPr/>
          <p:nvPr/>
        </p:nvSpPr>
        <p:spPr>
          <a:xfrm>
            <a:off x="530352" y="4663440"/>
            <a:ext cx="11109960" cy="502920"/>
          </a:xfrm>
          <a:prstGeom prst="roundRect">
            <a:avLst>
              <a:gd name="adj" fmla="val 9091"/>
            </a:avLst>
          </a:prstGeom>
          <a:solidFill>
            <a:srgbClr val="08526D"/>
          </a:solidFill>
          <a:ln w="12700">
            <a:solidFill>
              <a:srgbClr val="08526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58952" y="4818888"/>
            <a:ext cx="10634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cs-CZ" alt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„Neovlivníš, které dílo si vylosuješ. Ovlivníš, ze kterých losuješ.“</a:t>
            </a:r>
            <a:endParaRPr lang="cs-CZ" sz="1580" dirty="0"/>
          </a:p>
        </p:txBody>
      </p:sp>
      <p:sp>
        <p:nvSpPr>
          <p:cNvPr id="33" name="Shape 30"/>
          <p:cNvSpPr/>
          <p:nvPr/>
        </p:nvSpPr>
        <p:spPr>
          <a:xfrm>
            <a:off x="475488" y="5385816"/>
            <a:ext cx="11228832" cy="521208"/>
          </a:xfrm>
          <a:prstGeom prst="roundRect">
            <a:avLst>
              <a:gd name="adj" fmla="val 7018"/>
            </a:avLst>
          </a:prstGeom>
          <a:solidFill>
            <a:srgbClr val="F6EAF0"/>
          </a:solidFill>
          <a:ln w="12700">
            <a:solidFill>
              <a:srgbClr val="F6EA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67512" y="5546750"/>
            <a:ext cx="108630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cs-CZ" altLang="en-US" sz="1450" b="1" dirty="0">
                <a:solidFill>
                  <a:srgbClr val="8000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Začni včas, připrav vlastní poznámky a zkoušej mluvit bez čtení.</a:t>
            </a:r>
            <a:endParaRPr lang="cs-CZ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2377</Words>
  <PresentationFormat>Širokoúhlá obrazovka</PresentationFormat>
  <Paragraphs>224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3" baseType="lpstr"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2026-10-21T08:55:38Z</dcterms:created>
  <dcterms:modified xsi:type="dcterms:W3CDTF">2026-10-21T09:46:24Z</dcterms:modified>
</cp:coreProperties>
</file>