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snímek prezentace: rozbor románu Tři kamarádi od Ericha Marii Remarqua.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4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C978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ROZBOR LITERÁRNÍHO DÍLA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8803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732"/>
              </a:lnSpc>
              <a:buNone/>
            </a:pPr>
            <a:r>
              <a:rPr lang="en-US" sz="6600" b="1" dirty="0">
                <a:solidFill>
                  <a:srgbClr val="F3EEE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Tři kamarádi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2185855"/>
            <a:ext cx="1088339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i="1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Erich Maria Remarque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12800" y="5849673"/>
            <a:ext cx="292728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Román o přátelství, lásce a ztracené generaci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068381" y="5849673"/>
            <a:ext cx="361619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autorovi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635720"/>
            <a:ext cx="5914860" cy="1122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Erich Maria Remarque (vlastním jménem Erich Paul Remark, 1898–1970) patří k nejvýznamnějším německým prozaikům 20. století. V roce 1917 byl jako sedmnáctiletý povolán na frontu první světové války — zážitek zranění a ztráty spolubojovníků poznamenal celé jeho pozdější dílo.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12800" y="2910748"/>
            <a:ext cx="5914860" cy="1122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nástupu nacismu k moci byly jeho knihy roku 1933 veřejně páleny a autor odešel do exilu, nejprve do Švýcarska, později do USA. Píše niterně, ale střízlivě: krátké věty, hovorový jazyk a hořký humor se u něj snoubí s hlubokým citem pro osudy tzv. ztracené generace.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974483" y="1635720"/>
            <a:ext cx="0" cy="238720"/>
          </a:xfrm>
          <a:prstGeom prst="line">
            <a:avLst/>
          </a:prstGeom>
          <a:noFill/>
          <a:ln w="25400">
            <a:solidFill>
              <a:srgbClr val="A63D2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9583" y="1648420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</a:t>
            </a:r>
            <a:r>
              <a:rPr lang="en-US" sz="120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narození v Osnabrücku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974483" y="2001441"/>
            <a:ext cx="0" cy="238720"/>
          </a:xfrm>
          <a:prstGeom prst="line">
            <a:avLst/>
          </a:prstGeom>
          <a:noFill/>
          <a:ln w="25400">
            <a:solidFill>
              <a:srgbClr val="A63D2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139583" y="2014141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</a:t>
            </a:r>
            <a:r>
              <a:rPr lang="en-US" sz="120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nasazení na frontu 1. sv. války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974483" y="2367161"/>
            <a:ext cx="0" cy="238720"/>
          </a:xfrm>
          <a:prstGeom prst="line">
            <a:avLst/>
          </a:prstGeom>
          <a:noFill/>
          <a:ln w="25400">
            <a:solidFill>
              <a:srgbClr val="A63D2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9583" y="2379861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</a:t>
            </a:r>
            <a:r>
              <a:rPr lang="en-US" sz="120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Na západní frontě klid, světový úspěch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974483" y="2732881"/>
            <a:ext cx="0" cy="238720"/>
          </a:xfrm>
          <a:prstGeom prst="line">
            <a:avLst/>
          </a:prstGeom>
          <a:noFill/>
          <a:ln w="25400">
            <a:solidFill>
              <a:srgbClr val="A63D2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9583" y="2745581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</a:t>
            </a:r>
            <a:r>
              <a:rPr lang="en-US" sz="120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pálení knih, emigrace z Německa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974483" y="3098602"/>
            <a:ext cx="0" cy="238720"/>
          </a:xfrm>
          <a:prstGeom prst="line">
            <a:avLst/>
          </a:prstGeom>
          <a:noFill/>
          <a:ln w="25400">
            <a:solidFill>
              <a:srgbClr val="A63D2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9583" y="3111302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</a:t>
            </a:r>
            <a:r>
              <a:rPr lang="en-US" sz="120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vznikají Tři kamarádi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74483" y="3464322"/>
            <a:ext cx="0" cy="238720"/>
          </a:xfrm>
          <a:prstGeom prst="line">
            <a:avLst/>
          </a:prstGeom>
          <a:noFill/>
          <a:ln w="25400">
            <a:solidFill>
              <a:srgbClr val="A63D2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9583" y="3477022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</a:t>
            </a:r>
            <a:r>
              <a:rPr lang="en-US" sz="120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umírá v exilu ve Švýcarsku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12800" y="6256074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Základní literární údaje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2105356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737916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373628" y="1724620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Erich Maria Remarque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12800" y="2628967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261527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Originální název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73628" y="2248232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Drei Kameraden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12800" y="3152577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2785137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Vznik a vydání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373628" y="2771842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Napsáno 1936 v exilu, knižně 1937–1938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12800" y="3676187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3308747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Žánr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3628" y="3295452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Román ztracené generace, sociálně-psychologická próza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12800" y="4199798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2800" y="3832358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Vypravěč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373628" y="3819063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Ich-forma — vypráví Robert Lohkamp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812800" y="4723408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2800" y="4355968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Místo a doba děje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373628" y="4342673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Berlín, konec 20. let 20. století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812800" y="4879578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Hlavní téma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373628" y="4866283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Přátelství, láska a přežití v rozvráceném poválečném světě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812800" y="6256074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4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F3EEE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Doba, ve které dílo vzniklo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800" y="135255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Meziválečné Německo mezi dvěma katastrofami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812800" y="1819870"/>
            <a:ext cx="2508250" cy="1590014"/>
          </a:xfrm>
          <a:prstGeom prst="roundRect">
            <a:avLst>
              <a:gd name="adj" fmla="val 6390"/>
            </a:avLst>
          </a:prstGeom>
          <a:solidFill>
            <a:srgbClr val="2E2721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2048470"/>
            <a:ext cx="2112582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C978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Poválečná generace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041400" y="2343085"/>
            <a:ext cx="211258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Miliony bývalých vojáků se po roce 1918 vracejí do civilu poznamenané zákopy, ztrátou přátel i smyslu.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98850" y="1819870"/>
            <a:ext cx="2508250" cy="1590014"/>
          </a:xfrm>
          <a:prstGeom prst="roundRect">
            <a:avLst>
              <a:gd name="adj" fmla="val 6390"/>
            </a:avLst>
          </a:prstGeom>
          <a:solidFill>
            <a:srgbClr val="2E2721"/>
          </a:solidFill>
          <a:ln/>
        </p:spPr>
      </p:sp>
      <p:sp>
        <p:nvSpPr>
          <p:cNvPr id="8" name="Text 6"/>
          <p:cNvSpPr/>
          <p:nvPr/>
        </p:nvSpPr>
        <p:spPr>
          <a:xfrm>
            <a:off x="3727450" y="2048470"/>
            <a:ext cx="2112582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C978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Hyperinflace 1923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727450" y="2343085"/>
            <a:ext cx="2112582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Německá marka se během měsíců stává bezcennou, úspory celé generace mizí přes noc.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84900" y="1819870"/>
            <a:ext cx="2508250" cy="1590014"/>
          </a:xfrm>
          <a:prstGeom prst="roundRect">
            <a:avLst>
              <a:gd name="adj" fmla="val 6390"/>
            </a:avLst>
          </a:prstGeom>
          <a:solidFill>
            <a:srgbClr val="2E2721"/>
          </a:solidFill>
          <a:ln/>
        </p:spPr>
      </p:sp>
      <p:sp>
        <p:nvSpPr>
          <p:cNvPr id="11" name="Text 9"/>
          <p:cNvSpPr/>
          <p:nvPr/>
        </p:nvSpPr>
        <p:spPr>
          <a:xfrm>
            <a:off x="6413500" y="2048470"/>
            <a:ext cx="2112582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C978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Hospodářská krize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413500" y="2343085"/>
            <a:ext cx="2112582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roce 1929 zasahuje světová deprese Německo obzvlášť tvrdě — bída a radikalizace ulice.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870950" y="1819870"/>
            <a:ext cx="2508250" cy="1590014"/>
          </a:xfrm>
          <a:prstGeom prst="roundRect">
            <a:avLst>
              <a:gd name="adj" fmla="val 6390"/>
            </a:avLst>
          </a:prstGeom>
          <a:solidFill>
            <a:srgbClr val="2E2721"/>
          </a:solidFill>
          <a:ln/>
        </p:spPr>
      </p:sp>
      <p:sp>
        <p:nvSpPr>
          <p:cNvPr id="14" name="Text 12"/>
          <p:cNvSpPr/>
          <p:nvPr/>
        </p:nvSpPr>
        <p:spPr>
          <a:xfrm>
            <a:off x="9099550" y="2048470"/>
            <a:ext cx="2112582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C978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Nástup nacismu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9099550" y="2343085"/>
            <a:ext cx="2112582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Roku 1933 se k moci dostává NSDAP, Remarqueho knihy jsou páleny a autor odchází do exilu.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12800" y="3663885"/>
            <a:ext cx="7848600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50" i="1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vznikají v exilu a odehrávají se právě v této atmosféře — děj sice nejmenuje konkrétní politické strany, ale násilí, bída a strach z budoucnosti prostupují každou stránkou.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12800" y="6256074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Námět a inspirace dílem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800" y="1555750"/>
            <a:ext cx="5232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NÁMĚT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12800" y="1835150"/>
            <a:ext cx="5232400" cy="1081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Konkrétní látkou díla je vlastní zkušenost poválečné generace: fronta, návrat do rozvráceného Německa, existence na okraji společnosti, vášeň pro automobily a závodění a láska poznamenaná nevyléčitelnou nemocí.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99200" y="1555750"/>
            <a:ext cx="5232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3D5A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INSPIRACE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99200" y="1860550"/>
            <a:ext cx="5232400" cy="2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82880" indent="-142494">
              <a:lnSpc>
                <a:spcPts val="1920"/>
              </a:lnSpc>
              <a:buSzPct val="100000"/>
              <a:buChar char="•"/>
            </a:pPr>
            <a:r>
              <a:rPr lang="en-US" sz="12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Remarque sám sloužil na frontě 1. světové války a po jejím konci se, podobně jako jeho hrdinové, pohyboval v prostředí automobilů a závodění.</a:t>
            </a:r>
            <a:endParaRPr lang="en-US" sz="1200" dirty="0"/>
          </a:p>
          <a:p>
            <a:pPr algn="l" marL="182880" indent="-142494">
              <a:lnSpc>
                <a:spcPts val="1920"/>
              </a:lnSpc>
              <a:buSzPct val="100000"/>
              <a:buChar char="•"/>
            </a:pPr>
            <a:r>
              <a:rPr lang="en-US" sz="12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Traduje se, že postava Patricie mohla čerpat z osudu autorovy první ženy Ilse Jutty Zambonové, která trpěla vážnou plicní chorobou.</a:t>
            </a:r>
            <a:endParaRPr lang="en-US" sz="1200" dirty="0"/>
          </a:p>
          <a:p>
            <a:pPr algn="l" marL="182880" indent="-142494">
              <a:lnSpc>
                <a:spcPts val="1920"/>
              </a:lnSpc>
              <a:buSzPct val="100000"/>
              <a:buChar char="•"/>
            </a:pPr>
            <a:r>
              <a:rPr lang="en-US" sz="12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Dílo volně navazuje na romány Na západní frontě klid (1929) a Cesta zpátky (1931) a společně s nimi tvoří neoficiální trilogii o osudu „ztracené generace".</a:t>
            </a:r>
            <a:endParaRPr lang="en-US" sz="1200" dirty="0"/>
          </a:p>
          <a:p>
            <a:pPr algn="l" marL="182880" indent="-142494">
              <a:lnSpc>
                <a:spcPts val="1920"/>
              </a:lnSpc>
              <a:buSzPct val="100000"/>
              <a:buChar char="•"/>
            </a:pPr>
            <a:r>
              <a:rPr lang="en-US" sz="12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Vzniklo v exilu ve Švýcarsku — vlastní zkušenost emigranta se promítá do atmosféry nejistoty a vykořenění.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12800" y="6256074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Téma a hlavní myšlenka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635720"/>
            <a:ext cx="10883392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i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Přátelství jako poslední pevná hodnota v rozvráceném světě — a láska, která od první chvíle žije ve stínu nemoci a smrti.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15975" y="2705695"/>
            <a:ext cx="3380317" cy="1469562"/>
          </a:xfrm>
          <a:prstGeom prst="roundRect">
            <a:avLst>
              <a:gd name="adj" fmla="val 6698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1033" y="2960756"/>
            <a:ext cx="29563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Přátelství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71033" y="3262976"/>
            <a:ext cx="2956306" cy="682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Robert, Otto a Gottfried si prošli válkou a drží při sobě jako rodina — jejich pouto je jedinou jistotou v nejisté době.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405842" y="2705695"/>
            <a:ext cx="3380317" cy="1469562"/>
          </a:xfrm>
          <a:prstGeom prst="roundRect">
            <a:avLst>
              <a:gd name="adj" fmla="val 6698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60900" y="2960756"/>
            <a:ext cx="29563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Láska a smrt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660900" y="3262976"/>
            <a:ext cx="2956306" cy="682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Vztah k Pat je od počátku poznamenán její nemocí — štěstí a blížící se ztráta jdou ruku v ruce.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995709" y="2705695"/>
            <a:ext cx="3380317" cy="1469562"/>
          </a:xfrm>
          <a:prstGeom prst="roundRect">
            <a:avLst>
              <a:gd name="adj" fmla="val 6698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50767" y="2960756"/>
            <a:ext cx="29563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Ztracená generace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50767" y="3262976"/>
            <a:ext cx="2956306" cy="682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Hrdinové nedokážou najít místo v poválečné společnosti — válka jim vzala budoucnost, kterou jim nikdo nenabízí zpět.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12800" y="6256074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4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F3EEE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Kompozice díla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12800" y="2252133"/>
            <a:ext cx="10566400" cy="0"/>
          </a:xfrm>
          <a:prstGeom prst="line">
            <a:avLst/>
          </a:prstGeom>
          <a:noFill/>
          <a:ln w="6350">
            <a:solidFill>
              <a:srgbClr val="3A322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12800" y="1833563"/>
            <a:ext cx="88900" cy="88900"/>
          </a:xfrm>
          <a:prstGeom prst="roundRect">
            <a:avLst>
              <a:gd name="adj" fmla="val 50000"/>
            </a:avLst>
          </a:prstGeom>
          <a:solidFill>
            <a:srgbClr val="A63D2F"/>
          </a:solidFill>
          <a:ln/>
        </p:spPr>
      </p:sp>
      <p:sp>
        <p:nvSpPr>
          <p:cNvPr id="5" name="Text 3"/>
          <p:cNvSpPr/>
          <p:nvPr/>
        </p:nvSpPr>
        <p:spPr>
          <a:xfrm>
            <a:off x="1079500" y="1631950"/>
            <a:ext cx="10608691" cy="51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Chronologické, lineární vyprávění sledující jednu dějovou linii — přátelství trojice a milostný příběh Roberta a Pat — bez vedlejších dějových odboček.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12800" y="2908831"/>
            <a:ext cx="10566400" cy="0"/>
          </a:xfrm>
          <a:prstGeom prst="line">
            <a:avLst/>
          </a:prstGeom>
          <a:noFill/>
          <a:ln w="6350">
            <a:solidFill>
              <a:srgbClr val="3A322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2800" y="2613292"/>
            <a:ext cx="88900" cy="88900"/>
          </a:xfrm>
          <a:prstGeom prst="roundRect">
            <a:avLst>
              <a:gd name="adj" fmla="val 50000"/>
            </a:avLst>
          </a:prstGeom>
          <a:solidFill>
            <a:srgbClr val="A63D2F"/>
          </a:solidFill>
          <a:ln/>
        </p:spPr>
      </p:sp>
      <p:sp>
        <p:nvSpPr>
          <p:cNvPr id="8" name="Text 6"/>
          <p:cNvSpPr/>
          <p:nvPr/>
        </p:nvSpPr>
        <p:spPr>
          <a:xfrm>
            <a:off x="1079500" y="2534710"/>
            <a:ext cx="10608691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Ich-forma: retrospektivní vyprávění z pohledu Roberta Lohkampa, který příběh rekapituluje s citovým i časovým odstupem.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12800" y="3811589"/>
            <a:ext cx="10566400" cy="0"/>
          </a:xfrm>
          <a:prstGeom prst="line">
            <a:avLst/>
          </a:prstGeom>
          <a:noFill/>
          <a:ln w="6350">
            <a:solidFill>
              <a:srgbClr val="3A322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2800" y="3393018"/>
            <a:ext cx="88900" cy="88900"/>
          </a:xfrm>
          <a:prstGeom prst="roundRect">
            <a:avLst>
              <a:gd name="adj" fmla="val 50000"/>
            </a:avLst>
          </a:prstGeom>
          <a:solidFill>
            <a:srgbClr val="A63D2F"/>
          </a:solidFill>
          <a:ln/>
        </p:spPr>
      </p:sp>
      <p:sp>
        <p:nvSpPr>
          <p:cNvPr id="11" name="Text 9"/>
          <p:cNvSpPr/>
          <p:nvPr/>
        </p:nvSpPr>
        <p:spPr>
          <a:xfrm>
            <a:off x="1079500" y="3191405"/>
            <a:ext cx="10608691" cy="51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Kruhová stavba: román začíná scénou plnou života a humoru a končí smrtí — kontrast mezi počátečním veselím a závěrečnou tragédií umocňuje vyznění díla.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12800" y="4295775"/>
            <a:ext cx="88900" cy="88900"/>
          </a:xfrm>
          <a:prstGeom prst="roundRect">
            <a:avLst>
              <a:gd name="adj" fmla="val 50000"/>
            </a:avLst>
          </a:prstGeom>
          <a:solidFill>
            <a:srgbClr val="A63D2F"/>
          </a:solidFill>
          <a:ln/>
        </p:spPr>
      </p:sp>
      <p:sp>
        <p:nvSpPr>
          <p:cNvPr id="13" name="Text 11"/>
          <p:cNvSpPr/>
          <p:nvPr/>
        </p:nvSpPr>
        <p:spPr>
          <a:xfrm>
            <a:off x="1079500" y="4094163"/>
            <a:ext cx="10608691" cy="51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Střídání dialogů, akčních scén (závody, potyčky) a lyricky laděných niterných pasáží — epizodická stavba kapitol odpovídá uzavřeným výjevům ze života trojice.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12800" y="6256074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Tři přátelé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638895"/>
            <a:ext cx="3380317" cy="4199930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6433" y="1919356"/>
            <a:ext cx="2903982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VYPRAVĚČ PŘÍBĚHU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1096433" y="2198756"/>
            <a:ext cx="2903982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 Lohkamp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96433" y="2544167"/>
            <a:ext cx="2903982" cy="9308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83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Bývalý voják a automechanik, navenek cynický, uvnitř citlivý. Jeho pohledem sledujeme celý příběh i proměnu způsobenou láskou k Pat.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405842" y="1638895"/>
            <a:ext cx="3380317" cy="4199930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86300" y="1919356"/>
            <a:ext cx="2903982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MAJITEL AUTOOPRAVNY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686300" y="2198756"/>
            <a:ext cx="2903982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Otto Köster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686300" y="2544167"/>
            <a:ext cx="2903982" cy="9308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83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Nejstarší a nejrozvážnější z trojice, bývalé letecké eso. Drží partu pohromadě a je majitelem jejich vozu — legendárního Karla.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995709" y="1638895"/>
            <a:ext cx="3380317" cy="4199930"/>
          </a:xfrm>
          <a:prstGeom prst="roundRect">
            <a:avLst>
              <a:gd name="adj" fmla="val 2912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6167" y="1919356"/>
            <a:ext cx="2903982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DUŠE PARTY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276167" y="2198756"/>
            <a:ext cx="2903982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Gottfried Lenz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76167" y="2544167"/>
            <a:ext cx="2903982" cy="9308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83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Nejveselejší a nejidealističtější z přátel, básník a provokatér. Jeho násilná smrt rukou politických výtržníků je klíčovým zlomem románu.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Charakteristika hlavních postav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88418"/>
          <a:ext cx="10553700" cy="2312062"/>
        </p:xfrm>
        <a:graphic>
          <a:graphicData uri="http://schemas.openxmlformats.org/drawingml/2006/table">
            <a:tbl>
              <a:tblPr/>
              <a:tblGrid>
                <a:gridCol w="2110740"/>
                <a:gridCol w="4010406"/>
                <a:gridCol w="4432554"/>
              </a:tblGrid>
              <a:tr h="305991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8A7F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Postava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DD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8A7F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Povahové rysy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DD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8A7F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Vývoj a role v příběhu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DD2"/>
                    </a:solidFill>
                  </a:tcPr>
                </a:tc>
              </a:tr>
              <a:tr h="501518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Robert Lohkamp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Citlivý, sebeironický, o sobě pochybující; zranitelnost skrývá za cynismem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Prochází citovou proměnou díky lásce k Pat; na konci zůstává sám, ale vnitřně silnější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1518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Otto Köster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Klidný, rozvážný, loajální, technicky zdatný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Pevný bod party; po Lenzově smrti jedná rozhodně a bere si spravedlnost do vlastních rukou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518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Gottfried Lenz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Veselý, idealistický, upřímný, politicky naivní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Jeho optimismus kontrastuje s krutostí doby — stává se obětí násilí, které nedokázal předvídat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1518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Patricie Hollmannová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Křehká navenek, ale vnitřně silná, smířená s osudem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Svou nemoc přijímá s klidem, který kontrastuje s Robertovým zoufalstvím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054475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60"/>
              </a:lnSpc>
              <a:buNone/>
            </a:pPr>
            <a:r>
              <a:rPr lang="en-US" sz="1100" i="1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Postavy tvoří promyšlený kontrast: rozvážný Otto, naivně veselý Gottfried a pochybující Robert společně reprezentují různé způsoby, jak se generace poznamenaná válkou vyrovnává se ztrátou smyslu.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90"/>
              </a:lnSpc>
              <a:buNone/>
            </a:pPr>
            <a:r>
              <a:rPr lang="en-US" sz="26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Patricie Hollmannová a vůz Karel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12800" y="1497279"/>
            <a:ext cx="5232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ROBERTOVA LÁSKA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12800" y="1776679"/>
            <a:ext cx="52324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Patricie Hollmannová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12800" y="2137308"/>
            <a:ext cx="5232400" cy="104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Křehká dívka z lepší společnosti, kterou Robert potkává krátce po návratu z fronty. Trpí tuberkulózou — nemoc od počátku stíní jejich vztah a nakonec ho i ukončí. Pat je citlivá, statečná a se svou smrtelností smířená víc než muži kolem ní.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6299200" y="1497279"/>
            <a:ext cx="5232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3D5A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SYMBOL VOLNOSTI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299200" y="1776679"/>
            <a:ext cx="523240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Vůz Karel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299200" y="2137308"/>
            <a:ext cx="52324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Starý přestavěný závodní automobil, který přátelé s láskou nazývají Karel. Je symbolem jejich soudržnosti, dovednosti i vzácné svobody — jedno z mála míst, kde jsou hrdinové skutečně šťastní.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Vedlejší postavy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12800" y="1979083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44650"/>
            <a:ext cx="222377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 Zalewski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175000" y="1644650"/>
            <a:ext cx="8450326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Robertova bytná — komická i laskavá postava z penzionu, kde bydlí.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812800" y="2570694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236260"/>
            <a:ext cx="222377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Ferdinand Grau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175000" y="2236260"/>
            <a:ext cx="8450326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Malíř, který podle fotografií maluje portréty zemřelých pro pozůstalé; přítel trojice a nositel filozofických úvah o smrti.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812800" y="3162304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2827871"/>
            <a:ext cx="222377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Alfons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175000" y="2827871"/>
            <a:ext cx="8450326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Majitel hospody, kam kamarádi pravidelně chodí — místo, kde nachází chvilkový klid.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12800" y="3753908"/>
            <a:ext cx="10566400" cy="0"/>
          </a:xfrm>
          <a:prstGeom prst="line">
            <a:avLst/>
          </a:prstGeom>
          <a:noFill/>
          <a:ln w="6350">
            <a:solidFill>
              <a:srgbClr val="DDD5C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3419475"/>
            <a:ext cx="222377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Valentin Hauser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175000" y="3419475"/>
            <a:ext cx="8450326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Robertův spolubojovník z fronty, kterému kdysi zachránil život — jejich pouto připomíná přátelství z války.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812800" y="4011085"/>
            <a:ext cx="222377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Binding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175000" y="4011085"/>
            <a:ext cx="8450326" cy="244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Zámožný obchodník a majitel luxusního vozu, se kterým Otto Köster závodí se skromně vyhlížejícím Karlem — a vyhrává.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234142" y="6256077"/>
            <a:ext cx="195858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75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Děj (1/3)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12800" y="1366509"/>
            <a:ext cx="10883392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 Lohkamp, bývalý frontový voják a vypravěč celého příběhu, slaví na počátku románu své třicáté narozeniny. Spolu se svými dvěma nejbližšími přáteli, Otto Kösterem a Gottfriedem Lenzem, s nimiž prošel zákopy první světové války, provozuje v poválečném Berlíně malou autoopravnu nazvanou Köster a spol. Válka jim vzala mládí, jistoty i víru v budoucnost, a v rozvráceném Německu, zmítaném inflací, nezaměstnaností a politickým násilím, se všichni tři cítí jako trosečníci hledající pevný bod. Tímto bodem se jim stává vzájemné přátelství — pouto vzniklé ve válce, které přetrvává i v míru a nahrazuje jim rodinu, od níž se mnozí z nich odcizili nebo o niž přišli. Živobytí si zajišťují opravami vozů, příležitostným taxikařením a především starým přestavěným závodním automobilem, jemuž s láskou říkají Karel. Karel navenek vypadá jako obyčejná stará herka bez valné hodnoty, pod kapotou ale ukrývá překvapivě silný motor, díky němuž dokáže v improvizovaných závodech porazit i mnohem dražší a okázalejší vozy zámožných soupeřů. Karel se tak stává symbolem toho, co přátelům zbylo z jejich dřívější zdatnosti a hrdosti — schopnosti vynikat i tam, kde jim společnost nedává žádnou šanci.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12800" y="32842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Zlomovým okamžikem vyprávění je náhodné setkání s Patricií Hollmannovou, křehkou dívkou pocházející ze zchudlé, dříve zámožné rodiny. Robert ji poznává při testovací jízdě s bohatým a domýšlivým Bindingem, jemuž se Köster chystá Karla prodat. Navzdory své poválečné otupělosti, cynismu a hluboké nedůvěře k vlastním citům se Robert do Pat téměř okamžitě zamiluje. Jejich první setkání je plné rozpaků a nejistoty na obou stranách, přesto z něj postupně vyrůstá vztah, který Robertovi vrací schopnost cítit něhu a naději, o níž si myslel, že mu ji válka navždy vzala.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12800" y="43256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Vztah mezi Robertem a Pat se rychle prohlubuje. Tráví spolu čas při nočních jízdách Karlem po opuštěných ulicích Berlína, při večerech v hospodě U Alfonse, kam kamarádi pravidelně chodí, i při tichých chvílích, kdy Robert Pat vypráví o svém životě před válkou i za ní. Tato období štěstí jsou však od počátku křehká — odehrávají se na pozadí bídy a všudypřítomného pocitu ohrožení, který v poválečném Německu panuje. Přesto právě tyto okamžiky představují pro Roberta vzácný ostrov klidu a smyslu, z něhož se odvíjí zbytek příběhu — štěstí, které však brzy naruší první stín.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75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Děj (2/3)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12800" y="1366509"/>
            <a:ext cx="10883392" cy="1339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Idylu mezi Robertem a Pat brzy naruší odhalení, že dívka trpí těžkou plicní tuberkulózou — nemocí, kterou je ve dvacátých letech minulého století jen obtížně léčitelná a v mnoha případech nakonec smrtelná. Zpráva Roberta zprvu zdrtí, brzy si však uvědomí, že jeho city k Pat jsou silnější než strach z budoucnosti, a rozhodne se u ní zůstat bez ohledu na to, jak nejistý a omezený je čas, který jim spolu zbývá. Vědomí blížící se ztráty jejich vztah paradoxně ještě prohlubuje — každý společně strávený večer, každá maličkost nabývá na hodnotě právě proto, že není samozřejmá. Robert si znovu a znovu klade otázku, zda má smysl vázat se citově na někoho, koho může v krátké době ztratit, avšak čím déle o tom přemýšlí, tím jasněji si uvědomuje, že právě pomíjivost štěstí dává jeho vztahu s Pat hloubku, kterou v poklidnějších dobách možná nikdy nepoznal.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12800" y="2846059"/>
            <a:ext cx="10883392" cy="1339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Zatímco se milostný příběh prohlubuje, politická situace v Německu se přiostřuje. Ulicemi Berlína stále častěji zmítají srážky mezi znepřátelenými politickými tábory a násilí se stává součástí každodenního života. Gottfried Lenz, nejveselejší a nejidealističtější člen trojice, se svou otevřenou a důvěřivou povahou odmítá věřit, že by mu mohlo hrozit skutečné nebezpečí. Jednoho večera je při náhodné potyčce s nacionalistickými výtržníky bez varování zastřelen. Jeho smrt je pro Roberta i Otta hlubokým otřesem — Lenz byl nejen jejich přítelem, ale i posledním zbytkem lehkosti a naděje, kterou si z předválečných dob uchovali. Lenzova smrt navíc symbolizuje osud celé generace, která uvěřila, že po skončení první světové války už žádné další násilí přijít nemůže — Remarque tím naznačuje, že mírové období je jen křehkým a dočasným stavem.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12800" y="4325609"/>
            <a:ext cx="10883392" cy="1339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 hrobem přítele si Robert i Otto uvědomují, že svět kolem nich se řídí jinými, krutějšími pravidly, než jaká platila v zákopech, kde byl alespoň nepřítel viditelný a jasně pojmenovaný. Otto Köster, dosud nejklidnější a nejrozvážnější z trojice, se s touto ztrátou nedokáže smířit mlčky. Vydává se po vlastní ose pátrat po Lenzově vrahovi a nakonec si vezme spravedlnost do vlastních rukou. Tento čin, morálně sporný a společností ani zákonem neschvalitelný, je v logice románu především vyjádřením toho, že přátelství mezi muži zůstává jedinou hodnotou, kterou jsou ochotni bránit za každou cenu — v době, kdy stát ani společnost nejsou schopny poskytnout obyčejným lidem žádnou skutečnou ochranu ani spravedlnost. Souběžně se Patin zdravotní stav postupně zhoršuje a lékaři nakonec doporučují dlouhodobý pobyt v horském sanatoriu.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75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Děj (3/3)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12800" y="1366509"/>
            <a:ext cx="10883392" cy="1120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Aby mohla být Pat přijata do horského sanatoria ve Švýcarsku a podstoupit potřebnou léčbu, rozhodnou se Robert a Otto prodat vůz Karel — auto, které bylo po celý příběh symbolem jejich hrdosti, soudržnosti a vzácné radosti. Tato oběť ukazuje, jak se hodnoty postav v průběhu románu proměňují: zatímco na počátku byl Karel tím nejcennějším, co vlastnili, na konci ustupuje bez váhání lásce a snaze zachránit život člověka, na kterém jim záleží nejvíc. Pat odjíždí do hor sama, zatímco Robert zůstává v Berlíně a snaží se vydělat dost peněz na její další léčbu. Prodej auta je jedním z nejsilnějších symbolických gest knihy — ukazuje, že žádná věc, byť sebemilejší, nemá pro hrdiny cenu srovnatelnou s lidským životem a láskou.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12800" y="2626984"/>
            <a:ext cx="10883392" cy="1120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 Pat v sanatoriu opakovaně navštěvuje. Horské prostředí a klid jí zpočátku skutečně přinášejí mírné zlepšení a chvíle, kdy se zdá, že nemoc ustupuje, jde však jen o dočasnou úlevu. Robert se snaží být Pat oporou a udržet v ní naději, sám si však stále jasněji uvědomuje, že se blíží nevyhnutelný konec. Tón vyprávění v této části románu je tišší a niternější — akční scény z první poloviny knihy ustupují meditativním pasážím o lásce, čase a smrti. V dopisech i rozhovorech se Pat snaží Roberta ujistit, že se svým osudem smířila dřív než on a že si přeje, aby po její smrti dokázal žít dál a nezůstal uvězněný jen ve vzpomínkách na ni.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12800" y="3887459"/>
            <a:ext cx="10883392" cy="1558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 nakonec v sanatoriu umírá přímo v Robertově náručí. Její smrt je vylíčena bez zbytečného patosu, střízlivě a věcně, což je typické pro Remarqueho vypravěčský styl — i ve chvíli největší bolesti zůstává jazyk strohý, což paradoxně umocňuje citový dopad scény na čtenáře. Román končí Robertovým hlubokým osamocením, zároveň však i potvrzením ústřední myšlenky celého díla: jediné, co z původního přátelství tří kamarádů i z celého Robertova dosavadního života přežilo válku, ztráty i smrt, je jeho pouto s Otto Kösterem. Závěr románu zůstává otevřený i k širšímu dějinnému kontextu: čtenář ví, co postavy ještě netuší — že klid, který v Německu na krátkou chvíli zavládne, je jen předehrou k mnohem větší katastrofě druhé světové války. Osobní tragédie Roberta a Pat tak splývá s tragédií celé generace, jejíž mládí pohltila jedna válka a jejíž zbylý život pohltí válka další. Přesto kniha nekončí zcela beznadějně: přátelství, které Robertovi zůstává, je tichým svědectvím o tom, že i v nejtemnějších dobách má lidská soudržnost smysl.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Motivy a symboly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72220"/>
          <a:ext cx="10553700" cy="2235002"/>
        </p:xfrm>
        <a:graphic>
          <a:graphicData uri="http://schemas.openxmlformats.org/drawingml/2006/table">
            <a:tbl>
              <a:tblPr/>
              <a:tblGrid>
                <a:gridCol w="2955036"/>
                <a:gridCol w="7598664"/>
              </a:tblGrid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b="1" dirty="0">
                          <a:solidFill>
                            <a:srgbClr val="8A7F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Motiv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DD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b="1" dirty="0">
                          <a:solidFill>
                            <a:srgbClr val="8A7F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Význam v díle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DDD2"/>
                    </a:solidFill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Vůz Karel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Svoboda, přátelství, hrdost a dovednost uprostřed bídy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Alkohol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Útěcha a únik před bolestí i beznadějí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Nemoc a smrt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Připomínka pomíjivosti štěstí, kontrapunkt k lásce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Násilí na ulici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Předzvěst blížící se totalitní katastrofy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Kontrast bohatství a chudoby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Rozvrácená sociální struktura poválečné společnosti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Noc a bary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241E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Prostor upřímnosti, mimo denní přetvářku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E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Vypravěč, jazyk a styl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635720"/>
            <a:ext cx="5232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Vypravěč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12800" y="1965920"/>
            <a:ext cx="5232400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Ich-forma: příběh vypráví přímý účastník, Robert Lohkamp. Čtenář sdílí jeho perspektivu, humor i bolest zblízka a nemá jinou informaci, než jakou má on sám.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99200" y="1635720"/>
            <a:ext cx="5232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A63D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Jazyk a slovní zásoba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299200" y="1965920"/>
            <a:ext cx="5232400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Strohé, krátké věty, hovorová řeč a časté dialogy. Věcnost a černý humor kontrastují s hlubokým citovým nábojem — typický Remarqueho rukopis.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12800" y="3113881"/>
            <a:ext cx="10566400" cy="1168400"/>
          </a:xfrm>
          <a:prstGeom prst="roundRect">
            <a:avLst>
              <a:gd name="adj" fmla="val 8696"/>
            </a:avLst>
          </a:prstGeom>
          <a:solidFill>
            <a:srgbClr val="241E1A"/>
          </a:solidFill>
          <a:ln/>
        </p:spPr>
      </p:sp>
      <p:sp>
        <p:nvSpPr>
          <p:cNvPr id="8" name="Text 6"/>
          <p:cNvSpPr/>
          <p:nvPr/>
        </p:nvSpPr>
        <p:spPr>
          <a:xfrm>
            <a:off x="1117600" y="3418681"/>
            <a:ext cx="10255504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i="1" dirty="0">
                <a:solidFill>
                  <a:srgbClr val="F3EEE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„Život je krátký, ale ještě kratší je štěstí."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17600" y="3799681"/>
            <a:ext cx="10255504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UKÁZKA AFORISTICKÉHO STYLU ERICHA MARII REMARQUA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Dobová realita v románu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800" y="1555750"/>
            <a:ext cx="5232400" cy="1148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Nezaměstnanost a bída bývalých vojáků, kteří nenacházejí místo ve společnosti</a:t>
            </a:r>
            <a:endParaRPr lang="en-US" sz="1300" dirty="0"/>
          </a:p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Pouliční násilí mezi soupeřícími politickými frakcemi</a:t>
            </a:r>
            <a:endParaRPr lang="en-US" sz="1300" dirty="0"/>
          </a:p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Doznívající inflace a všudypřítomná existenční nejistota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299200" y="1555750"/>
            <a:ext cx="5232400" cy="1148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Ostrý kontrast luxusu bohatých a bídy většiny obyvatel</a:t>
            </a:r>
            <a:endParaRPr lang="en-US" sz="1300" dirty="0"/>
          </a:p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Prostituce a improvizované živobytí na okraji zákona</a:t>
            </a:r>
            <a:endParaRPr lang="en-US" sz="1300" dirty="0"/>
          </a:p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Tíživý pocit blížící se katastrofy — předzvěst 2. světové války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3D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385095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spc="200" kern="0" dirty="0">
                <a:solidFill>
                  <a:srgbClr val="F3C9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POSELSTVÍ DÍLA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2783818"/>
            <a:ext cx="9156700" cy="1511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000" b="1" dirty="0">
                <a:solidFill>
                  <a:srgbClr val="FBED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uprostřed bídy, násilí a smrti zůstává přátelství tím jediným, co člověku nikdo nemůže vzít.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F3C9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F3C9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EE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241E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Význam a přijetí díla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638895"/>
            <a:ext cx="3380317" cy="1454216"/>
          </a:xfrm>
          <a:prstGeom prst="roundRect">
            <a:avLst>
              <a:gd name="adj" fmla="val 6768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93962"/>
            <a:ext cx="2956306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Vedle Na západní frontě klid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1071033" y="2188567"/>
            <a:ext cx="2956306" cy="674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05"/>
              </a:lnSpc>
              <a:buNone/>
            </a:pPr>
            <a:r>
              <a:rPr lang="en-US" sz="11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Zatímco slavnější prvotina líčí válku samotnou, Tři kamarádi ukazují její dlouhý stín v civilním životě po roce 1918.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405842" y="1638895"/>
            <a:ext cx="3380317" cy="1454216"/>
          </a:xfrm>
          <a:prstGeom prst="roundRect">
            <a:avLst>
              <a:gd name="adj" fmla="val 6768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0900" y="1893962"/>
            <a:ext cx="2956306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Ztracená generace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660900" y="2188567"/>
            <a:ext cx="2956306" cy="674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05"/>
              </a:lnSpc>
              <a:buNone/>
            </a:pPr>
            <a:r>
              <a:rPr lang="en-US" sz="11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Dílo se řadí po bok Hemingwaye či Fitzgeralda — generace formované válkou, jež nenachází místo v poválečném světě.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995709" y="1638895"/>
            <a:ext cx="3380317" cy="1454216"/>
          </a:xfrm>
          <a:prstGeom prst="roundRect">
            <a:avLst>
              <a:gd name="adj" fmla="val 6768"/>
            </a:avLst>
          </a:prstGeom>
          <a:solidFill>
            <a:srgbClr val="FFFFFF"/>
          </a:solidFill>
          <a:ln w="6350">
            <a:solidFill>
              <a:srgbClr val="E3DC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0767" y="1893962"/>
            <a:ext cx="2956306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241E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Filmová adaptace (1938)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250767" y="2188567"/>
            <a:ext cx="2956306" cy="674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05"/>
              </a:lnSpc>
              <a:buNone/>
            </a:pPr>
            <a:r>
              <a:rPr lang="en-US" sz="1100" dirty="0">
                <a:solidFill>
                  <a:srgbClr val="4A42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Hollywoodská verze studia MGM, na jejímž scénáři se podílel i F. Scott Fitzgerald, dokládá mezinárodní ohlas románu.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A7F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41E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F3EEE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Závěr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508720"/>
            <a:ext cx="9810750" cy="673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i="1" dirty="0">
                <a:solidFill>
                  <a:srgbClr val="F3EEE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Tři kamarádi jsou zároveň milostným příběhem, elegií za ztracené přátele i tichým varováním před blížící se katastrofou — a právě proto zůstávají dodnes naléhavě čitelní.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812800" y="238502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Přátelství přetrvává i tam, kde vše ostatní selže.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2699941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Láska nabývá na hodnotě právě vědomím konečnosti.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3014861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D8CF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Historie se může opakovat, pokud ji přestaneme sledovat.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12800" y="5557577"/>
            <a:ext cx="1088339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C978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Děkuji za pozornost.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2800" y="6256077"/>
            <a:ext cx="23668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kamarádi · Erich Maria Remarque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A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2026-09-25T20:27:20Z</dcterms:created>
  <dcterms:modified xsi:type="dcterms:W3CDTF">2026-09-25T20:27:20Z</dcterms:modified>
</cp:coreProperties>
</file>