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Úvodní snímek prezentace: rozbor novely Stařec a moře od Ernesta Hemingwaye.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232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4FB8A0"/>
                </a:solidFill>
                <a:latin typeface="Arial" pitchFamily="34" charset="0"/>
                <a:ea typeface="Arial" pitchFamily="34" charset="-122"/>
                <a:cs typeface="Arial" pitchFamily="34" charset="-120"/>
              </a:rPr>
              <a:t>ROZBOR LITERÁRNÍHO DÍLA</a:t>
            </a:r>
            <a:endParaRPr lang="en-US" sz="1200" dirty="0"/>
          </a:p>
        </p:txBody>
      </p:sp>
      <p:sp>
        <p:nvSpPr>
          <p:cNvPr id="3" name="Text 1"/>
          <p:cNvSpPr/>
          <p:nvPr/>
        </p:nvSpPr>
        <p:spPr>
          <a:xfrm>
            <a:off x="812800" y="1178520"/>
            <a:ext cx="10883392" cy="865452"/>
          </a:xfrm>
          <a:prstGeom prst="rect">
            <a:avLst/>
          </a:prstGeom>
          <a:noFill/>
          <a:ln/>
        </p:spPr>
        <p:txBody>
          <a:bodyPr wrap="square" lIns="0" tIns="0" rIns="0" bIns="0" rtlCol="0" anchor="t">
            <a:normAutofit/>
          </a:bodyPr>
          <a:lstStyle/>
          <a:p>
            <a:pPr algn="l" indent="0" marL="0">
              <a:lnSpc>
                <a:spcPts val="6615"/>
              </a:lnSpc>
              <a:buNone/>
            </a:pPr>
            <a:r>
              <a:rPr lang="en-US" sz="6300" b="1" dirty="0">
                <a:solidFill>
                  <a:srgbClr val="EDE6D6"/>
                </a:solidFill>
                <a:latin typeface="Georgia" pitchFamily="34" charset="0"/>
                <a:ea typeface="Georgia" pitchFamily="34" charset="-122"/>
                <a:cs typeface="Georgia" pitchFamily="34" charset="-120"/>
              </a:rPr>
              <a:t>Stařec a moře</a:t>
            </a:r>
            <a:endParaRPr lang="en-US" sz="6300" dirty="0"/>
          </a:p>
        </p:txBody>
      </p:sp>
      <p:sp>
        <p:nvSpPr>
          <p:cNvPr id="4" name="Text 2"/>
          <p:cNvSpPr/>
          <p:nvPr/>
        </p:nvSpPr>
        <p:spPr>
          <a:xfrm>
            <a:off x="812800" y="2170973"/>
            <a:ext cx="10883392" cy="327620"/>
          </a:xfrm>
          <a:prstGeom prst="rect">
            <a:avLst/>
          </a:prstGeom>
          <a:noFill/>
          <a:ln/>
        </p:spPr>
        <p:txBody>
          <a:bodyPr wrap="square" lIns="0" tIns="0" rIns="0" bIns="0" rtlCol="0" anchor="t">
            <a:normAutofit/>
          </a:bodyPr>
          <a:lstStyle/>
          <a:p>
            <a:pPr algn="l" indent="0" marL="0">
              <a:lnSpc>
                <a:spcPts val="2380"/>
              </a:lnSpc>
              <a:buNone/>
            </a:pPr>
            <a:r>
              <a:rPr lang="en-US" sz="1700" i="1" dirty="0">
                <a:solidFill>
                  <a:srgbClr val="D9D2C2"/>
                </a:solidFill>
                <a:latin typeface="Arial" pitchFamily="34" charset="0"/>
                <a:ea typeface="Arial" pitchFamily="34" charset="-122"/>
                <a:cs typeface="Arial" pitchFamily="34" charset="-120"/>
              </a:rPr>
              <a:t>Ernest Hemingway</a:t>
            </a:r>
            <a:endParaRPr lang="en-US" sz="1700" dirty="0"/>
          </a:p>
        </p:txBody>
      </p:sp>
      <p:sp>
        <p:nvSpPr>
          <p:cNvPr id="5" name="Text 3"/>
          <p:cNvSpPr/>
          <p:nvPr/>
        </p:nvSpPr>
        <p:spPr>
          <a:xfrm>
            <a:off x="812800" y="5849673"/>
            <a:ext cx="285526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FA39C"/>
                </a:solidFill>
                <a:latin typeface="Arial" pitchFamily="34" charset="0"/>
                <a:ea typeface="Arial" pitchFamily="34" charset="-122"/>
                <a:cs typeface="Arial" pitchFamily="34" charset="-120"/>
              </a:rPr>
              <a:t>Příběh o důstojnosti v boji, který nelze vyhrát</a:t>
            </a:r>
            <a:endParaRPr lang="en-US" sz="1100" dirty="0"/>
          </a:p>
        </p:txBody>
      </p:sp>
      <p:sp>
        <p:nvSpPr>
          <p:cNvPr id="6" name="Text 4"/>
          <p:cNvSpPr/>
          <p:nvPr/>
        </p:nvSpPr>
        <p:spPr>
          <a:xfrm>
            <a:off x="11068381" y="5849673"/>
            <a:ext cx="36161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FA39C"/>
                </a:solidFill>
                <a:latin typeface="Arial" pitchFamily="34" charset="0"/>
                <a:ea typeface="Arial" pitchFamily="34" charset="-122"/>
                <a:cs typeface="Arial" pitchFamily="34" charset="-120"/>
              </a:rPr>
              <a:t>1952</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2232E"/>
                </a:solidFill>
                <a:latin typeface="Georgia" pitchFamily="34" charset="0"/>
                <a:ea typeface="Georgia" pitchFamily="34" charset="-122"/>
                <a:cs typeface="Georgia" pitchFamily="34" charset="-120"/>
              </a:rPr>
              <a:t>O autorovi</a:t>
            </a:r>
            <a:endParaRPr lang="en-US" sz="3200" dirty="0"/>
          </a:p>
        </p:txBody>
      </p:sp>
      <p:sp>
        <p:nvSpPr>
          <p:cNvPr id="3" name="Text 1"/>
          <p:cNvSpPr/>
          <p:nvPr/>
        </p:nvSpPr>
        <p:spPr>
          <a:xfrm>
            <a:off x="812800" y="1635720"/>
            <a:ext cx="5914860" cy="1874242"/>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3A3A32"/>
                </a:solidFill>
                <a:latin typeface="Arial" pitchFamily="34" charset="0"/>
                <a:ea typeface="Arial" pitchFamily="34" charset="-122"/>
                <a:cs typeface="Arial" pitchFamily="34" charset="-120"/>
              </a:rPr>
              <a:t>Ernest Hemingway (1899–1961) patří k nejvlivnějším americkým spisovatelům 20. století a je považován za zakladatele tzv. stylu ledovce — strohého, úsporného vypravěčství, které skrývá hlubší význam pod povrchem jednoduchého textu. Jako mladík sloužil za první světové války jako řidič sanitky v Itálii, později pracoval jako válečný zpravodaj během španělské občanské války i druhé světové války. Zkušenost z válek i dobrodružný způsob života — lov, rybaření, býčí zápasy — se staly ústředními motivy jeho díla.</a:t>
            </a:r>
            <a:endParaRPr lang="en-US" sz="1300" dirty="0"/>
          </a:p>
        </p:txBody>
      </p:sp>
      <p:sp>
        <p:nvSpPr>
          <p:cNvPr id="4" name="Text 2"/>
          <p:cNvSpPr/>
          <p:nvPr/>
        </p:nvSpPr>
        <p:spPr>
          <a:xfrm>
            <a:off x="812800" y="3662362"/>
            <a:ext cx="5914860" cy="1874242"/>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3A3A32"/>
                </a:solidFill>
                <a:latin typeface="Arial" pitchFamily="34" charset="0"/>
                <a:ea typeface="Arial" pitchFamily="34" charset="-122"/>
                <a:cs typeface="Arial" pitchFamily="34" charset="-120"/>
              </a:rPr>
              <a:t>Mezi jeho nejznámější romány patří Fiesta, Sbohem, armádo a Komu zvoní hrana. Po období, kdy kritika přijala jeho tvorbu chladně, přichází roku 1952 novela Stařec a moře, která mu vrací uznání, získává Pulitzerovu cenu a přispívá k udělení Nobelovy ceny za literaturu roku 1954. Velkou část života prožil na Kubě, kde se inspiroval prostředím rybářské vesnice pro svou nejslavnější novelu. V posledních letech trpěl těžkými depresemi a zdravotními potížemi; zemřel roku 1961 vlastní rukou.</a:t>
            </a:r>
            <a:endParaRPr lang="en-US" sz="1300" dirty="0"/>
          </a:p>
        </p:txBody>
      </p:sp>
      <p:sp>
        <p:nvSpPr>
          <p:cNvPr id="5" name="Shape 3"/>
          <p:cNvSpPr/>
          <p:nvPr/>
        </p:nvSpPr>
        <p:spPr>
          <a:xfrm>
            <a:off x="6974483" y="1635720"/>
            <a:ext cx="0" cy="238720"/>
          </a:xfrm>
          <a:prstGeom prst="line">
            <a:avLst/>
          </a:prstGeom>
          <a:noFill/>
          <a:ln w="25400">
            <a:solidFill>
              <a:srgbClr val="1F5C4E"/>
            </a:solidFill>
            <a:prstDash val="solid"/>
          </a:ln>
        </p:spPr>
      </p:sp>
      <p:sp>
        <p:nvSpPr>
          <p:cNvPr id="6" name="Text 4"/>
          <p:cNvSpPr/>
          <p:nvPr/>
        </p:nvSpPr>
        <p:spPr>
          <a:xfrm>
            <a:off x="7139583" y="1648420"/>
            <a:ext cx="436680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2232E"/>
                </a:solidFill>
                <a:latin typeface="Arial" pitchFamily="34" charset="0"/>
                <a:ea typeface="Arial" pitchFamily="34" charset="-122"/>
                <a:cs typeface="Arial" pitchFamily="34" charset="-120"/>
              </a:rPr>
              <a:t>1899</a:t>
            </a:r>
            <a:r>
              <a:rPr lang="en-US" sz="1200" dirty="0">
                <a:solidFill>
                  <a:srgbClr val="12232E"/>
                </a:solidFill>
                <a:latin typeface="Arial" pitchFamily="34" charset="0"/>
                <a:ea typeface="Arial" pitchFamily="34" charset="-122"/>
                <a:cs typeface="Arial" pitchFamily="34" charset="-120"/>
              </a:rPr>
              <a:t> — narození v Illinois</a:t>
            </a:r>
            <a:endParaRPr lang="en-US" sz="1200" dirty="0"/>
          </a:p>
        </p:txBody>
      </p:sp>
      <p:sp>
        <p:nvSpPr>
          <p:cNvPr id="7" name="Shape 5"/>
          <p:cNvSpPr/>
          <p:nvPr/>
        </p:nvSpPr>
        <p:spPr>
          <a:xfrm>
            <a:off x="6974483" y="2001441"/>
            <a:ext cx="0" cy="238720"/>
          </a:xfrm>
          <a:prstGeom prst="line">
            <a:avLst/>
          </a:prstGeom>
          <a:noFill/>
          <a:ln w="25400">
            <a:solidFill>
              <a:srgbClr val="1F5C4E"/>
            </a:solidFill>
            <a:prstDash val="solid"/>
          </a:ln>
        </p:spPr>
      </p:sp>
      <p:sp>
        <p:nvSpPr>
          <p:cNvPr id="8" name="Text 6"/>
          <p:cNvSpPr/>
          <p:nvPr/>
        </p:nvSpPr>
        <p:spPr>
          <a:xfrm>
            <a:off x="7139583" y="2014141"/>
            <a:ext cx="436680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2232E"/>
                </a:solidFill>
                <a:latin typeface="Arial" pitchFamily="34" charset="0"/>
                <a:ea typeface="Arial" pitchFamily="34" charset="-122"/>
                <a:cs typeface="Arial" pitchFamily="34" charset="-120"/>
              </a:rPr>
              <a:t>1918</a:t>
            </a:r>
            <a:r>
              <a:rPr lang="en-US" sz="1200" dirty="0">
                <a:solidFill>
                  <a:srgbClr val="12232E"/>
                </a:solidFill>
                <a:latin typeface="Arial" pitchFamily="34" charset="0"/>
                <a:ea typeface="Arial" pitchFamily="34" charset="-122"/>
                <a:cs typeface="Arial" pitchFamily="34" charset="-120"/>
              </a:rPr>
              <a:t> — řidič sanitky za 1. sv. války v Itálii</a:t>
            </a:r>
            <a:endParaRPr lang="en-US" sz="1200" dirty="0"/>
          </a:p>
        </p:txBody>
      </p:sp>
      <p:sp>
        <p:nvSpPr>
          <p:cNvPr id="9" name="Shape 7"/>
          <p:cNvSpPr/>
          <p:nvPr/>
        </p:nvSpPr>
        <p:spPr>
          <a:xfrm>
            <a:off x="6974483" y="2367161"/>
            <a:ext cx="0" cy="238720"/>
          </a:xfrm>
          <a:prstGeom prst="line">
            <a:avLst/>
          </a:prstGeom>
          <a:noFill/>
          <a:ln w="25400">
            <a:solidFill>
              <a:srgbClr val="1F5C4E"/>
            </a:solidFill>
            <a:prstDash val="solid"/>
          </a:ln>
        </p:spPr>
      </p:sp>
      <p:sp>
        <p:nvSpPr>
          <p:cNvPr id="10" name="Text 8"/>
          <p:cNvSpPr/>
          <p:nvPr/>
        </p:nvSpPr>
        <p:spPr>
          <a:xfrm>
            <a:off x="7139583" y="2379861"/>
            <a:ext cx="436680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2232E"/>
                </a:solidFill>
                <a:latin typeface="Arial" pitchFamily="34" charset="0"/>
                <a:ea typeface="Arial" pitchFamily="34" charset="-122"/>
                <a:cs typeface="Arial" pitchFamily="34" charset="-120"/>
              </a:rPr>
              <a:t>1926</a:t>
            </a:r>
            <a:r>
              <a:rPr lang="en-US" sz="1200" dirty="0">
                <a:solidFill>
                  <a:srgbClr val="12232E"/>
                </a:solidFill>
                <a:latin typeface="Arial" pitchFamily="34" charset="0"/>
                <a:ea typeface="Arial" pitchFamily="34" charset="-122"/>
                <a:cs typeface="Arial" pitchFamily="34" charset="-120"/>
              </a:rPr>
              <a:t> — vychází román Fiesta</a:t>
            </a:r>
            <a:endParaRPr lang="en-US" sz="1200" dirty="0"/>
          </a:p>
        </p:txBody>
      </p:sp>
      <p:sp>
        <p:nvSpPr>
          <p:cNvPr id="11" name="Shape 9"/>
          <p:cNvSpPr/>
          <p:nvPr/>
        </p:nvSpPr>
        <p:spPr>
          <a:xfrm>
            <a:off x="6974483" y="2732881"/>
            <a:ext cx="0" cy="238720"/>
          </a:xfrm>
          <a:prstGeom prst="line">
            <a:avLst/>
          </a:prstGeom>
          <a:noFill/>
          <a:ln w="25400">
            <a:solidFill>
              <a:srgbClr val="1F5C4E"/>
            </a:solidFill>
            <a:prstDash val="solid"/>
          </a:ln>
        </p:spPr>
      </p:sp>
      <p:sp>
        <p:nvSpPr>
          <p:cNvPr id="12" name="Text 10"/>
          <p:cNvSpPr/>
          <p:nvPr/>
        </p:nvSpPr>
        <p:spPr>
          <a:xfrm>
            <a:off x="7139583" y="2745581"/>
            <a:ext cx="436680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2232E"/>
                </a:solidFill>
                <a:latin typeface="Arial" pitchFamily="34" charset="0"/>
                <a:ea typeface="Arial" pitchFamily="34" charset="-122"/>
                <a:cs typeface="Arial" pitchFamily="34" charset="-120"/>
              </a:rPr>
              <a:t>1936</a:t>
            </a:r>
            <a:r>
              <a:rPr lang="en-US" sz="1200" dirty="0">
                <a:solidFill>
                  <a:srgbClr val="12232E"/>
                </a:solidFill>
                <a:latin typeface="Arial" pitchFamily="34" charset="0"/>
                <a:ea typeface="Arial" pitchFamily="34" charset="-122"/>
                <a:cs typeface="Arial" pitchFamily="34" charset="-120"/>
              </a:rPr>
              <a:t> — reportáž o zápase s mečounem</a:t>
            </a:r>
            <a:endParaRPr lang="en-US" sz="1200" dirty="0"/>
          </a:p>
        </p:txBody>
      </p:sp>
      <p:sp>
        <p:nvSpPr>
          <p:cNvPr id="13" name="Shape 11"/>
          <p:cNvSpPr/>
          <p:nvPr/>
        </p:nvSpPr>
        <p:spPr>
          <a:xfrm>
            <a:off x="6974483" y="3098602"/>
            <a:ext cx="0" cy="238720"/>
          </a:xfrm>
          <a:prstGeom prst="line">
            <a:avLst/>
          </a:prstGeom>
          <a:noFill/>
          <a:ln w="25400">
            <a:solidFill>
              <a:srgbClr val="1F5C4E"/>
            </a:solidFill>
            <a:prstDash val="solid"/>
          </a:ln>
        </p:spPr>
      </p:sp>
      <p:sp>
        <p:nvSpPr>
          <p:cNvPr id="14" name="Text 12"/>
          <p:cNvSpPr/>
          <p:nvPr/>
        </p:nvSpPr>
        <p:spPr>
          <a:xfrm>
            <a:off x="7139583" y="3111302"/>
            <a:ext cx="436680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2232E"/>
                </a:solidFill>
                <a:latin typeface="Arial" pitchFamily="34" charset="0"/>
                <a:ea typeface="Arial" pitchFamily="34" charset="-122"/>
                <a:cs typeface="Arial" pitchFamily="34" charset="-120"/>
              </a:rPr>
              <a:t>1952</a:t>
            </a:r>
            <a:r>
              <a:rPr lang="en-US" sz="1200" dirty="0">
                <a:solidFill>
                  <a:srgbClr val="12232E"/>
                </a:solidFill>
                <a:latin typeface="Arial" pitchFamily="34" charset="0"/>
                <a:ea typeface="Arial" pitchFamily="34" charset="-122"/>
                <a:cs typeface="Arial" pitchFamily="34" charset="-120"/>
              </a:rPr>
              <a:t> — vychází Stařec a moře</a:t>
            </a:r>
            <a:endParaRPr lang="en-US" sz="1200" dirty="0"/>
          </a:p>
        </p:txBody>
      </p:sp>
      <p:sp>
        <p:nvSpPr>
          <p:cNvPr id="15" name="Shape 13"/>
          <p:cNvSpPr/>
          <p:nvPr/>
        </p:nvSpPr>
        <p:spPr>
          <a:xfrm>
            <a:off x="6974483" y="3464322"/>
            <a:ext cx="0" cy="238720"/>
          </a:xfrm>
          <a:prstGeom prst="line">
            <a:avLst/>
          </a:prstGeom>
          <a:noFill/>
          <a:ln w="25400">
            <a:solidFill>
              <a:srgbClr val="1F5C4E"/>
            </a:solidFill>
            <a:prstDash val="solid"/>
          </a:ln>
        </p:spPr>
      </p:sp>
      <p:sp>
        <p:nvSpPr>
          <p:cNvPr id="16" name="Text 14"/>
          <p:cNvSpPr/>
          <p:nvPr/>
        </p:nvSpPr>
        <p:spPr>
          <a:xfrm>
            <a:off x="7139583" y="3477022"/>
            <a:ext cx="436680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2232E"/>
                </a:solidFill>
                <a:latin typeface="Arial" pitchFamily="34" charset="0"/>
                <a:ea typeface="Arial" pitchFamily="34" charset="-122"/>
                <a:cs typeface="Arial" pitchFamily="34" charset="-120"/>
              </a:rPr>
              <a:t>1954</a:t>
            </a:r>
            <a:r>
              <a:rPr lang="en-US" sz="1200" dirty="0">
                <a:solidFill>
                  <a:srgbClr val="12232E"/>
                </a:solidFill>
                <a:latin typeface="Arial" pitchFamily="34" charset="0"/>
                <a:ea typeface="Arial" pitchFamily="34" charset="-122"/>
                <a:cs typeface="Arial" pitchFamily="34" charset="-120"/>
              </a:rPr>
              <a:t> — Nobelova cena za literaturu</a:t>
            </a:r>
            <a:endParaRPr lang="en-US" sz="1200" dirty="0"/>
          </a:p>
        </p:txBody>
      </p:sp>
      <p:sp>
        <p:nvSpPr>
          <p:cNvPr id="17" name="Text 15"/>
          <p:cNvSpPr/>
          <p:nvPr/>
        </p:nvSpPr>
        <p:spPr>
          <a:xfrm>
            <a:off x="812800" y="6256074"/>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18" name="Text 16"/>
          <p:cNvSpPr/>
          <p:nvPr/>
        </p:nvSpPr>
        <p:spPr>
          <a:xfrm>
            <a:off x="11223758" y="6256074"/>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02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2232E"/>
                </a:solidFill>
                <a:latin typeface="Georgia" pitchFamily="34" charset="0"/>
                <a:ea typeface="Georgia" pitchFamily="34" charset="-122"/>
                <a:cs typeface="Georgia" pitchFamily="34" charset="-120"/>
              </a:rPr>
              <a:t>Základní literární údaje</a:t>
            </a:r>
            <a:endParaRPr lang="en-US" sz="3200" dirty="0"/>
          </a:p>
        </p:txBody>
      </p:sp>
      <p:sp>
        <p:nvSpPr>
          <p:cNvPr id="3" name="Shape 1"/>
          <p:cNvSpPr/>
          <p:nvPr/>
        </p:nvSpPr>
        <p:spPr>
          <a:xfrm>
            <a:off x="812800" y="2105356"/>
            <a:ext cx="10566400" cy="0"/>
          </a:xfrm>
          <a:prstGeom prst="line">
            <a:avLst/>
          </a:prstGeom>
          <a:noFill/>
          <a:ln w="6350">
            <a:solidFill>
              <a:srgbClr val="DCD2BC"/>
            </a:solidFill>
            <a:prstDash val="solid"/>
          </a:ln>
        </p:spPr>
      </p:sp>
      <p:sp>
        <p:nvSpPr>
          <p:cNvPr id="4" name="Text 2"/>
          <p:cNvSpPr/>
          <p:nvPr/>
        </p:nvSpPr>
        <p:spPr>
          <a:xfrm>
            <a:off x="812800" y="1737916"/>
            <a:ext cx="28778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272"/>
                </a:solidFill>
                <a:latin typeface="Arial" pitchFamily="34" charset="0"/>
                <a:ea typeface="Arial" pitchFamily="34" charset="-122"/>
                <a:cs typeface="Arial" pitchFamily="34" charset="-120"/>
              </a:rPr>
              <a:t>Autor</a:t>
            </a:r>
            <a:endParaRPr lang="en-US" sz="1200" dirty="0"/>
          </a:p>
        </p:txBody>
      </p:sp>
      <p:sp>
        <p:nvSpPr>
          <p:cNvPr id="5" name="Text 3"/>
          <p:cNvSpPr/>
          <p:nvPr/>
        </p:nvSpPr>
        <p:spPr>
          <a:xfrm>
            <a:off x="3373628" y="1724620"/>
            <a:ext cx="8005572" cy="265377"/>
          </a:xfrm>
          <a:prstGeom prst="rect">
            <a:avLst/>
          </a:prstGeom>
          <a:noFill/>
          <a:ln/>
        </p:spPr>
        <p:txBody>
          <a:bodyPr wrap="square" lIns="0" tIns="0" rIns="0" bIns="0" rtlCol="0" anchor="t">
            <a:normAutofit/>
          </a:bodyPr>
          <a:lstStyle/>
          <a:p>
            <a:pPr algn="r" indent="0" marL="0">
              <a:lnSpc>
                <a:spcPts val="1890"/>
              </a:lnSpc>
              <a:buNone/>
            </a:pPr>
            <a:r>
              <a:rPr lang="en-US" sz="1350" dirty="0">
                <a:solidFill>
                  <a:srgbClr val="12232E"/>
                </a:solidFill>
                <a:latin typeface="Arial" pitchFamily="34" charset="0"/>
                <a:ea typeface="Arial" pitchFamily="34" charset="-122"/>
                <a:cs typeface="Arial" pitchFamily="34" charset="-120"/>
              </a:rPr>
              <a:t>Ernest Hemingway</a:t>
            </a:r>
            <a:endParaRPr lang="en-US" sz="1350" dirty="0"/>
          </a:p>
        </p:txBody>
      </p:sp>
      <p:sp>
        <p:nvSpPr>
          <p:cNvPr id="6" name="Shape 4"/>
          <p:cNvSpPr/>
          <p:nvPr/>
        </p:nvSpPr>
        <p:spPr>
          <a:xfrm>
            <a:off x="812800" y="2628967"/>
            <a:ext cx="10566400" cy="0"/>
          </a:xfrm>
          <a:prstGeom prst="line">
            <a:avLst/>
          </a:prstGeom>
          <a:noFill/>
          <a:ln w="6350">
            <a:solidFill>
              <a:srgbClr val="DCD2BC"/>
            </a:solidFill>
            <a:prstDash val="solid"/>
          </a:ln>
        </p:spPr>
      </p:sp>
      <p:sp>
        <p:nvSpPr>
          <p:cNvPr id="7" name="Text 5"/>
          <p:cNvSpPr/>
          <p:nvPr/>
        </p:nvSpPr>
        <p:spPr>
          <a:xfrm>
            <a:off x="812800" y="2261527"/>
            <a:ext cx="28778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272"/>
                </a:solidFill>
                <a:latin typeface="Arial" pitchFamily="34" charset="0"/>
                <a:ea typeface="Arial" pitchFamily="34" charset="-122"/>
                <a:cs typeface="Arial" pitchFamily="34" charset="-120"/>
              </a:rPr>
              <a:t>Originální název</a:t>
            </a:r>
            <a:endParaRPr lang="en-US" sz="1200" dirty="0"/>
          </a:p>
        </p:txBody>
      </p:sp>
      <p:sp>
        <p:nvSpPr>
          <p:cNvPr id="8" name="Text 6"/>
          <p:cNvSpPr/>
          <p:nvPr/>
        </p:nvSpPr>
        <p:spPr>
          <a:xfrm>
            <a:off x="3373628" y="2248232"/>
            <a:ext cx="8005572" cy="265377"/>
          </a:xfrm>
          <a:prstGeom prst="rect">
            <a:avLst/>
          </a:prstGeom>
          <a:noFill/>
          <a:ln/>
        </p:spPr>
        <p:txBody>
          <a:bodyPr wrap="square" lIns="0" tIns="0" rIns="0" bIns="0" rtlCol="0" anchor="t">
            <a:normAutofit/>
          </a:bodyPr>
          <a:lstStyle/>
          <a:p>
            <a:pPr algn="r" indent="0" marL="0">
              <a:lnSpc>
                <a:spcPts val="1890"/>
              </a:lnSpc>
              <a:buNone/>
            </a:pPr>
            <a:r>
              <a:rPr lang="en-US" sz="1350" dirty="0">
                <a:solidFill>
                  <a:srgbClr val="12232E"/>
                </a:solidFill>
                <a:latin typeface="Arial" pitchFamily="34" charset="0"/>
                <a:ea typeface="Arial" pitchFamily="34" charset="-122"/>
                <a:cs typeface="Arial" pitchFamily="34" charset="-120"/>
              </a:rPr>
              <a:t>The Old Man and the Sea</a:t>
            </a:r>
            <a:endParaRPr lang="en-US" sz="1350" dirty="0"/>
          </a:p>
        </p:txBody>
      </p:sp>
      <p:sp>
        <p:nvSpPr>
          <p:cNvPr id="9" name="Shape 7"/>
          <p:cNvSpPr/>
          <p:nvPr/>
        </p:nvSpPr>
        <p:spPr>
          <a:xfrm>
            <a:off x="812800" y="3152577"/>
            <a:ext cx="10566400" cy="0"/>
          </a:xfrm>
          <a:prstGeom prst="line">
            <a:avLst/>
          </a:prstGeom>
          <a:noFill/>
          <a:ln w="6350">
            <a:solidFill>
              <a:srgbClr val="DCD2BC"/>
            </a:solidFill>
            <a:prstDash val="solid"/>
          </a:ln>
        </p:spPr>
      </p:sp>
      <p:sp>
        <p:nvSpPr>
          <p:cNvPr id="10" name="Text 8"/>
          <p:cNvSpPr/>
          <p:nvPr/>
        </p:nvSpPr>
        <p:spPr>
          <a:xfrm>
            <a:off x="812800" y="2785137"/>
            <a:ext cx="28778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272"/>
                </a:solidFill>
                <a:latin typeface="Arial" pitchFamily="34" charset="0"/>
                <a:ea typeface="Arial" pitchFamily="34" charset="-122"/>
                <a:cs typeface="Arial" pitchFamily="34" charset="-120"/>
              </a:rPr>
              <a:t>Rok vydání</a:t>
            </a:r>
            <a:endParaRPr lang="en-US" sz="1200" dirty="0"/>
          </a:p>
        </p:txBody>
      </p:sp>
      <p:sp>
        <p:nvSpPr>
          <p:cNvPr id="11" name="Text 9"/>
          <p:cNvSpPr/>
          <p:nvPr/>
        </p:nvSpPr>
        <p:spPr>
          <a:xfrm>
            <a:off x="3373628" y="2771842"/>
            <a:ext cx="8005572" cy="265377"/>
          </a:xfrm>
          <a:prstGeom prst="rect">
            <a:avLst/>
          </a:prstGeom>
          <a:noFill/>
          <a:ln/>
        </p:spPr>
        <p:txBody>
          <a:bodyPr wrap="square" lIns="0" tIns="0" rIns="0" bIns="0" rtlCol="0" anchor="t">
            <a:normAutofit/>
          </a:bodyPr>
          <a:lstStyle/>
          <a:p>
            <a:pPr algn="r" indent="0" marL="0">
              <a:lnSpc>
                <a:spcPts val="1890"/>
              </a:lnSpc>
              <a:buNone/>
            </a:pPr>
            <a:r>
              <a:rPr lang="en-US" sz="1350" dirty="0">
                <a:solidFill>
                  <a:srgbClr val="12232E"/>
                </a:solidFill>
                <a:latin typeface="Arial" pitchFamily="34" charset="0"/>
                <a:ea typeface="Arial" pitchFamily="34" charset="-122"/>
                <a:cs typeface="Arial" pitchFamily="34" charset="-120"/>
              </a:rPr>
              <a:t>1952</a:t>
            </a:r>
            <a:endParaRPr lang="en-US" sz="1350" dirty="0"/>
          </a:p>
        </p:txBody>
      </p:sp>
      <p:sp>
        <p:nvSpPr>
          <p:cNvPr id="12" name="Shape 10"/>
          <p:cNvSpPr/>
          <p:nvPr/>
        </p:nvSpPr>
        <p:spPr>
          <a:xfrm>
            <a:off x="812800" y="3676187"/>
            <a:ext cx="10566400" cy="0"/>
          </a:xfrm>
          <a:prstGeom prst="line">
            <a:avLst/>
          </a:prstGeom>
          <a:noFill/>
          <a:ln w="6350">
            <a:solidFill>
              <a:srgbClr val="DCD2BC"/>
            </a:solidFill>
            <a:prstDash val="solid"/>
          </a:ln>
        </p:spPr>
      </p:sp>
      <p:sp>
        <p:nvSpPr>
          <p:cNvPr id="13" name="Text 11"/>
          <p:cNvSpPr/>
          <p:nvPr/>
        </p:nvSpPr>
        <p:spPr>
          <a:xfrm>
            <a:off x="812800" y="3308747"/>
            <a:ext cx="28778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272"/>
                </a:solidFill>
                <a:latin typeface="Arial" pitchFamily="34" charset="0"/>
                <a:ea typeface="Arial" pitchFamily="34" charset="-122"/>
                <a:cs typeface="Arial" pitchFamily="34" charset="-120"/>
              </a:rPr>
              <a:t>Žánr</a:t>
            </a:r>
            <a:endParaRPr lang="en-US" sz="1200" dirty="0"/>
          </a:p>
        </p:txBody>
      </p:sp>
      <p:sp>
        <p:nvSpPr>
          <p:cNvPr id="14" name="Text 12"/>
          <p:cNvSpPr/>
          <p:nvPr/>
        </p:nvSpPr>
        <p:spPr>
          <a:xfrm>
            <a:off x="3373628" y="3295452"/>
            <a:ext cx="8005572" cy="265377"/>
          </a:xfrm>
          <a:prstGeom prst="rect">
            <a:avLst/>
          </a:prstGeom>
          <a:noFill/>
          <a:ln/>
        </p:spPr>
        <p:txBody>
          <a:bodyPr wrap="square" lIns="0" tIns="0" rIns="0" bIns="0" rtlCol="0" anchor="t">
            <a:normAutofit/>
          </a:bodyPr>
          <a:lstStyle/>
          <a:p>
            <a:pPr algn="r" indent="0" marL="0">
              <a:lnSpc>
                <a:spcPts val="1890"/>
              </a:lnSpc>
              <a:buNone/>
            </a:pPr>
            <a:r>
              <a:rPr lang="en-US" sz="1350" dirty="0">
                <a:solidFill>
                  <a:srgbClr val="12232E"/>
                </a:solidFill>
                <a:latin typeface="Arial" pitchFamily="34" charset="0"/>
                <a:ea typeface="Arial" pitchFamily="34" charset="-122"/>
                <a:cs typeface="Arial" pitchFamily="34" charset="-120"/>
              </a:rPr>
              <a:t>Novela, alegorické podobenství s realistickými rysy</a:t>
            </a:r>
            <a:endParaRPr lang="en-US" sz="1350" dirty="0"/>
          </a:p>
        </p:txBody>
      </p:sp>
      <p:sp>
        <p:nvSpPr>
          <p:cNvPr id="15" name="Shape 13"/>
          <p:cNvSpPr/>
          <p:nvPr/>
        </p:nvSpPr>
        <p:spPr>
          <a:xfrm>
            <a:off x="812800" y="4199798"/>
            <a:ext cx="10566400" cy="0"/>
          </a:xfrm>
          <a:prstGeom prst="line">
            <a:avLst/>
          </a:prstGeom>
          <a:noFill/>
          <a:ln w="6350">
            <a:solidFill>
              <a:srgbClr val="DCD2BC"/>
            </a:solidFill>
            <a:prstDash val="solid"/>
          </a:ln>
        </p:spPr>
      </p:sp>
      <p:sp>
        <p:nvSpPr>
          <p:cNvPr id="16" name="Text 14"/>
          <p:cNvSpPr/>
          <p:nvPr/>
        </p:nvSpPr>
        <p:spPr>
          <a:xfrm>
            <a:off x="812800" y="3832358"/>
            <a:ext cx="28778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272"/>
                </a:solidFill>
                <a:latin typeface="Arial" pitchFamily="34" charset="0"/>
                <a:ea typeface="Arial" pitchFamily="34" charset="-122"/>
                <a:cs typeface="Arial" pitchFamily="34" charset="-120"/>
              </a:rPr>
              <a:t>Vypravěč</a:t>
            </a:r>
            <a:endParaRPr lang="en-US" sz="1200" dirty="0"/>
          </a:p>
        </p:txBody>
      </p:sp>
      <p:sp>
        <p:nvSpPr>
          <p:cNvPr id="17" name="Text 15"/>
          <p:cNvSpPr/>
          <p:nvPr/>
        </p:nvSpPr>
        <p:spPr>
          <a:xfrm>
            <a:off x="3373628" y="3819063"/>
            <a:ext cx="8005572" cy="265377"/>
          </a:xfrm>
          <a:prstGeom prst="rect">
            <a:avLst/>
          </a:prstGeom>
          <a:noFill/>
          <a:ln/>
        </p:spPr>
        <p:txBody>
          <a:bodyPr wrap="square" lIns="0" tIns="0" rIns="0" bIns="0" rtlCol="0" anchor="t">
            <a:normAutofit/>
          </a:bodyPr>
          <a:lstStyle/>
          <a:p>
            <a:pPr algn="r" indent="0" marL="0">
              <a:lnSpc>
                <a:spcPts val="1890"/>
              </a:lnSpc>
              <a:buNone/>
            </a:pPr>
            <a:r>
              <a:rPr lang="en-US" sz="1350" dirty="0">
                <a:solidFill>
                  <a:srgbClr val="12232E"/>
                </a:solidFill>
                <a:latin typeface="Arial" pitchFamily="34" charset="0"/>
                <a:ea typeface="Arial" pitchFamily="34" charset="-122"/>
                <a:cs typeface="Arial" pitchFamily="34" charset="-120"/>
              </a:rPr>
              <a:t>Er-forma, strohý vypravěč blízký Santiagově perspektivě</a:t>
            </a:r>
            <a:endParaRPr lang="en-US" sz="1350" dirty="0"/>
          </a:p>
        </p:txBody>
      </p:sp>
      <p:sp>
        <p:nvSpPr>
          <p:cNvPr id="18" name="Shape 16"/>
          <p:cNvSpPr/>
          <p:nvPr/>
        </p:nvSpPr>
        <p:spPr>
          <a:xfrm>
            <a:off x="812800" y="4723408"/>
            <a:ext cx="10566400" cy="0"/>
          </a:xfrm>
          <a:prstGeom prst="line">
            <a:avLst/>
          </a:prstGeom>
          <a:noFill/>
          <a:ln w="6350">
            <a:solidFill>
              <a:srgbClr val="DCD2BC"/>
            </a:solidFill>
            <a:prstDash val="solid"/>
          </a:ln>
        </p:spPr>
      </p:sp>
      <p:sp>
        <p:nvSpPr>
          <p:cNvPr id="19" name="Text 17"/>
          <p:cNvSpPr/>
          <p:nvPr/>
        </p:nvSpPr>
        <p:spPr>
          <a:xfrm>
            <a:off x="812800" y="4355968"/>
            <a:ext cx="28778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272"/>
                </a:solidFill>
                <a:latin typeface="Arial" pitchFamily="34" charset="0"/>
                <a:ea typeface="Arial" pitchFamily="34" charset="-122"/>
                <a:cs typeface="Arial" pitchFamily="34" charset="-120"/>
              </a:rPr>
              <a:t>Místo a doba děje</a:t>
            </a:r>
            <a:endParaRPr lang="en-US" sz="1200" dirty="0"/>
          </a:p>
        </p:txBody>
      </p:sp>
      <p:sp>
        <p:nvSpPr>
          <p:cNvPr id="20" name="Text 18"/>
          <p:cNvSpPr/>
          <p:nvPr/>
        </p:nvSpPr>
        <p:spPr>
          <a:xfrm>
            <a:off x="3373628" y="4342673"/>
            <a:ext cx="8005572" cy="265377"/>
          </a:xfrm>
          <a:prstGeom prst="rect">
            <a:avLst/>
          </a:prstGeom>
          <a:noFill/>
          <a:ln/>
        </p:spPr>
        <p:txBody>
          <a:bodyPr wrap="square" lIns="0" tIns="0" rIns="0" bIns="0" rtlCol="0" anchor="t">
            <a:normAutofit/>
          </a:bodyPr>
          <a:lstStyle/>
          <a:p>
            <a:pPr algn="r" indent="0" marL="0">
              <a:lnSpc>
                <a:spcPts val="1890"/>
              </a:lnSpc>
              <a:buNone/>
            </a:pPr>
            <a:r>
              <a:rPr lang="en-US" sz="1350" dirty="0">
                <a:solidFill>
                  <a:srgbClr val="12232E"/>
                </a:solidFill>
                <a:latin typeface="Arial" pitchFamily="34" charset="0"/>
                <a:ea typeface="Arial" pitchFamily="34" charset="-122"/>
                <a:cs typeface="Arial" pitchFamily="34" charset="-120"/>
              </a:rPr>
              <a:t>Rybářská vesnice na Kubě a Golfský proud, 20. století</a:t>
            </a:r>
            <a:endParaRPr lang="en-US" sz="1350" dirty="0"/>
          </a:p>
        </p:txBody>
      </p:sp>
      <p:sp>
        <p:nvSpPr>
          <p:cNvPr id="21" name="Text 19"/>
          <p:cNvSpPr/>
          <p:nvPr/>
        </p:nvSpPr>
        <p:spPr>
          <a:xfrm>
            <a:off x="812800" y="4879578"/>
            <a:ext cx="28778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272"/>
                </a:solidFill>
                <a:latin typeface="Arial" pitchFamily="34" charset="0"/>
                <a:ea typeface="Arial" pitchFamily="34" charset="-122"/>
                <a:cs typeface="Arial" pitchFamily="34" charset="-120"/>
              </a:rPr>
              <a:t>Hlavní téma</a:t>
            </a:r>
            <a:endParaRPr lang="en-US" sz="1200" dirty="0"/>
          </a:p>
        </p:txBody>
      </p:sp>
      <p:sp>
        <p:nvSpPr>
          <p:cNvPr id="22" name="Text 20"/>
          <p:cNvSpPr/>
          <p:nvPr/>
        </p:nvSpPr>
        <p:spPr>
          <a:xfrm>
            <a:off x="3373628" y="4866283"/>
            <a:ext cx="8005572" cy="265377"/>
          </a:xfrm>
          <a:prstGeom prst="rect">
            <a:avLst/>
          </a:prstGeom>
          <a:noFill/>
          <a:ln/>
        </p:spPr>
        <p:txBody>
          <a:bodyPr wrap="square" lIns="0" tIns="0" rIns="0" bIns="0" rtlCol="0" anchor="t">
            <a:normAutofit/>
          </a:bodyPr>
          <a:lstStyle/>
          <a:p>
            <a:pPr algn="r" indent="0" marL="0">
              <a:lnSpc>
                <a:spcPts val="1890"/>
              </a:lnSpc>
              <a:buNone/>
            </a:pPr>
            <a:r>
              <a:rPr lang="en-US" sz="1350" dirty="0">
                <a:solidFill>
                  <a:srgbClr val="12232E"/>
                </a:solidFill>
                <a:latin typeface="Arial" pitchFamily="34" charset="0"/>
                <a:ea typeface="Arial" pitchFamily="34" charset="-122"/>
                <a:cs typeface="Arial" pitchFamily="34" charset="-120"/>
              </a:rPr>
              <a:t>Lidská důstojnost a vytrvalost v boji, který nelze vyhrát</a:t>
            </a:r>
            <a:endParaRPr lang="en-US" sz="1350" dirty="0"/>
          </a:p>
        </p:txBody>
      </p:sp>
      <p:sp>
        <p:nvSpPr>
          <p:cNvPr id="23" name="Text 21"/>
          <p:cNvSpPr/>
          <p:nvPr/>
        </p:nvSpPr>
        <p:spPr>
          <a:xfrm>
            <a:off x="812800" y="6256074"/>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24" name="Text 22"/>
          <p:cNvSpPr/>
          <p:nvPr/>
        </p:nvSpPr>
        <p:spPr>
          <a:xfrm>
            <a:off x="11223758" y="6256074"/>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03</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2232E"/>
        </a:solidFill>
      </p:bgPr>
    </p:bg>
    <p:spTree>
      <p:nvGrpSpPr>
        <p:cNvPr id="1" name=""/>
        <p:cNvGrpSpPr/>
        <p:nvPr/>
      </p:nvGrpSpPr>
      <p:grpSpPr>
        <a:xfrm>
          <a:off x="0" y="0"/>
          <a:ext cx="0" cy="0"/>
          <a:chOff x="0" y="0"/>
          <a:chExt cx="0" cy="0"/>
        </a:xfrm>
      </p:grpSpPr>
      <p:sp>
        <p:nvSpPr>
          <p:cNvPr id="2" name="Text 0"/>
          <p:cNvSpPr/>
          <p:nvPr/>
        </p:nvSpPr>
        <p:spPr>
          <a:xfrm>
            <a:off x="812800" y="81280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EDE6D6"/>
                </a:solidFill>
                <a:latin typeface="Georgia" pitchFamily="34" charset="0"/>
                <a:ea typeface="Georgia" pitchFamily="34" charset="-122"/>
                <a:cs typeface="Georgia" pitchFamily="34" charset="-120"/>
              </a:rPr>
              <a:t>Doba a prostředí vzniku díla</a:t>
            </a:r>
            <a:endParaRPr lang="en-US" sz="3000" dirty="0"/>
          </a:p>
        </p:txBody>
      </p:sp>
      <p:sp>
        <p:nvSpPr>
          <p:cNvPr id="3" name="Text 1"/>
          <p:cNvSpPr/>
          <p:nvPr/>
        </p:nvSpPr>
        <p:spPr>
          <a:xfrm>
            <a:off x="812800" y="135255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A39C"/>
                </a:solidFill>
                <a:latin typeface="Arial" pitchFamily="34" charset="0"/>
                <a:ea typeface="Arial" pitchFamily="34" charset="-122"/>
                <a:cs typeface="Arial" pitchFamily="34" charset="-120"/>
              </a:rPr>
              <a:t>Hemingwayova Kuba a návrat na výsluní</a:t>
            </a:r>
            <a:endParaRPr lang="en-US" sz="1200" dirty="0"/>
          </a:p>
        </p:txBody>
      </p:sp>
      <p:sp>
        <p:nvSpPr>
          <p:cNvPr id="4" name="Shape 2"/>
          <p:cNvSpPr/>
          <p:nvPr/>
        </p:nvSpPr>
        <p:spPr>
          <a:xfrm>
            <a:off x="812800" y="1819870"/>
            <a:ext cx="2508250" cy="1799564"/>
          </a:xfrm>
          <a:prstGeom prst="roundRect">
            <a:avLst>
              <a:gd name="adj" fmla="val 5646"/>
            </a:avLst>
          </a:prstGeom>
          <a:solidFill>
            <a:srgbClr val="1B2F3B"/>
          </a:solidFill>
          <a:ln/>
        </p:spPr>
      </p:sp>
      <p:sp>
        <p:nvSpPr>
          <p:cNvPr id="5" name="Text 3"/>
          <p:cNvSpPr/>
          <p:nvPr/>
        </p:nvSpPr>
        <p:spPr>
          <a:xfrm>
            <a:off x="1041400" y="2048470"/>
            <a:ext cx="2112582" cy="231114"/>
          </a:xfrm>
          <a:prstGeom prst="rect">
            <a:avLst/>
          </a:prstGeom>
          <a:noFill/>
          <a:ln/>
        </p:spPr>
        <p:txBody>
          <a:bodyPr wrap="square" lIns="0" tIns="0" rIns="0" bIns="0" rtlCol="0" anchor="t">
            <a:normAutofit/>
          </a:bodyPr>
          <a:lstStyle/>
          <a:p>
            <a:pPr algn="l" indent="0" marL="0">
              <a:lnSpc>
                <a:spcPts val="1620"/>
              </a:lnSpc>
              <a:buNone/>
            </a:pPr>
            <a:r>
              <a:rPr lang="en-US" sz="1350" b="1" dirty="0">
                <a:solidFill>
                  <a:srgbClr val="4FB8A0"/>
                </a:solidFill>
                <a:latin typeface="Arial" pitchFamily="34" charset="0"/>
                <a:ea typeface="Arial" pitchFamily="34" charset="-122"/>
                <a:cs typeface="Arial" pitchFamily="34" charset="-120"/>
              </a:rPr>
              <a:t>Kuba a Cojímar</a:t>
            </a:r>
            <a:endParaRPr lang="en-US" sz="1350" dirty="0"/>
          </a:p>
        </p:txBody>
      </p:sp>
      <p:sp>
        <p:nvSpPr>
          <p:cNvPr id="6" name="Text 4"/>
          <p:cNvSpPr/>
          <p:nvPr/>
        </p:nvSpPr>
        <p:spPr>
          <a:xfrm>
            <a:off x="1041400" y="2343085"/>
            <a:ext cx="2112582" cy="1073150"/>
          </a:xfrm>
          <a:prstGeom prst="rect">
            <a:avLst/>
          </a:prstGeom>
          <a:noFill/>
          <a:ln/>
        </p:spPr>
        <p:txBody>
          <a:bodyPr wrap="square" lIns="0" tIns="0" rIns="0" bIns="0" rtlCol="0" anchor="t">
            <a:normAutofit/>
          </a:bodyPr>
          <a:lstStyle/>
          <a:p>
            <a:pPr algn="l" indent="0" marL="0">
              <a:lnSpc>
                <a:spcPts val="1650"/>
              </a:lnSpc>
              <a:buNone/>
            </a:pPr>
            <a:r>
              <a:rPr lang="en-US" sz="1100" dirty="0">
                <a:solidFill>
                  <a:srgbClr val="D9D2C2"/>
                </a:solidFill>
                <a:latin typeface="Arial" pitchFamily="34" charset="0"/>
                <a:ea typeface="Arial" pitchFamily="34" charset="-122"/>
                <a:cs typeface="Arial" pitchFamily="34" charset="-120"/>
              </a:rPr>
              <a:t>Hemingway prožil velkou část života na Kubě, kde ho inspirovalo prostředí rybářské vesnice Cojímar a místní rybáři, s nimiž se přátelil.</a:t>
            </a:r>
            <a:endParaRPr lang="en-US" sz="1100" dirty="0"/>
          </a:p>
        </p:txBody>
      </p:sp>
      <p:sp>
        <p:nvSpPr>
          <p:cNvPr id="7" name="Shape 5"/>
          <p:cNvSpPr/>
          <p:nvPr/>
        </p:nvSpPr>
        <p:spPr>
          <a:xfrm>
            <a:off x="3498850" y="1819870"/>
            <a:ext cx="2508250" cy="1799564"/>
          </a:xfrm>
          <a:prstGeom prst="roundRect">
            <a:avLst>
              <a:gd name="adj" fmla="val 5646"/>
            </a:avLst>
          </a:prstGeom>
          <a:solidFill>
            <a:srgbClr val="1B2F3B"/>
          </a:solidFill>
          <a:ln/>
        </p:spPr>
      </p:sp>
      <p:sp>
        <p:nvSpPr>
          <p:cNvPr id="8" name="Text 6"/>
          <p:cNvSpPr/>
          <p:nvPr/>
        </p:nvSpPr>
        <p:spPr>
          <a:xfrm>
            <a:off x="3727450" y="2048470"/>
            <a:ext cx="2112582" cy="231114"/>
          </a:xfrm>
          <a:prstGeom prst="rect">
            <a:avLst/>
          </a:prstGeom>
          <a:noFill/>
          <a:ln/>
        </p:spPr>
        <p:txBody>
          <a:bodyPr wrap="square" lIns="0" tIns="0" rIns="0" bIns="0" rtlCol="0" anchor="t">
            <a:normAutofit/>
          </a:bodyPr>
          <a:lstStyle/>
          <a:p>
            <a:pPr algn="l" indent="0" marL="0">
              <a:lnSpc>
                <a:spcPts val="1620"/>
              </a:lnSpc>
              <a:buNone/>
            </a:pPr>
            <a:r>
              <a:rPr lang="en-US" sz="1350" b="1" dirty="0">
                <a:solidFill>
                  <a:srgbClr val="4FB8A0"/>
                </a:solidFill>
                <a:latin typeface="Arial" pitchFamily="34" charset="0"/>
                <a:ea typeface="Arial" pitchFamily="34" charset="-122"/>
                <a:cs typeface="Arial" pitchFamily="34" charset="-120"/>
              </a:rPr>
              <a:t>Návrat po neúspěchu</a:t>
            </a:r>
            <a:endParaRPr lang="en-US" sz="1350" dirty="0"/>
          </a:p>
        </p:txBody>
      </p:sp>
      <p:sp>
        <p:nvSpPr>
          <p:cNvPr id="9" name="Text 7"/>
          <p:cNvSpPr/>
          <p:nvPr/>
        </p:nvSpPr>
        <p:spPr>
          <a:xfrm>
            <a:off x="3727450" y="2343085"/>
            <a:ext cx="2112582" cy="1073150"/>
          </a:xfrm>
          <a:prstGeom prst="rect">
            <a:avLst/>
          </a:prstGeom>
          <a:noFill/>
          <a:ln/>
        </p:spPr>
        <p:txBody>
          <a:bodyPr wrap="square" lIns="0" tIns="0" rIns="0" bIns="0" rtlCol="0" anchor="t">
            <a:normAutofit/>
          </a:bodyPr>
          <a:lstStyle/>
          <a:p>
            <a:pPr algn="l" indent="0" marL="0">
              <a:lnSpc>
                <a:spcPts val="1650"/>
              </a:lnSpc>
              <a:buNone/>
            </a:pPr>
            <a:r>
              <a:rPr lang="en-US" sz="1100" dirty="0">
                <a:solidFill>
                  <a:srgbClr val="D9D2C2"/>
                </a:solidFill>
                <a:latin typeface="Arial" pitchFamily="34" charset="0"/>
                <a:ea typeface="Arial" pitchFamily="34" charset="-122"/>
                <a:cs typeface="Arial" pitchFamily="34" charset="-120"/>
              </a:rPr>
              <a:t>Před vydáním novely procházela Hemingwayova tvorba obdobím kritického ochladnutí — dílo znamenalo jeho triumfální literární návrat.</a:t>
            </a:r>
            <a:endParaRPr lang="en-US" sz="1100" dirty="0"/>
          </a:p>
        </p:txBody>
      </p:sp>
      <p:sp>
        <p:nvSpPr>
          <p:cNvPr id="10" name="Shape 8"/>
          <p:cNvSpPr/>
          <p:nvPr/>
        </p:nvSpPr>
        <p:spPr>
          <a:xfrm>
            <a:off x="6184900" y="1819870"/>
            <a:ext cx="2508250" cy="1799564"/>
          </a:xfrm>
          <a:prstGeom prst="roundRect">
            <a:avLst>
              <a:gd name="adj" fmla="val 5646"/>
            </a:avLst>
          </a:prstGeom>
          <a:solidFill>
            <a:srgbClr val="1B2F3B"/>
          </a:solidFill>
          <a:ln/>
        </p:spPr>
      </p:sp>
      <p:sp>
        <p:nvSpPr>
          <p:cNvPr id="11" name="Text 9"/>
          <p:cNvSpPr/>
          <p:nvPr/>
        </p:nvSpPr>
        <p:spPr>
          <a:xfrm>
            <a:off x="6413500" y="2048470"/>
            <a:ext cx="2112582" cy="231114"/>
          </a:xfrm>
          <a:prstGeom prst="rect">
            <a:avLst/>
          </a:prstGeom>
          <a:noFill/>
          <a:ln/>
        </p:spPr>
        <p:txBody>
          <a:bodyPr wrap="square" lIns="0" tIns="0" rIns="0" bIns="0" rtlCol="0" anchor="t">
            <a:normAutofit/>
          </a:bodyPr>
          <a:lstStyle/>
          <a:p>
            <a:pPr algn="l" indent="0" marL="0">
              <a:lnSpc>
                <a:spcPts val="1620"/>
              </a:lnSpc>
              <a:buNone/>
            </a:pPr>
            <a:r>
              <a:rPr lang="en-US" sz="1350" b="1" dirty="0">
                <a:solidFill>
                  <a:srgbClr val="4FB8A0"/>
                </a:solidFill>
                <a:latin typeface="Arial" pitchFamily="34" charset="0"/>
                <a:ea typeface="Arial" pitchFamily="34" charset="-122"/>
                <a:cs typeface="Arial" pitchFamily="34" charset="-120"/>
              </a:rPr>
              <a:t>Inspirace z novinařiny</a:t>
            </a:r>
            <a:endParaRPr lang="en-US" sz="1350" dirty="0"/>
          </a:p>
        </p:txBody>
      </p:sp>
      <p:sp>
        <p:nvSpPr>
          <p:cNvPr id="12" name="Text 10"/>
          <p:cNvSpPr/>
          <p:nvPr/>
        </p:nvSpPr>
        <p:spPr>
          <a:xfrm>
            <a:off x="6413500" y="2343085"/>
            <a:ext cx="2112582" cy="863600"/>
          </a:xfrm>
          <a:prstGeom prst="rect">
            <a:avLst/>
          </a:prstGeom>
          <a:noFill/>
          <a:ln/>
        </p:spPr>
        <p:txBody>
          <a:bodyPr wrap="square" lIns="0" tIns="0" rIns="0" bIns="0" rtlCol="0" anchor="t">
            <a:normAutofit/>
          </a:bodyPr>
          <a:lstStyle/>
          <a:p>
            <a:pPr algn="l" indent="0" marL="0">
              <a:lnSpc>
                <a:spcPts val="1650"/>
              </a:lnSpc>
              <a:buNone/>
            </a:pPr>
            <a:r>
              <a:rPr lang="en-US" sz="1100" dirty="0">
                <a:solidFill>
                  <a:srgbClr val="D9D2C2"/>
                </a:solidFill>
                <a:latin typeface="Arial" pitchFamily="34" charset="0"/>
                <a:ea typeface="Arial" pitchFamily="34" charset="-122"/>
                <a:cs typeface="Arial" pitchFamily="34" charset="-120"/>
              </a:rPr>
              <a:t>Již v roce 1936 popsal v časopisecké reportáži podobný příběh o rybáři, mečounovi a žralocích v Golfském proudu.</a:t>
            </a:r>
            <a:endParaRPr lang="en-US" sz="1100" dirty="0"/>
          </a:p>
        </p:txBody>
      </p:sp>
      <p:sp>
        <p:nvSpPr>
          <p:cNvPr id="13" name="Shape 11"/>
          <p:cNvSpPr/>
          <p:nvPr/>
        </p:nvSpPr>
        <p:spPr>
          <a:xfrm>
            <a:off x="8870950" y="1819870"/>
            <a:ext cx="2508250" cy="1799564"/>
          </a:xfrm>
          <a:prstGeom prst="roundRect">
            <a:avLst>
              <a:gd name="adj" fmla="val 5646"/>
            </a:avLst>
          </a:prstGeom>
          <a:solidFill>
            <a:srgbClr val="1B2F3B"/>
          </a:solidFill>
          <a:ln/>
        </p:spPr>
      </p:sp>
      <p:sp>
        <p:nvSpPr>
          <p:cNvPr id="14" name="Text 12"/>
          <p:cNvSpPr/>
          <p:nvPr/>
        </p:nvSpPr>
        <p:spPr>
          <a:xfrm>
            <a:off x="9099550" y="2048470"/>
            <a:ext cx="2112582" cy="231114"/>
          </a:xfrm>
          <a:prstGeom prst="rect">
            <a:avLst/>
          </a:prstGeom>
          <a:noFill/>
          <a:ln/>
        </p:spPr>
        <p:txBody>
          <a:bodyPr wrap="square" lIns="0" tIns="0" rIns="0" bIns="0" rtlCol="0" anchor="t">
            <a:normAutofit/>
          </a:bodyPr>
          <a:lstStyle/>
          <a:p>
            <a:pPr algn="l" indent="0" marL="0">
              <a:lnSpc>
                <a:spcPts val="1620"/>
              </a:lnSpc>
              <a:buNone/>
            </a:pPr>
            <a:r>
              <a:rPr lang="en-US" sz="1350" b="1" dirty="0">
                <a:solidFill>
                  <a:srgbClr val="4FB8A0"/>
                </a:solidFill>
                <a:latin typeface="Arial" pitchFamily="34" charset="0"/>
                <a:ea typeface="Arial" pitchFamily="34" charset="-122"/>
                <a:cs typeface="Arial" pitchFamily="34" charset="-120"/>
              </a:rPr>
              <a:t>Poválečná Amerika</a:t>
            </a:r>
            <a:endParaRPr lang="en-US" sz="1350" dirty="0"/>
          </a:p>
        </p:txBody>
      </p:sp>
      <p:sp>
        <p:nvSpPr>
          <p:cNvPr id="15" name="Text 13"/>
          <p:cNvSpPr/>
          <p:nvPr/>
        </p:nvSpPr>
        <p:spPr>
          <a:xfrm>
            <a:off x="9099550" y="2343085"/>
            <a:ext cx="2112582" cy="1073150"/>
          </a:xfrm>
          <a:prstGeom prst="rect">
            <a:avLst/>
          </a:prstGeom>
          <a:noFill/>
          <a:ln/>
        </p:spPr>
        <p:txBody>
          <a:bodyPr wrap="square" lIns="0" tIns="0" rIns="0" bIns="0" rtlCol="0" anchor="t">
            <a:normAutofit/>
          </a:bodyPr>
          <a:lstStyle/>
          <a:p>
            <a:pPr algn="l" indent="0" marL="0">
              <a:lnSpc>
                <a:spcPts val="1650"/>
              </a:lnSpc>
              <a:buNone/>
            </a:pPr>
            <a:r>
              <a:rPr lang="en-US" sz="1100" dirty="0">
                <a:solidFill>
                  <a:srgbClr val="D9D2C2"/>
                </a:solidFill>
                <a:latin typeface="Arial" pitchFamily="34" charset="0"/>
                <a:ea typeface="Arial" pitchFamily="34" charset="-122"/>
                <a:cs typeface="Arial" pitchFamily="34" charset="-120"/>
              </a:rPr>
              <a:t>Dílo vzniká v poválečných padesátých letech, kdy americká literatura hledá nové, úspornější formy vyjádření lidské zkušenosti.</a:t>
            </a:r>
            <a:endParaRPr lang="en-US" sz="1100" dirty="0"/>
          </a:p>
        </p:txBody>
      </p:sp>
      <p:sp>
        <p:nvSpPr>
          <p:cNvPr id="16" name="Text 14"/>
          <p:cNvSpPr/>
          <p:nvPr/>
        </p:nvSpPr>
        <p:spPr>
          <a:xfrm>
            <a:off x="812800" y="3873435"/>
            <a:ext cx="8502650" cy="501650"/>
          </a:xfrm>
          <a:prstGeom prst="rect">
            <a:avLst/>
          </a:prstGeom>
          <a:noFill/>
          <a:ln/>
        </p:spPr>
        <p:txBody>
          <a:bodyPr wrap="square" lIns="0" tIns="0" rIns="0" bIns="0" rtlCol="0" anchor="t">
            <a:normAutofit/>
          </a:bodyPr>
          <a:lstStyle/>
          <a:p>
            <a:pPr algn="l" indent="0" marL="0">
              <a:lnSpc>
                <a:spcPts val="1875"/>
              </a:lnSpc>
              <a:buNone/>
            </a:pPr>
            <a:r>
              <a:rPr lang="en-US" sz="1250" i="1" dirty="0">
                <a:solidFill>
                  <a:srgbClr val="D9D2C2"/>
                </a:solidFill>
                <a:latin typeface="Arial" pitchFamily="34" charset="0"/>
                <a:ea typeface="Arial" pitchFamily="34" charset="-122"/>
                <a:cs typeface="Arial" pitchFamily="34" charset="-120"/>
              </a:rPr>
              <a:t>Stařec a moře je destilací celoživotního Hemingwayova stylu i jeho osobního vztahu k moři, rybolovu a Kubě, kde novelu napsal.</a:t>
            </a:r>
            <a:endParaRPr lang="en-US" sz="1250" dirty="0"/>
          </a:p>
        </p:txBody>
      </p:sp>
      <p:sp>
        <p:nvSpPr>
          <p:cNvPr id="17" name="Text 15"/>
          <p:cNvSpPr/>
          <p:nvPr/>
        </p:nvSpPr>
        <p:spPr>
          <a:xfrm>
            <a:off x="812800" y="6256074"/>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FA39C"/>
                </a:solidFill>
                <a:latin typeface="Arial" pitchFamily="34" charset="0"/>
                <a:ea typeface="Arial" pitchFamily="34" charset="-122"/>
                <a:cs typeface="Arial" pitchFamily="34" charset="-120"/>
              </a:rPr>
              <a:t>Stařec a moře · Ernest Hemingway</a:t>
            </a:r>
            <a:endParaRPr lang="en-US" sz="1100" dirty="0"/>
          </a:p>
        </p:txBody>
      </p:sp>
      <p:sp>
        <p:nvSpPr>
          <p:cNvPr id="18" name="Text 16"/>
          <p:cNvSpPr/>
          <p:nvPr/>
        </p:nvSpPr>
        <p:spPr>
          <a:xfrm>
            <a:off x="11223758" y="6256074"/>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FA39C"/>
                </a:solidFill>
                <a:latin typeface="Arial" pitchFamily="34" charset="0"/>
                <a:ea typeface="Arial" pitchFamily="34" charset="-122"/>
                <a:cs typeface="Arial" pitchFamily="34" charset="-120"/>
              </a:rPr>
              <a:t>04</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12232E"/>
                </a:solidFill>
                <a:latin typeface="Georgia" pitchFamily="34" charset="0"/>
                <a:ea typeface="Georgia" pitchFamily="34" charset="-122"/>
                <a:cs typeface="Georgia" pitchFamily="34" charset="-120"/>
              </a:rPr>
              <a:t>Námět a inspirace dílem</a:t>
            </a:r>
            <a:endParaRPr lang="en-US" sz="3000" dirty="0"/>
          </a:p>
        </p:txBody>
      </p:sp>
      <p:sp>
        <p:nvSpPr>
          <p:cNvPr id="3" name="Text 1"/>
          <p:cNvSpPr/>
          <p:nvPr/>
        </p:nvSpPr>
        <p:spPr>
          <a:xfrm>
            <a:off x="812800" y="1555750"/>
            <a:ext cx="5232400" cy="203200"/>
          </a:xfrm>
          <a:prstGeom prst="rect">
            <a:avLst/>
          </a:prstGeom>
          <a:noFill/>
          <a:ln/>
        </p:spPr>
        <p:txBody>
          <a:bodyPr wrap="square" lIns="0" tIns="0" rIns="0" bIns="0" rtlCol="0" anchor="t">
            <a:normAutofit/>
          </a:bodyPr>
          <a:lstStyle/>
          <a:p>
            <a:pPr algn="l" indent="0" marL="0">
              <a:lnSpc>
                <a:spcPts val="1400"/>
              </a:lnSpc>
              <a:buNone/>
            </a:pPr>
            <a:r>
              <a:rPr lang="en-US" sz="1000" spc="100" kern="0" dirty="0">
                <a:solidFill>
                  <a:srgbClr val="1F5C4E"/>
                </a:solidFill>
                <a:latin typeface="Arial" pitchFamily="34" charset="0"/>
                <a:ea typeface="Arial" pitchFamily="34" charset="-122"/>
                <a:cs typeface="Arial" pitchFamily="34" charset="-120"/>
              </a:rPr>
              <a:t>NÁMĚT</a:t>
            </a:r>
            <a:endParaRPr lang="en-US" sz="1000" dirty="0"/>
          </a:p>
        </p:txBody>
      </p:sp>
      <p:sp>
        <p:nvSpPr>
          <p:cNvPr id="4" name="Text 2"/>
          <p:cNvSpPr/>
          <p:nvPr/>
        </p:nvSpPr>
        <p:spPr>
          <a:xfrm>
            <a:off x="812800" y="1835150"/>
            <a:ext cx="5232400" cy="1081881"/>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3A3A32"/>
                </a:solidFill>
                <a:latin typeface="Arial" pitchFamily="34" charset="0"/>
                <a:ea typeface="Arial" pitchFamily="34" charset="-122"/>
                <a:cs typeface="Arial" pitchFamily="34" charset="-120"/>
              </a:rPr>
              <a:t>Konkrétní látkou díla je zápas osamělého starého rybáře s obrovskou rybou uprostřed moře a jeho následný boj o uchování úlovku před žraloky — příběh, který v jediném dramatickém výjevu shrnuje otázku lidské důstojnosti tváří v tvář přírodě.</a:t>
            </a:r>
            <a:endParaRPr lang="en-US" sz="1300" dirty="0"/>
          </a:p>
        </p:txBody>
      </p:sp>
      <p:sp>
        <p:nvSpPr>
          <p:cNvPr id="5" name="Text 3"/>
          <p:cNvSpPr/>
          <p:nvPr/>
        </p:nvSpPr>
        <p:spPr>
          <a:xfrm>
            <a:off x="6299200" y="1555750"/>
            <a:ext cx="5232400" cy="203200"/>
          </a:xfrm>
          <a:prstGeom prst="rect">
            <a:avLst/>
          </a:prstGeom>
          <a:noFill/>
          <a:ln/>
        </p:spPr>
        <p:txBody>
          <a:bodyPr wrap="square" lIns="0" tIns="0" rIns="0" bIns="0" rtlCol="0" anchor="t">
            <a:normAutofit/>
          </a:bodyPr>
          <a:lstStyle/>
          <a:p>
            <a:pPr algn="l" indent="0" marL="0">
              <a:lnSpc>
                <a:spcPts val="1400"/>
              </a:lnSpc>
              <a:buNone/>
            </a:pPr>
            <a:r>
              <a:rPr lang="en-US" sz="1000" spc="100" kern="0" dirty="0">
                <a:solidFill>
                  <a:srgbClr val="B0592E"/>
                </a:solidFill>
                <a:latin typeface="Arial" pitchFamily="34" charset="0"/>
                <a:ea typeface="Arial" pitchFamily="34" charset="-122"/>
                <a:cs typeface="Arial" pitchFamily="34" charset="-120"/>
              </a:rPr>
              <a:t>INSPIRACE</a:t>
            </a:r>
            <a:endParaRPr lang="en-US" sz="1000" dirty="0"/>
          </a:p>
        </p:txBody>
      </p:sp>
      <p:sp>
        <p:nvSpPr>
          <p:cNvPr id="6" name="Text 4"/>
          <p:cNvSpPr/>
          <p:nvPr/>
        </p:nvSpPr>
        <p:spPr>
          <a:xfrm>
            <a:off x="6299200" y="1860550"/>
            <a:ext cx="5232400" cy="2128044"/>
          </a:xfrm>
          <a:prstGeom prst="rect">
            <a:avLst/>
          </a:prstGeom>
          <a:noFill/>
          <a:ln/>
        </p:spPr>
        <p:txBody>
          <a:bodyPr wrap="square" lIns="0" tIns="0" rIns="0" bIns="0" rtlCol="0" anchor="t">
            <a:normAutofit/>
          </a:bodyPr>
          <a:lstStyle/>
          <a:p>
            <a:pPr algn="l" marL="175260" indent="-142113">
              <a:lnSpc>
                <a:spcPts val="1840"/>
              </a:lnSpc>
              <a:buSzPct val="100000"/>
              <a:buChar char="•"/>
            </a:pPr>
            <a:r>
              <a:rPr lang="en-US" sz="1150" dirty="0">
                <a:solidFill>
                  <a:srgbClr val="3A3A32"/>
                </a:solidFill>
                <a:latin typeface="Arial" pitchFamily="34" charset="0"/>
                <a:ea typeface="Arial" pitchFamily="34" charset="-122"/>
                <a:cs typeface="Arial" pitchFamily="34" charset="-120"/>
              </a:rPr>
              <a:t>Předlohou postavy Santiaga byl pravděpodobně kubánský rybář Gregorio Fuentes, Hemingwayův dlouholetý přítel a kapitán jeho lodi Pilar.</a:t>
            </a:r>
            <a:endParaRPr lang="en-US" sz="1150" dirty="0"/>
          </a:p>
          <a:p>
            <a:pPr algn="l" marL="175260" indent="-142113">
              <a:lnSpc>
                <a:spcPts val="1840"/>
              </a:lnSpc>
              <a:buSzPct val="100000"/>
              <a:buChar char="•"/>
            </a:pPr>
            <a:r>
              <a:rPr lang="en-US" sz="1150" dirty="0">
                <a:solidFill>
                  <a:srgbClr val="3A3A32"/>
                </a:solidFill>
                <a:latin typeface="Arial" pitchFamily="34" charset="0"/>
                <a:ea typeface="Arial" pitchFamily="34" charset="-122"/>
                <a:cs typeface="Arial" pitchFamily="34" charset="-120"/>
              </a:rPr>
              <a:t>Hemingway již v roce 1936 popsal v novinovém článku skutečnou událost, kdy žraloci zničili ulovené mečouna dřív, než jej rybáři stihli dopravit na břeh.</a:t>
            </a:r>
            <a:endParaRPr lang="en-US" sz="1150" dirty="0"/>
          </a:p>
          <a:p>
            <a:pPr algn="l" marL="175260" indent="-142113">
              <a:lnSpc>
                <a:spcPts val="1840"/>
              </a:lnSpc>
              <a:buSzPct val="100000"/>
              <a:buChar char="•"/>
            </a:pPr>
            <a:r>
              <a:rPr lang="en-US" sz="1150" dirty="0">
                <a:solidFill>
                  <a:srgbClr val="3A3A32"/>
                </a:solidFill>
                <a:latin typeface="Arial" pitchFamily="34" charset="0"/>
                <a:ea typeface="Arial" pitchFamily="34" charset="-122"/>
                <a:cs typeface="Arial" pitchFamily="34" charset="-120"/>
              </a:rPr>
              <a:t>Novela vzniká v době, kdy chce Hemingway po kritickém neúspěchu předchozího románu dokázat, že je stále schopen napsat mistrovské dílo.</a:t>
            </a:r>
            <a:endParaRPr lang="en-US" sz="1150" dirty="0"/>
          </a:p>
          <a:p>
            <a:pPr algn="l" marL="175260" indent="-142113">
              <a:lnSpc>
                <a:spcPts val="1840"/>
              </a:lnSpc>
              <a:buSzPct val="100000"/>
              <a:buChar char="•"/>
            </a:pPr>
            <a:r>
              <a:rPr lang="en-US" sz="1150" dirty="0">
                <a:solidFill>
                  <a:srgbClr val="3A3A32"/>
                </a:solidFill>
                <a:latin typeface="Arial" pitchFamily="34" charset="0"/>
                <a:ea typeface="Arial" pitchFamily="34" charset="-122"/>
                <a:cs typeface="Arial" pitchFamily="34" charset="-120"/>
              </a:rPr>
              <a:t>Dílo shrnuje a destiluje Hemingwayovu celoživotní teorii ledovce do nejčistší možné podoby.</a:t>
            </a:r>
            <a:endParaRPr lang="en-US" sz="1150" dirty="0"/>
          </a:p>
        </p:txBody>
      </p:sp>
      <p:sp>
        <p:nvSpPr>
          <p:cNvPr id="7" name="Text 5"/>
          <p:cNvSpPr/>
          <p:nvPr/>
        </p:nvSpPr>
        <p:spPr>
          <a:xfrm>
            <a:off x="812800" y="6256074"/>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8" name="Text 6"/>
          <p:cNvSpPr/>
          <p:nvPr/>
        </p:nvSpPr>
        <p:spPr>
          <a:xfrm>
            <a:off x="11223758" y="6256074"/>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05</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2232E"/>
                </a:solidFill>
                <a:latin typeface="Georgia" pitchFamily="34" charset="0"/>
                <a:ea typeface="Georgia" pitchFamily="34" charset="-122"/>
                <a:cs typeface="Georgia" pitchFamily="34" charset="-120"/>
              </a:rPr>
              <a:t>Téma a hlavní myšlenka</a:t>
            </a:r>
            <a:endParaRPr lang="en-US" sz="3200" dirty="0"/>
          </a:p>
        </p:txBody>
      </p:sp>
      <p:sp>
        <p:nvSpPr>
          <p:cNvPr id="3" name="Text 1"/>
          <p:cNvSpPr/>
          <p:nvPr/>
        </p:nvSpPr>
        <p:spPr>
          <a:xfrm>
            <a:off x="812800" y="1635720"/>
            <a:ext cx="10883392" cy="701014"/>
          </a:xfrm>
          <a:prstGeom prst="rect">
            <a:avLst/>
          </a:prstGeom>
          <a:noFill/>
          <a:ln/>
        </p:spPr>
        <p:txBody>
          <a:bodyPr wrap="square" lIns="0" tIns="0" rIns="0" bIns="0" rtlCol="0" anchor="t">
            <a:normAutofit/>
          </a:bodyPr>
          <a:lstStyle/>
          <a:p>
            <a:pPr algn="l" indent="0" marL="0">
              <a:lnSpc>
                <a:spcPts val="2660"/>
              </a:lnSpc>
              <a:buNone/>
            </a:pPr>
            <a:r>
              <a:rPr lang="en-US" sz="1900" i="1" dirty="0">
                <a:solidFill>
                  <a:srgbClr val="12232E"/>
                </a:solidFill>
                <a:latin typeface="Georgia" pitchFamily="34" charset="0"/>
                <a:ea typeface="Georgia" pitchFamily="34" charset="-122"/>
                <a:cs typeface="Georgia" pitchFamily="34" charset="-120"/>
              </a:rPr>
              <a:t>Člověk může být zničen, ale nikdy doopravdy poražen, pokud si i v prohře uchová důstojnost, dovednost a odvahu bojovat.</a:t>
            </a:r>
            <a:endParaRPr lang="en-US" sz="1900" dirty="0"/>
          </a:p>
        </p:txBody>
      </p:sp>
      <p:sp>
        <p:nvSpPr>
          <p:cNvPr id="4" name="Shape 2"/>
          <p:cNvSpPr/>
          <p:nvPr/>
        </p:nvSpPr>
        <p:spPr>
          <a:xfrm>
            <a:off x="815975" y="2670110"/>
            <a:ext cx="3380317" cy="1688637"/>
          </a:xfrm>
          <a:prstGeom prst="roundRect">
            <a:avLst>
              <a:gd name="adj" fmla="val 5829"/>
            </a:avLst>
          </a:prstGeom>
          <a:solidFill>
            <a:srgbClr val="FFFFFF"/>
          </a:solidFill>
          <a:ln w="6350">
            <a:solidFill>
              <a:srgbClr val="DCD2BC"/>
            </a:solidFill>
            <a:prstDash val="solid"/>
          </a:ln>
        </p:spPr>
      </p:sp>
      <p:sp>
        <p:nvSpPr>
          <p:cNvPr id="5" name="Text 3"/>
          <p:cNvSpPr/>
          <p:nvPr/>
        </p:nvSpPr>
        <p:spPr>
          <a:xfrm>
            <a:off x="1071033" y="2925167"/>
            <a:ext cx="2956306"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5C4E"/>
                </a:solidFill>
                <a:latin typeface="Arial" pitchFamily="34" charset="0"/>
                <a:ea typeface="Arial" pitchFamily="34" charset="-122"/>
                <a:cs typeface="Arial" pitchFamily="34" charset="-120"/>
              </a:rPr>
              <a:t>Důstojnost v boji</a:t>
            </a:r>
            <a:endParaRPr lang="en-US" sz="1400" dirty="0"/>
          </a:p>
        </p:txBody>
      </p:sp>
      <p:sp>
        <p:nvSpPr>
          <p:cNvPr id="6" name="Text 4"/>
          <p:cNvSpPr/>
          <p:nvPr/>
        </p:nvSpPr>
        <p:spPr>
          <a:xfrm>
            <a:off x="1071033" y="3227388"/>
            <a:ext cx="2956306" cy="901700"/>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Santiagova hodnota nespočívá ve výsledku lovu, ale ve způsobu, jakým svůj zápas vede — s pokorou, dovedností a úctou k soupeři.</a:t>
            </a:r>
            <a:endParaRPr lang="en-US" sz="1150" dirty="0"/>
          </a:p>
        </p:txBody>
      </p:sp>
      <p:sp>
        <p:nvSpPr>
          <p:cNvPr id="7" name="Shape 5"/>
          <p:cNvSpPr/>
          <p:nvPr/>
        </p:nvSpPr>
        <p:spPr>
          <a:xfrm>
            <a:off x="4405842" y="2670110"/>
            <a:ext cx="3380317" cy="1688637"/>
          </a:xfrm>
          <a:prstGeom prst="roundRect">
            <a:avLst>
              <a:gd name="adj" fmla="val 5829"/>
            </a:avLst>
          </a:prstGeom>
          <a:solidFill>
            <a:srgbClr val="FFFFFF"/>
          </a:solidFill>
          <a:ln w="6350">
            <a:solidFill>
              <a:srgbClr val="DCD2BC"/>
            </a:solidFill>
            <a:prstDash val="solid"/>
          </a:ln>
        </p:spPr>
      </p:sp>
      <p:sp>
        <p:nvSpPr>
          <p:cNvPr id="8" name="Text 6"/>
          <p:cNvSpPr/>
          <p:nvPr/>
        </p:nvSpPr>
        <p:spPr>
          <a:xfrm>
            <a:off x="4660900" y="2925167"/>
            <a:ext cx="2956306"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B0592E"/>
                </a:solidFill>
                <a:latin typeface="Arial" pitchFamily="34" charset="0"/>
                <a:ea typeface="Arial" pitchFamily="34" charset="-122"/>
                <a:cs typeface="Arial" pitchFamily="34" charset="-120"/>
              </a:rPr>
              <a:t>Člověk a příroda</a:t>
            </a:r>
            <a:endParaRPr lang="en-US" sz="1400" dirty="0"/>
          </a:p>
        </p:txBody>
      </p:sp>
      <p:sp>
        <p:nvSpPr>
          <p:cNvPr id="9" name="Text 7"/>
          <p:cNvSpPr/>
          <p:nvPr/>
        </p:nvSpPr>
        <p:spPr>
          <a:xfrm>
            <a:off x="4660900" y="3227388"/>
            <a:ext cx="2956306" cy="682625"/>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Moře i mečoun nejsou nepřáteli, ale rovnocennými partnery v odvěkém zápase, který si Santiago hluboce váží a respektuje.</a:t>
            </a:r>
            <a:endParaRPr lang="en-US" sz="1150" dirty="0"/>
          </a:p>
        </p:txBody>
      </p:sp>
      <p:sp>
        <p:nvSpPr>
          <p:cNvPr id="10" name="Shape 8"/>
          <p:cNvSpPr/>
          <p:nvPr/>
        </p:nvSpPr>
        <p:spPr>
          <a:xfrm>
            <a:off x="7995709" y="2670110"/>
            <a:ext cx="3380317" cy="1688637"/>
          </a:xfrm>
          <a:prstGeom prst="roundRect">
            <a:avLst>
              <a:gd name="adj" fmla="val 5829"/>
            </a:avLst>
          </a:prstGeom>
          <a:solidFill>
            <a:srgbClr val="FFFFFF"/>
          </a:solidFill>
          <a:ln w="6350">
            <a:solidFill>
              <a:srgbClr val="DCD2BC"/>
            </a:solidFill>
            <a:prstDash val="solid"/>
          </a:ln>
        </p:spPr>
      </p:sp>
      <p:sp>
        <p:nvSpPr>
          <p:cNvPr id="11" name="Text 9"/>
          <p:cNvSpPr/>
          <p:nvPr/>
        </p:nvSpPr>
        <p:spPr>
          <a:xfrm>
            <a:off x="8250767" y="2925167"/>
            <a:ext cx="2956306"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5C4E"/>
                </a:solidFill>
                <a:latin typeface="Arial" pitchFamily="34" charset="0"/>
                <a:ea typeface="Arial" pitchFamily="34" charset="-122"/>
                <a:cs typeface="Arial" pitchFamily="34" charset="-120"/>
              </a:rPr>
              <a:t>Vytrvalost bez záruky</a:t>
            </a:r>
            <a:endParaRPr lang="en-US" sz="1400" dirty="0"/>
          </a:p>
        </p:txBody>
      </p:sp>
      <p:sp>
        <p:nvSpPr>
          <p:cNvPr id="12" name="Text 10"/>
          <p:cNvSpPr/>
          <p:nvPr/>
        </p:nvSpPr>
        <p:spPr>
          <a:xfrm>
            <a:off x="8250767" y="3227388"/>
            <a:ext cx="2956306" cy="682625"/>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Konečná ztráta úlovku nezpochybňuje hodnotu boje samotného — vytrvalost a čest mají smysl bez ohledu na výsledek.</a:t>
            </a:r>
            <a:endParaRPr lang="en-US" sz="1150" dirty="0"/>
          </a:p>
        </p:txBody>
      </p:sp>
      <p:sp>
        <p:nvSpPr>
          <p:cNvPr id="13" name="Text 11"/>
          <p:cNvSpPr/>
          <p:nvPr/>
        </p:nvSpPr>
        <p:spPr>
          <a:xfrm>
            <a:off x="812800" y="6256074"/>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14" name="Text 12"/>
          <p:cNvSpPr/>
          <p:nvPr/>
        </p:nvSpPr>
        <p:spPr>
          <a:xfrm>
            <a:off x="11223758" y="6256074"/>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06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2232E"/>
        </a:solidFill>
      </p:bgPr>
    </p:bg>
    <p:spTree>
      <p:nvGrpSpPr>
        <p:cNvPr id="1" name=""/>
        <p:cNvGrpSpPr/>
        <p:nvPr/>
      </p:nvGrpSpPr>
      <p:grpSpPr>
        <a:xfrm>
          <a:off x="0" y="0"/>
          <a:ext cx="0" cy="0"/>
          <a:chOff x="0" y="0"/>
          <a:chExt cx="0" cy="0"/>
        </a:xfrm>
      </p:grpSpPr>
      <p:sp>
        <p:nvSpPr>
          <p:cNvPr id="2" name="Text 0"/>
          <p:cNvSpPr/>
          <p:nvPr/>
        </p:nvSpPr>
        <p:spPr>
          <a:xfrm>
            <a:off x="812800" y="81280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EDE6D6"/>
                </a:solidFill>
                <a:latin typeface="Georgia" pitchFamily="34" charset="0"/>
                <a:ea typeface="Georgia" pitchFamily="34" charset="-122"/>
                <a:cs typeface="Georgia" pitchFamily="34" charset="-120"/>
              </a:rPr>
              <a:t>Kompozice díla</a:t>
            </a:r>
            <a:endParaRPr lang="en-US" sz="3000" dirty="0"/>
          </a:p>
        </p:txBody>
      </p:sp>
      <p:sp>
        <p:nvSpPr>
          <p:cNvPr id="3" name="Shape 1"/>
          <p:cNvSpPr/>
          <p:nvPr/>
        </p:nvSpPr>
        <p:spPr>
          <a:xfrm>
            <a:off x="812800" y="2006071"/>
            <a:ext cx="10566400" cy="0"/>
          </a:xfrm>
          <a:prstGeom prst="line">
            <a:avLst/>
          </a:prstGeom>
          <a:noFill/>
          <a:ln w="6350">
            <a:solidFill>
              <a:srgbClr val="243844"/>
            </a:solidFill>
            <a:prstDash val="solid"/>
          </a:ln>
        </p:spPr>
      </p:sp>
      <p:sp>
        <p:nvSpPr>
          <p:cNvPr id="4" name="Shape 2"/>
          <p:cNvSpPr/>
          <p:nvPr/>
        </p:nvSpPr>
        <p:spPr>
          <a:xfrm>
            <a:off x="812800" y="1710531"/>
            <a:ext cx="88900" cy="88900"/>
          </a:xfrm>
          <a:prstGeom prst="roundRect">
            <a:avLst>
              <a:gd name="adj" fmla="val 50000"/>
            </a:avLst>
          </a:prstGeom>
          <a:solidFill>
            <a:srgbClr val="4FB8A0"/>
          </a:solidFill>
          <a:ln/>
        </p:spPr>
      </p:sp>
      <p:sp>
        <p:nvSpPr>
          <p:cNvPr id="5" name="Text 3"/>
          <p:cNvSpPr/>
          <p:nvPr/>
        </p:nvSpPr>
        <p:spPr>
          <a:xfrm>
            <a:off x="1079500" y="1631950"/>
            <a:ext cx="10608691" cy="271463"/>
          </a:xfrm>
          <a:prstGeom prst="rect">
            <a:avLst/>
          </a:prstGeom>
          <a:noFill/>
          <a:ln/>
        </p:spPr>
        <p:txBody>
          <a:bodyPr wrap="square" lIns="0" tIns="0" rIns="0" bIns="0" rtlCol="0" anchor="t">
            <a:normAutofit/>
          </a:bodyPr>
          <a:lstStyle/>
          <a:p>
            <a:pPr algn="l" indent="0" marL="0">
              <a:lnSpc>
                <a:spcPts val="1938"/>
              </a:lnSpc>
              <a:buNone/>
            </a:pPr>
            <a:r>
              <a:rPr lang="en-US" sz="1250" dirty="0">
                <a:solidFill>
                  <a:srgbClr val="D9D2C2"/>
                </a:solidFill>
                <a:latin typeface="Arial" pitchFamily="34" charset="0"/>
                <a:ea typeface="Arial" pitchFamily="34" charset="-122"/>
                <a:cs typeface="Arial" pitchFamily="34" charset="-120"/>
              </a:rPr>
              <a:t>Novela sleduje jedinou nepřerušenou dějovou linii v řádu několika dní, rámovanou krátkým úvodem a stručným závěrem po Santiagově návratu.</a:t>
            </a:r>
            <a:endParaRPr lang="en-US" sz="1250" dirty="0"/>
          </a:p>
        </p:txBody>
      </p:sp>
      <p:sp>
        <p:nvSpPr>
          <p:cNvPr id="6" name="Shape 4"/>
          <p:cNvSpPr/>
          <p:nvPr/>
        </p:nvSpPr>
        <p:spPr>
          <a:xfrm>
            <a:off x="812800" y="2908831"/>
            <a:ext cx="10566400" cy="0"/>
          </a:xfrm>
          <a:prstGeom prst="line">
            <a:avLst/>
          </a:prstGeom>
          <a:noFill/>
          <a:ln w="6350">
            <a:solidFill>
              <a:srgbClr val="243844"/>
            </a:solidFill>
            <a:prstDash val="solid"/>
          </a:ln>
        </p:spPr>
      </p:sp>
      <p:sp>
        <p:nvSpPr>
          <p:cNvPr id="7" name="Shape 5"/>
          <p:cNvSpPr/>
          <p:nvPr/>
        </p:nvSpPr>
        <p:spPr>
          <a:xfrm>
            <a:off x="812800" y="2490260"/>
            <a:ext cx="88900" cy="88900"/>
          </a:xfrm>
          <a:prstGeom prst="roundRect">
            <a:avLst>
              <a:gd name="adj" fmla="val 50000"/>
            </a:avLst>
          </a:prstGeom>
          <a:solidFill>
            <a:srgbClr val="4FB8A0"/>
          </a:solidFill>
          <a:ln/>
        </p:spPr>
      </p:sp>
      <p:sp>
        <p:nvSpPr>
          <p:cNvPr id="8" name="Text 6"/>
          <p:cNvSpPr/>
          <p:nvPr/>
        </p:nvSpPr>
        <p:spPr>
          <a:xfrm>
            <a:off x="1079500" y="2288648"/>
            <a:ext cx="10608691" cy="517525"/>
          </a:xfrm>
          <a:prstGeom prst="rect">
            <a:avLst/>
          </a:prstGeom>
          <a:noFill/>
          <a:ln/>
        </p:spPr>
        <p:txBody>
          <a:bodyPr wrap="square" lIns="0" tIns="0" rIns="0" bIns="0" rtlCol="0" anchor="t">
            <a:normAutofit/>
          </a:bodyPr>
          <a:lstStyle/>
          <a:p>
            <a:pPr algn="l" indent="0" marL="0">
              <a:lnSpc>
                <a:spcPts val="1938"/>
              </a:lnSpc>
              <a:buNone/>
            </a:pPr>
            <a:r>
              <a:rPr lang="en-US" sz="1250" dirty="0">
                <a:solidFill>
                  <a:srgbClr val="D9D2C2"/>
                </a:solidFill>
                <a:latin typeface="Arial" pitchFamily="34" charset="0"/>
                <a:ea typeface="Arial" pitchFamily="34" charset="-122"/>
                <a:cs typeface="Arial" pitchFamily="34" charset="-120"/>
              </a:rPr>
              <a:t>Vypravěč používá tzv. styl ledovce — strohý, úsporný jazyk, který zachycuje jen povrch událostí, zatímco hlubší symbolický význam zůstává čtenáři domyslet.</a:t>
            </a:r>
            <a:endParaRPr lang="en-US" sz="1250" dirty="0"/>
          </a:p>
        </p:txBody>
      </p:sp>
      <p:sp>
        <p:nvSpPr>
          <p:cNvPr id="9" name="Shape 7"/>
          <p:cNvSpPr/>
          <p:nvPr/>
        </p:nvSpPr>
        <p:spPr>
          <a:xfrm>
            <a:off x="812800" y="3811589"/>
            <a:ext cx="10566400" cy="0"/>
          </a:xfrm>
          <a:prstGeom prst="line">
            <a:avLst/>
          </a:prstGeom>
          <a:noFill/>
          <a:ln w="6350">
            <a:solidFill>
              <a:srgbClr val="243844"/>
            </a:solidFill>
            <a:prstDash val="solid"/>
          </a:ln>
        </p:spPr>
      </p:sp>
      <p:sp>
        <p:nvSpPr>
          <p:cNvPr id="10" name="Shape 8"/>
          <p:cNvSpPr/>
          <p:nvPr/>
        </p:nvSpPr>
        <p:spPr>
          <a:xfrm>
            <a:off x="812800" y="3393018"/>
            <a:ext cx="88900" cy="88900"/>
          </a:xfrm>
          <a:prstGeom prst="roundRect">
            <a:avLst>
              <a:gd name="adj" fmla="val 50000"/>
            </a:avLst>
          </a:prstGeom>
          <a:solidFill>
            <a:srgbClr val="4FB8A0"/>
          </a:solidFill>
          <a:ln/>
        </p:spPr>
      </p:sp>
      <p:sp>
        <p:nvSpPr>
          <p:cNvPr id="11" name="Text 9"/>
          <p:cNvSpPr/>
          <p:nvPr/>
        </p:nvSpPr>
        <p:spPr>
          <a:xfrm>
            <a:off x="1079500" y="3191405"/>
            <a:ext cx="10608691" cy="517525"/>
          </a:xfrm>
          <a:prstGeom prst="rect">
            <a:avLst/>
          </a:prstGeom>
          <a:noFill/>
          <a:ln/>
        </p:spPr>
        <p:txBody>
          <a:bodyPr wrap="square" lIns="0" tIns="0" rIns="0" bIns="0" rtlCol="0" anchor="t">
            <a:normAutofit/>
          </a:bodyPr>
          <a:lstStyle/>
          <a:p>
            <a:pPr algn="l" indent="0" marL="0">
              <a:lnSpc>
                <a:spcPts val="1938"/>
              </a:lnSpc>
              <a:buNone/>
            </a:pPr>
            <a:r>
              <a:rPr lang="en-US" sz="1250" dirty="0">
                <a:solidFill>
                  <a:srgbClr val="D9D2C2"/>
                </a:solidFill>
                <a:latin typeface="Arial" pitchFamily="34" charset="0"/>
                <a:ea typeface="Arial" pitchFamily="34" charset="-122"/>
                <a:cs typeface="Arial" pitchFamily="34" charset="-120"/>
              </a:rPr>
              <a:t>Velkou část textu tvoří Santiagův vnitřní monolog a jeho hlasitá řeč k moři, rybě i ptákům — dialog nahrazuje meditativní samomluva osamoceného člověka.</a:t>
            </a:r>
            <a:endParaRPr lang="en-US" sz="1250" dirty="0"/>
          </a:p>
        </p:txBody>
      </p:sp>
      <p:sp>
        <p:nvSpPr>
          <p:cNvPr id="12" name="Shape 10"/>
          <p:cNvSpPr/>
          <p:nvPr/>
        </p:nvSpPr>
        <p:spPr>
          <a:xfrm>
            <a:off x="812800" y="4295775"/>
            <a:ext cx="88900" cy="88900"/>
          </a:xfrm>
          <a:prstGeom prst="roundRect">
            <a:avLst>
              <a:gd name="adj" fmla="val 50000"/>
            </a:avLst>
          </a:prstGeom>
          <a:solidFill>
            <a:srgbClr val="4FB8A0"/>
          </a:solidFill>
          <a:ln/>
        </p:spPr>
      </p:sp>
      <p:sp>
        <p:nvSpPr>
          <p:cNvPr id="13" name="Text 11"/>
          <p:cNvSpPr/>
          <p:nvPr/>
        </p:nvSpPr>
        <p:spPr>
          <a:xfrm>
            <a:off x="1079500" y="4094163"/>
            <a:ext cx="10608691" cy="517525"/>
          </a:xfrm>
          <a:prstGeom prst="rect">
            <a:avLst/>
          </a:prstGeom>
          <a:noFill/>
          <a:ln/>
        </p:spPr>
        <p:txBody>
          <a:bodyPr wrap="square" lIns="0" tIns="0" rIns="0" bIns="0" rtlCol="0" anchor="t">
            <a:normAutofit/>
          </a:bodyPr>
          <a:lstStyle/>
          <a:p>
            <a:pPr algn="l" indent="0" marL="0">
              <a:lnSpc>
                <a:spcPts val="1938"/>
              </a:lnSpc>
              <a:buNone/>
            </a:pPr>
            <a:r>
              <a:rPr lang="en-US" sz="1250" dirty="0">
                <a:solidFill>
                  <a:srgbClr val="D9D2C2"/>
                </a:solidFill>
                <a:latin typeface="Arial" pitchFamily="34" charset="0"/>
                <a:ea typeface="Arial" pitchFamily="34" charset="-122"/>
                <a:cs typeface="Arial" pitchFamily="34" charset="-120"/>
              </a:rPr>
              <a:t>Kompozice je kruhová: novela začíná i končí v rybářské vesnici a vztahem k chlapci, zatímco prostřední část patří osamocenému zápasu na širém moři.</a:t>
            </a:r>
            <a:endParaRPr lang="en-US" sz="1250" dirty="0"/>
          </a:p>
        </p:txBody>
      </p:sp>
      <p:sp>
        <p:nvSpPr>
          <p:cNvPr id="14" name="Text 12"/>
          <p:cNvSpPr/>
          <p:nvPr/>
        </p:nvSpPr>
        <p:spPr>
          <a:xfrm>
            <a:off x="812800" y="6256074"/>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FA39C"/>
                </a:solidFill>
                <a:latin typeface="Arial" pitchFamily="34" charset="0"/>
                <a:ea typeface="Arial" pitchFamily="34" charset="-122"/>
                <a:cs typeface="Arial" pitchFamily="34" charset="-120"/>
              </a:rPr>
              <a:t>Stařec a moře · Ernest Hemingway</a:t>
            </a:r>
            <a:endParaRPr lang="en-US" sz="1100" dirty="0"/>
          </a:p>
        </p:txBody>
      </p:sp>
      <p:sp>
        <p:nvSpPr>
          <p:cNvPr id="15" name="Text 13"/>
          <p:cNvSpPr/>
          <p:nvPr/>
        </p:nvSpPr>
        <p:spPr>
          <a:xfrm>
            <a:off x="11223758" y="6256074"/>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FA39C"/>
                </a:solidFill>
                <a:latin typeface="Arial" pitchFamily="34" charset="0"/>
                <a:ea typeface="Arial" pitchFamily="34" charset="-122"/>
                <a:cs typeface="Arial" pitchFamily="34" charset="-120"/>
              </a:rPr>
              <a:t>07</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203200"/>
          </a:xfrm>
          <a:prstGeom prst="rect">
            <a:avLst/>
          </a:prstGeom>
          <a:noFill/>
          <a:ln/>
        </p:spPr>
        <p:txBody>
          <a:bodyPr wrap="square" lIns="0" tIns="0" rIns="0" bIns="0" rtlCol="0" anchor="t">
            <a:normAutofit/>
          </a:bodyPr>
          <a:lstStyle/>
          <a:p>
            <a:pPr algn="l" indent="0" marL="0">
              <a:lnSpc>
                <a:spcPts val="1400"/>
              </a:lnSpc>
              <a:buNone/>
            </a:pPr>
            <a:r>
              <a:rPr lang="en-US" sz="1000" spc="150" kern="0" dirty="0">
                <a:solidFill>
                  <a:srgbClr val="1F5C4E"/>
                </a:solidFill>
                <a:latin typeface="Arial" pitchFamily="34" charset="0"/>
                <a:ea typeface="Arial" pitchFamily="34" charset="-122"/>
                <a:cs typeface="Arial" pitchFamily="34" charset="-120"/>
              </a:rPr>
              <a:t>HLAVNÍ POSTAVA</a:t>
            </a:r>
            <a:endParaRPr lang="en-US" sz="1000" dirty="0"/>
          </a:p>
        </p:txBody>
      </p:sp>
      <p:sp>
        <p:nvSpPr>
          <p:cNvPr id="3" name="Text 1"/>
          <p:cNvSpPr/>
          <p:nvPr/>
        </p:nvSpPr>
        <p:spPr>
          <a:xfrm>
            <a:off x="812800" y="1066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2232E"/>
                </a:solidFill>
                <a:latin typeface="Georgia" pitchFamily="34" charset="0"/>
                <a:ea typeface="Georgia" pitchFamily="34" charset="-122"/>
                <a:cs typeface="Georgia" pitchFamily="34" charset="-120"/>
              </a:rPr>
              <a:t>Santiago — starý rybář</a:t>
            </a:r>
            <a:endParaRPr lang="en-US" sz="3200" dirty="0"/>
          </a:p>
        </p:txBody>
      </p:sp>
      <p:sp>
        <p:nvSpPr>
          <p:cNvPr id="4" name="Text 2"/>
          <p:cNvSpPr/>
          <p:nvPr/>
        </p:nvSpPr>
        <p:spPr>
          <a:xfrm>
            <a:off x="812800" y="1813520"/>
            <a:ext cx="10883392" cy="1156758"/>
          </a:xfrm>
          <a:prstGeom prst="rect">
            <a:avLst/>
          </a:prstGeom>
          <a:noFill/>
          <a:ln/>
        </p:spPr>
        <p:txBody>
          <a:bodyPr wrap="square" lIns="0" tIns="0" rIns="0" bIns="0" rtlCol="0" anchor="t">
            <a:normAutofit/>
          </a:bodyPr>
          <a:lstStyle/>
          <a:p>
            <a:pPr algn="l" indent="0" marL="0">
              <a:lnSpc>
                <a:spcPts val="2228"/>
              </a:lnSpc>
              <a:buNone/>
            </a:pPr>
            <a:r>
              <a:rPr lang="en-US" sz="1350" dirty="0">
                <a:solidFill>
                  <a:srgbClr val="3A3A32"/>
                </a:solidFill>
                <a:latin typeface="Arial" pitchFamily="34" charset="0"/>
                <a:ea typeface="Arial" pitchFamily="34" charset="-122"/>
                <a:cs typeface="Arial" pitchFamily="34" charset="-120"/>
              </a:rPr>
              <a:t>Santiago je starý kubánský rybář, který již čtyřiaosmdesát dní nechytil jedinou rybu a je ve vesnici považován za symbol nejhorší smůly. Navzdory chudobě, samotě a fyzickému úpadku si zachovává hrdost, pokoru a hlubokou znalost moře i řemesla. Když se vydá sám daleko na širý oceán a uloví obrovského mečouna, prochází zkouškou, která z něj dělá symbol lidské vytrvalosti — bojuje nikoli z nenávisti k rybě, ale s láskou a úctou k soupeři, kterého považuje takřka za bratra.</a:t>
            </a:r>
            <a:endParaRPr lang="en-US" sz="1350" dirty="0"/>
          </a:p>
        </p:txBody>
      </p:sp>
      <p:sp>
        <p:nvSpPr>
          <p:cNvPr id="5" name="Shape 3"/>
          <p:cNvSpPr/>
          <p:nvPr/>
        </p:nvSpPr>
        <p:spPr>
          <a:xfrm>
            <a:off x="812800" y="3224281"/>
            <a:ext cx="10566400" cy="1206500"/>
          </a:xfrm>
          <a:prstGeom prst="roundRect">
            <a:avLst>
              <a:gd name="adj" fmla="val 8421"/>
            </a:avLst>
          </a:prstGeom>
          <a:solidFill>
            <a:srgbClr val="12232E"/>
          </a:solidFill>
          <a:ln/>
        </p:spPr>
      </p:sp>
      <p:sp>
        <p:nvSpPr>
          <p:cNvPr id="6" name="Text 4"/>
          <p:cNvSpPr/>
          <p:nvPr/>
        </p:nvSpPr>
        <p:spPr>
          <a:xfrm>
            <a:off x="1066800" y="3478281"/>
            <a:ext cx="10360152" cy="203200"/>
          </a:xfrm>
          <a:prstGeom prst="rect">
            <a:avLst/>
          </a:prstGeom>
          <a:noFill/>
          <a:ln/>
        </p:spPr>
        <p:txBody>
          <a:bodyPr wrap="square" lIns="0" tIns="0" rIns="0" bIns="0" rtlCol="0" anchor="t">
            <a:normAutofit/>
          </a:bodyPr>
          <a:lstStyle/>
          <a:p>
            <a:pPr algn="l" indent="0" marL="0">
              <a:lnSpc>
                <a:spcPts val="1400"/>
              </a:lnSpc>
              <a:buNone/>
            </a:pPr>
            <a:r>
              <a:rPr lang="en-US" sz="1000" spc="100" kern="0" dirty="0">
                <a:solidFill>
                  <a:srgbClr val="4FB8A0"/>
                </a:solidFill>
                <a:latin typeface="Arial" pitchFamily="34" charset="0"/>
                <a:ea typeface="Arial" pitchFamily="34" charset="-122"/>
                <a:cs typeface="Arial" pitchFamily="34" charset="-120"/>
              </a:rPr>
              <a:t>KŘESŤANSKÁ SYMBOLIKA</a:t>
            </a:r>
            <a:endParaRPr lang="en-US" sz="1000" dirty="0"/>
          </a:p>
        </p:txBody>
      </p:sp>
      <p:sp>
        <p:nvSpPr>
          <p:cNvPr id="7" name="Text 5"/>
          <p:cNvSpPr/>
          <p:nvPr/>
        </p:nvSpPr>
        <p:spPr>
          <a:xfrm>
            <a:off x="1066800" y="3719581"/>
            <a:ext cx="10360152"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D9D2C2"/>
                </a:solidFill>
                <a:latin typeface="Arial" pitchFamily="34" charset="0"/>
                <a:ea typeface="Arial" pitchFamily="34" charset="-122"/>
                <a:cs typeface="Arial" pitchFamily="34" charset="-120"/>
              </a:rPr>
              <a:t>Santiagovo utrpení — rány na dlaních, cesta s těžkým stěžněm na ramenou i vyčerpaný pád do spánku — odkazuje k obrazu Kristova utrpení a činí z jeho příběhu univerzální podobenství.</a:t>
            </a:r>
            <a:endParaRPr lang="en-US" sz="1200" dirty="0"/>
          </a:p>
        </p:txBody>
      </p:sp>
      <p:sp>
        <p:nvSpPr>
          <p:cNvPr id="8" name="Text 6"/>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9" name="Text 7"/>
          <p:cNvSpPr/>
          <p:nvPr/>
        </p:nvSpPr>
        <p:spPr>
          <a:xfrm>
            <a:off x="11223758" y="6256077"/>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08</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203200"/>
          </a:xfrm>
          <a:prstGeom prst="rect">
            <a:avLst/>
          </a:prstGeom>
          <a:noFill/>
          <a:ln/>
        </p:spPr>
        <p:txBody>
          <a:bodyPr wrap="square" lIns="0" tIns="0" rIns="0" bIns="0" rtlCol="0" anchor="t">
            <a:normAutofit/>
          </a:bodyPr>
          <a:lstStyle/>
          <a:p>
            <a:pPr algn="l" indent="0" marL="0">
              <a:lnSpc>
                <a:spcPts val="1400"/>
              </a:lnSpc>
              <a:buNone/>
            </a:pPr>
            <a:r>
              <a:rPr lang="en-US" sz="1000" spc="150" kern="0" dirty="0">
                <a:solidFill>
                  <a:srgbClr val="B0592E"/>
                </a:solidFill>
                <a:latin typeface="Arial" pitchFamily="34" charset="0"/>
                <a:ea typeface="Arial" pitchFamily="34" charset="-122"/>
                <a:cs typeface="Arial" pitchFamily="34" charset="-120"/>
              </a:rPr>
              <a:t>VEDLEJŠÍ, ALE KLÍČOVÁ POSTAVA</a:t>
            </a:r>
            <a:endParaRPr lang="en-US" sz="1000" dirty="0"/>
          </a:p>
        </p:txBody>
      </p:sp>
      <p:sp>
        <p:nvSpPr>
          <p:cNvPr id="3" name="Text 1"/>
          <p:cNvSpPr/>
          <p:nvPr/>
        </p:nvSpPr>
        <p:spPr>
          <a:xfrm>
            <a:off x="812800" y="1066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2232E"/>
                </a:solidFill>
                <a:latin typeface="Georgia" pitchFamily="34" charset="0"/>
                <a:ea typeface="Georgia" pitchFamily="34" charset="-122"/>
                <a:cs typeface="Georgia" pitchFamily="34" charset="-120"/>
              </a:rPr>
              <a:t>Manolin — chlapec</a:t>
            </a:r>
            <a:endParaRPr lang="en-US" sz="3200" dirty="0"/>
          </a:p>
        </p:txBody>
      </p:sp>
      <p:sp>
        <p:nvSpPr>
          <p:cNvPr id="4" name="Text 2"/>
          <p:cNvSpPr/>
          <p:nvPr/>
        </p:nvSpPr>
        <p:spPr>
          <a:xfrm>
            <a:off x="812800" y="1813520"/>
            <a:ext cx="10883392" cy="1156758"/>
          </a:xfrm>
          <a:prstGeom prst="rect">
            <a:avLst/>
          </a:prstGeom>
          <a:noFill/>
          <a:ln/>
        </p:spPr>
        <p:txBody>
          <a:bodyPr wrap="square" lIns="0" tIns="0" rIns="0" bIns="0" rtlCol="0" anchor="t">
            <a:normAutofit/>
          </a:bodyPr>
          <a:lstStyle/>
          <a:p>
            <a:pPr algn="l" indent="0" marL="0">
              <a:lnSpc>
                <a:spcPts val="2228"/>
              </a:lnSpc>
              <a:buNone/>
            </a:pPr>
            <a:r>
              <a:rPr lang="en-US" sz="1350" dirty="0">
                <a:solidFill>
                  <a:srgbClr val="3A3A32"/>
                </a:solidFill>
                <a:latin typeface="Arial" pitchFamily="34" charset="0"/>
                <a:ea typeface="Arial" pitchFamily="34" charset="-122"/>
                <a:cs typeface="Arial" pitchFamily="34" charset="-120"/>
              </a:rPr>
              <a:t>Manolin je mladý chlapec, kterého se Santiago kdysi naučil rybařit a který k němu chová hlubokou lásku a úctu, přestože ho rodiče kvůli jeho neúspěchům přinutili nastoupit na loď šťastnějšího rybáře. I tak Santiaga každý den navštěvuje, nosí mu jídlo a návnadu a stará se o jeho pohodlí. Manolin představuje naději a pokračování — je tím, kdo Santiagovo umění i hodnoty jednou ponese dál, a jeho oddanost je jediným skutečným lidským poutem, které starému rybáři v jeho samotě zbylo.</a:t>
            </a:r>
            <a:endParaRPr lang="en-US" sz="1350" dirty="0"/>
          </a:p>
        </p:txBody>
      </p:sp>
      <p:sp>
        <p:nvSpPr>
          <p:cNvPr id="5" name="Shape 3"/>
          <p:cNvSpPr/>
          <p:nvPr/>
        </p:nvSpPr>
        <p:spPr>
          <a:xfrm>
            <a:off x="815975" y="3227456"/>
            <a:ext cx="10560050" cy="738717"/>
          </a:xfrm>
          <a:prstGeom prst="roundRect">
            <a:avLst>
              <a:gd name="adj" fmla="val 13324"/>
            </a:avLst>
          </a:prstGeom>
          <a:solidFill>
            <a:srgbClr val="FFFFFF"/>
          </a:solidFill>
          <a:ln w="6350">
            <a:solidFill>
              <a:srgbClr val="DCD2BC"/>
            </a:solidFill>
            <a:prstDash val="solid"/>
          </a:ln>
        </p:spPr>
      </p:sp>
      <p:sp>
        <p:nvSpPr>
          <p:cNvPr id="6" name="Text 4"/>
          <p:cNvSpPr/>
          <p:nvPr/>
        </p:nvSpPr>
        <p:spPr>
          <a:xfrm>
            <a:off x="1071033" y="3482516"/>
            <a:ext cx="10351432" cy="254000"/>
          </a:xfrm>
          <a:prstGeom prst="rect">
            <a:avLst/>
          </a:prstGeom>
          <a:noFill/>
          <a:ln/>
        </p:spPr>
        <p:txBody>
          <a:bodyPr wrap="square" lIns="0" tIns="0" rIns="0" bIns="0" rtlCol="0" anchor="t">
            <a:normAutofit/>
          </a:bodyPr>
          <a:lstStyle/>
          <a:p>
            <a:pPr algn="l" indent="0" marL="0">
              <a:lnSpc>
                <a:spcPts val="1800"/>
              </a:lnSpc>
              <a:buNone/>
            </a:pPr>
            <a:r>
              <a:rPr lang="en-US" sz="1200" i="1" dirty="0">
                <a:solidFill>
                  <a:srgbClr val="3A3A32"/>
                </a:solidFill>
                <a:latin typeface="Arial" pitchFamily="34" charset="0"/>
                <a:ea typeface="Arial" pitchFamily="34" charset="-122"/>
                <a:cs typeface="Arial" pitchFamily="34" charset="-120"/>
              </a:rPr>
              <a:t>Jejich vztah, byť má chlapec ve vyprávění jen malý prostor, dodává celému příběhu citovou hloubku a naději do budoucna.</a:t>
            </a:r>
            <a:endParaRPr lang="en-US" sz="1200" dirty="0"/>
          </a:p>
        </p:txBody>
      </p:sp>
      <p:sp>
        <p:nvSpPr>
          <p:cNvPr id="7" name="Text 5"/>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8" name="Text 6"/>
          <p:cNvSpPr/>
          <p:nvPr/>
        </p:nvSpPr>
        <p:spPr>
          <a:xfrm>
            <a:off x="11223758" y="6256077"/>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09</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434314"/>
          </a:xfrm>
          <a:prstGeom prst="rect">
            <a:avLst/>
          </a:prstGeom>
          <a:noFill/>
          <a:ln/>
        </p:spPr>
        <p:txBody>
          <a:bodyPr wrap="square" lIns="0" tIns="0" rIns="0" bIns="0" rtlCol="0" anchor="t">
            <a:normAutofit/>
          </a:bodyPr>
          <a:lstStyle/>
          <a:p>
            <a:pPr algn="l" indent="0" marL="0">
              <a:lnSpc>
                <a:spcPts val="3220"/>
              </a:lnSpc>
              <a:buNone/>
            </a:pPr>
            <a:r>
              <a:rPr lang="en-US" sz="2800" b="1" dirty="0">
                <a:solidFill>
                  <a:srgbClr val="12232E"/>
                </a:solidFill>
                <a:latin typeface="Georgia" pitchFamily="34" charset="0"/>
                <a:ea typeface="Georgia" pitchFamily="34" charset="-122"/>
                <a:cs typeface="Georgia" pitchFamily="34" charset="-120"/>
              </a:rPr>
              <a:t>Charakteristika postav a sil</a:t>
            </a:r>
            <a:endParaRPr lang="en-US" sz="28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488418"/>
          <a:ext cx="10553700" cy="1725480"/>
        </p:xfrm>
        <a:graphic>
          <a:graphicData uri="http://schemas.openxmlformats.org/drawingml/2006/table">
            <a:tbl>
              <a:tblPr/>
              <a:tblGrid>
                <a:gridCol w="2321814"/>
                <a:gridCol w="4010406"/>
                <a:gridCol w="4221480"/>
              </a:tblGrid>
              <a:tr h="305991">
                <a:tc>
                  <a:txBody>
                    <a:bodyPr/>
                    <a:lstStyle/>
                    <a:p>
                      <a:pPr indent="0" marL="0">
                        <a:lnSpc>
                          <a:spcPts val="1540"/>
                        </a:lnSpc>
                        <a:buNone/>
                      </a:pPr>
                      <a:r>
                        <a:rPr lang="en-US" sz="1100" b="1" dirty="0">
                          <a:solidFill>
                            <a:srgbClr val="8A8272"/>
                          </a:solidFill>
                          <a:latin typeface="Arial" pitchFamily="34" charset="0"/>
                          <a:ea typeface="Arial" pitchFamily="34" charset="-122"/>
                          <a:cs typeface="Arial" pitchFamily="34" charset="-120"/>
                        </a:rPr>
                        <a:t>Postava / síla</a:t>
                      </a:r>
                      <a:endParaRPr lang="en-US" sz="1100" dirty="0">
                        <a:latin typeface="Arial" charset="0"/>
                        <a:ea typeface="Arial" charset="0"/>
                        <a:cs typeface="Arial" charset="0"/>
                      </a:endParaRPr>
                    </a:p>
                  </a:txBody>
                  <a:tcPr marL="48895" marR="48895" marT="48895" marB="48895" anchor="t">
                    <a:lnL w="12700" cap="flat" cmpd="sng" algn="ctr">
                      <a:solidFill>
                        <a:srgbClr val="BDB8AB"/>
                      </a:solidFill>
                      <a:prstDash val="solid"/>
                      <a:round/>
                      <a:headEnd type="none" w="med" len="med"/>
                      <a:tailEnd type="none" w="med" len="med"/>
                    </a:lnL>
                    <a:lnR w="12700" cap="flat" cmpd="sng" algn="ctr">
                      <a:solidFill>
                        <a:srgbClr val="B0AB9F"/>
                      </a:solidFill>
                      <a:prstDash val="solid"/>
                      <a:round/>
                      <a:headEnd type="none" w="med" len="med"/>
                      <a:tailEnd type="none" w="med" len="med"/>
                    </a:lnR>
                    <a:lnT w="12700" cap="flat" cmpd="sng" algn="ctr">
                      <a:solidFill>
                        <a:srgbClr val="BDB8AB"/>
                      </a:solidFill>
                      <a:prstDash val="solid"/>
                      <a:round/>
                      <a:headEnd type="none" w="med" len="med"/>
                      <a:tailEnd type="none" w="med" len="med"/>
                    </a:lnT>
                    <a:lnB w="12700" cap="flat" cmpd="sng" algn="ctr">
                      <a:solidFill>
                        <a:srgbClr val="B0AB9F"/>
                      </a:solidFill>
                      <a:prstDash val="solid"/>
                      <a:round/>
                      <a:headEnd type="none" w="med" len="med"/>
                      <a:tailEnd type="none" w="med" len="med"/>
                    </a:lnB>
                    <a:solidFill>
                      <a:srgbClr val="DCD5C6"/>
                    </a:solidFill>
                  </a:tcPr>
                </a:tc>
                <a:tc>
                  <a:txBody>
                    <a:bodyPr/>
                    <a:lstStyle/>
                    <a:p>
                      <a:pPr indent="0" marL="0">
                        <a:lnSpc>
                          <a:spcPts val="1540"/>
                        </a:lnSpc>
                        <a:buNone/>
                      </a:pPr>
                      <a:r>
                        <a:rPr lang="en-US" sz="1100" b="1" dirty="0">
                          <a:solidFill>
                            <a:srgbClr val="8A8272"/>
                          </a:solidFill>
                          <a:latin typeface="Arial" pitchFamily="34" charset="0"/>
                          <a:ea typeface="Arial" pitchFamily="34" charset="-122"/>
                          <a:cs typeface="Arial" pitchFamily="34" charset="-120"/>
                        </a:rPr>
                        <a:t>Charakteristika</a:t>
                      </a:r>
                      <a:endParaRPr lang="en-US" sz="1100" dirty="0">
                        <a:latin typeface="Arial" charset="0"/>
                        <a:ea typeface="Arial" charset="0"/>
                        <a:cs typeface="Arial" charset="0"/>
                      </a:endParaRPr>
                    </a:p>
                  </a:txBody>
                  <a:tcPr marL="48895" marR="48895" marT="48895" marB="48895" anchor="t">
                    <a:lnL w="12700" cap="flat" cmpd="sng" algn="ctr">
                      <a:solidFill>
                        <a:srgbClr val="B0AB9F"/>
                      </a:solidFill>
                      <a:prstDash val="solid"/>
                      <a:round/>
                      <a:headEnd type="none" w="med" len="med"/>
                      <a:tailEnd type="none" w="med" len="med"/>
                    </a:lnL>
                    <a:lnR w="12700" cap="flat" cmpd="sng" algn="ctr">
                      <a:solidFill>
                        <a:srgbClr val="B0AB9F"/>
                      </a:solidFill>
                      <a:prstDash val="solid"/>
                      <a:round/>
                      <a:headEnd type="none" w="med" len="med"/>
                      <a:tailEnd type="none" w="med" len="med"/>
                    </a:lnR>
                    <a:lnT w="12700" cap="flat" cmpd="sng" algn="ctr">
                      <a:solidFill>
                        <a:srgbClr val="BDB8AB"/>
                      </a:solidFill>
                      <a:prstDash val="solid"/>
                      <a:round/>
                      <a:headEnd type="none" w="med" len="med"/>
                      <a:tailEnd type="none" w="med" len="med"/>
                    </a:lnT>
                    <a:lnB w="12700" cap="flat" cmpd="sng" algn="ctr">
                      <a:solidFill>
                        <a:srgbClr val="B0AB9F"/>
                      </a:solidFill>
                      <a:prstDash val="solid"/>
                      <a:round/>
                      <a:headEnd type="none" w="med" len="med"/>
                      <a:tailEnd type="none" w="med" len="med"/>
                    </a:lnB>
                    <a:solidFill>
                      <a:srgbClr val="DCD5C6"/>
                    </a:solidFill>
                  </a:tcPr>
                </a:tc>
                <a:tc>
                  <a:txBody>
                    <a:bodyPr/>
                    <a:lstStyle/>
                    <a:p>
                      <a:pPr indent="0" marL="0">
                        <a:lnSpc>
                          <a:spcPts val="1540"/>
                        </a:lnSpc>
                        <a:buNone/>
                      </a:pPr>
                      <a:r>
                        <a:rPr lang="en-US" sz="1100" b="1" dirty="0">
                          <a:solidFill>
                            <a:srgbClr val="8A8272"/>
                          </a:solidFill>
                          <a:latin typeface="Arial" pitchFamily="34" charset="0"/>
                          <a:ea typeface="Arial" pitchFamily="34" charset="-122"/>
                          <a:cs typeface="Arial" pitchFamily="34" charset="-120"/>
                        </a:rPr>
                        <a:t>Role v příběhu</a:t>
                      </a:r>
                      <a:endParaRPr lang="en-US" sz="1100" dirty="0">
                        <a:latin typeface="Arial" charset="0"/>
                        <a:ea typeface="Arial" charset="0"/>
                        <a:cs typeface="Arial" charset="0"/>
                      </a:endParaRPr>
                    </a:p>
                  </a:txBody>
                  <a:tcPr marL="48895" marR="48895" marT="48895" marB="48895" anchor="t">
                    <a:lnL w="12700" cap="flat" cmpd="sng" algn="ctr">
                      <a:solidFill>
                        <a:srgbClr val="B0AB9F"/>
                      </a:solidFill>
                      <a:prstDash val="solid"/>
                      <a:round/>
                      <a:headEnd type="none" w="med" len="med"/>
                      <a:tailEnd type="none" w="med" len="med"/>
                    </a:lnL>
                    <a:lnR w="12700" cap="flat" cmpd="sng" algn="ctr">
                      <a:solidFill>
                        <a:srgbClr val="B0AB9F"/>
                      </a:solidFill>
                      <a:prstDash val="solid"/>
                      <a:round/>
                      <a:headEnd type="none" w="med" len="med"/>
                      <a:tailEnd type="none" w="med" len="med"/>
                    </a:lnR>
                    <a:lnT w="12700" cap="flat" cmpd="sng" algn="ctr">
                      <a:solidFill>
                        <a:srgbClr val="BDB8AB"/>
                      </a:solidFill>
                      <a:prstDash val="solid"/>
                      <a:round/>
                      <a:headEnd type="none" w="med" len="med"/>
                      <a:tailEnd type="none" w="med" len="med"/>
                    </a:lnT>
                    <a:lnB w="12700" cap="flat" cmpd="sng" algn="ctr">
                      <a:solidFill>
                        <a:srgbClr val="B0AB9F"/>
                      </a:solidFill>
                      <a:prstDash val="solid"/>
                      <a:round/>
                      <a:headEnd type="none" w="med" len="med"/>
                      <a:tailEnd type="none" w="med" len="med"/>
                    </a:lnB>
                    <a:solidFill>
                      <a:srgbClr val="DCD5C6"/>
                    </a:solidFill>
                  </a:tcPr>
                </a:tc>
              </a:tr>
              <a:tr h="305991">
                <a:tc>
                  <a:txBody>
                    <a:bodyPr/>
                    <a:lstStyle/>
                    <a:p>
                      <a:pPr indent="0" marL="0">
                        <a:lnSpc>
                          <a:spcPts val="1540"/>
                        </a:lnSpc>
                        <a:buNone/>
                      </a:pPr>
                      <a:r>
                        <a:rPr lang="en-US" sz="1100" dirty="0">
                          <a:solidFill>
                            <a:srgbClr val="12232E"/>
                          </a:solidFill>
                          <a:latin typeface="Arial" pitchFamily="34" charset="0"/>
                          <a:ea typeface="Arial" pitchFamily="34" charset="-122"/>
                          <a:cs typeface="Arial" pitchFamily="34" charset="-120"/>
                        </a:rPr>
                        <a:t>Santiago</a:t>
                      </a:r>
                      <a:endParaRPr lang="en-US" sz="1100" dirty="0">
                        <a:latin typeface="Arial" charset="0"/>
                        <a:ea typeface="Arial" charset="0"/>
                        <a:cs typeface="Arial" charset="0"/>
                      </a:endParaRPr>
                    </a:p>
                  </a:txBody>
                  <a:tcPr marL="48895" marR="48895" marT="48895" marB="48895" anchor="t">
                    <a:lnL w="12700" cap="flat" cmpd="sng" algn="ctr">
                      <a:solidFill>
                        <a:srgbClr val="BDB8A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0AB9F"/>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540"/>
                        </a:lnSpc>
                        <a:buNone/>
                      </a:pPr>
                      <a:r>
                        <a:rPr lang="en-US" sz="1100" dirty="0">
                          <a:solidFill>
                            <a:srgbClr val="12232E"/>
                          </a:solidFill>
                          <a:latin typeface="Arial" pitchFamily="34" charset="0"/>
                          <a:ea typeface="Arial" pitchFamily="34" charset="-122"/>
                          <a:cs typeface="Arial" pitchFamily="34" charset="-120"/>
                        </a:rPr>
                        <a:t>Hrdý, pokorný, zkušený, osamělý, vytrvalý</a:t>
                      </a:r>
                      <a:endParaRPr lang="en-US" sz="1100" dirty="0">
                        <a:latin typeface="Arial" charset="0"/>
                        <a:ea typeface="Arial" charset="0"/>
                        <a:cs typeface="Arial" charset="0"/>
                      </a:endParaRPr>
                    </a:p>
                  </a:txBody>
                  <a:tcPr marL="48895" marR="48895" marT="48895" marB="4889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0AB9F"/>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540"/>
                        </a:lnSpc>
                        <a:buNone/>
                      </a:pPr>
                      <a:r>
                        <a:rPr lang="en-US" sz="1100" dirty="0">
                          <a:solidFill>
                            <a:srgbClr val="12232E"/>
                          </a:solidFill>
                          <a:latin typeface="Arial" pitchFamily="34" charset="0"/>
                          <a:ea typeface="Arial" pitchFamily="34" charset="-122"/>
                          <a:cs typeface="Arial" pitchFamily="34" charset="-120"/>
                        </a:rPr>
                        <a:t>Ústřední hrdina, jehož boj definuje smysl celého díla</a:t>
                      </a:r>
                      <a:endParaRPr lang="en-US" sz="1100" dirty="0">
                        <a:latin typeface="Arial" charset="0"/>
                        <a:ea typeface="Arial" charset="0"/>
                        <a:cs typeface="Arial" charset="0"/>
                      </a:endParaRPr>
                    </a:p>
                  </a:txBody>
                  <a:tcPr marL="48895" marR="48895" marT="48895" marB="4889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0AB9F"/>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305991">
                <a:tc>
                  <a:txBody>
                    <a:bodyPr/>
                    <a:lstStyle/>
                    <a:p>
                      <a:pPr indent="0" marL="0">
                        <a:lnSpc>
                          <a:spcPts val="1540"/>
                        </a:lnSpc>
                        <a:buNone/>
                      </a:pPr>
                      <a:r>
                        <a:rPr lang="en-US" sz="1100" dirty="0">
                          <a:solidFill>
                            <a:srgbClr val="12232E"/>
                          </a:solidFill>
                          <a:latin typeface="Arial" pitchFamily="34" charset="0"/>
                          <a:ea typeface="Arial" pitchFamily="34" charset="-122"/>
                          <a:cs typeface="Arial" pitchFamily="34" charset="-120"/>
                        </a:rPr>
                        <a:t>Manolin</a:t>
                      </a:r>
                      <a:endParaRPr lang="en-US" sz="1100" dirty="0">
                        <a:latin typeface="Arial" charset="0"/>
                        <a:ea typeface="Arial" charset="0"/>
                        <a:cs typeface="Arial" charset="0"/>
                      </a:endParaRPr>
                    </a:p>
                  </a:txBody>
                  <a:tcPr marL="48895" marR="48895" marT="48895" marB="48895" anchor="t">
                    <a:lnL w="12700" cap="flat" cmpd="sng" algn="ctr">
                      <a:solidFill>
                        <a:srgbClr val="BDB8AB"/>
                      </a:solidFill>
                      <a:prstDash val="solid"/>
                      <a:round/>
                      <a:headEnd type="none" w="med" len="med"/>
                      <a:tailEnd type="none" w="med" len="med"/>
                    </a:lnL>
                    <a:lnR w="12700" cap="flat" cmpd="sng" algn="ctr">
                      <a:solidFill>
                        <a:srgbClr val="BDB8A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DB8AB"/>
                      </a:solidFill>
                      <a:prstDash val="solid"/>
                      <a:round/>
                      <a:headEnd type="none" w="med" len="med"/>
                      <a:tailEnd type="none" w="med" len="med"/>
                    </a:lnB>
                  </a:tcPr>
                </a:tc>
                <a:tc>
                  <a:txBody>
                    <a:bodyPr/>
                    <a:lstStyle/>
                    <a:p>
                      <a:pPr indent="0" marL="0">
                        <a:lnSpc>
                          <a:spcPts val="1540"/>
                        </a:lnSpc>
                        <a:buNone/>
                      </a:pPr>
                      <a:r>
                        <a:rPr lang="en-US" sz="1100" dirty="0">
                          <a:solidFill>
                            <a:srgbClr val="12232E"/>
                          </a:solidFill>
                          <a:latin typeface="Arial" pitchFamily="34" charset="0"/>
                          <a:ea typeface="Arial" pitchFamily="34" charset="-122"/>
                          <a:cs typeface="Arial" pitchFamily="34" charset="-120"/>
                        </a:rPr>
                        <a:t>Oddaný, starostlivý, obdivující Santiaga</a:t>
                      </a:r>
                      <a:endParaRPr lang="en-US" sz="1100" dirty="0">
                        <a:latin typeface="Arial" charset="0"/>
                        <a:ea typeface="Arial" charset="0"/>
                        <a:cs typeface="Arial" charset="0"/>
                      </a:endParaRPr>
                    </a:p>
                  </a:txBody>
                  <a:tcPr marL="48895" marR="48895" marT="48895" marB="48895" anchor="t">
                    <a:lnL w="12700" cap="flat" cmpd="sng" algn="ctr">
                      <a:solidFill>
                        <a:srgbClr val="BDB8AB"/>
                      </a:solidFill>
                      <a:prstDash val="solid"/>
                      <a:round/>
                      <a:headEnd type="none" w="med" len="med"/>
                      <a:tailEnd type="none" w="med" len="med"/>
                    </a:lnL>
                    <a:lnR w="12700" cap="flat" cmpd="sng" algn="ctr">
                      <a:solidFill>
                        <a:srgbClr val="BDB8A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DB8AB"/>
                      </a:solidFill>
                      <a:prstDash val="solid"/>
                      <a:round/>
                      <a:headEnd type="none" w="med" len="med"/>
                      <a:tailEnd type="none" w="med" len="med"/>
                    </a:lnB>
                  </a:tcPr>
                </a:tc>
                <a:tc>
                  <a:txBody>
                    <a:bodyPr/>
                    <a:lstStyle/>
                    <a:p>
                      <a:pPr indent="0" marL="0">
                        <a:lnSpc>
                          <a:spcPts val="1540"/>
                        </a:lnSpc>
                        <a:buNone/>
                      </a:pPr>
                      <a:r>
                        <a:rPr lang="en-US" sz="1100" dirty="0">
                          <a:solidFill>
                            <a:srgbClr val="12232E"/>
                          </a:solidFill>
                          <a:latin typeface="Arial" pitchFamily="34" charset="0"/>
                          <a:ea typeface="Arial" pitchFamily="34" charset="-122"/>
                          <a:cs typeface="Arial" pitchFamily="34" charset="-120"/>
                        </a:rPr>
                        <a:t>Symbol naděje, lásky a pokračování rybářského umění</a:t>
                      </a:r>
                      <a:endParaRPr lang="en-US" sz="1100" dirty="0">
                        <a:latin typeface="Arial" charset="0"/>
                        <a:ea typeface="Arial" charset="0"/>
                        <a:cs typeface="Arial" charset="0"/>
                      </a:endParaRPr>
                    </a:p>
                  </a:txBody>
                  <a:tcPr marL="48895" marR="48895" marT="48895" marB="48895" anchor="t">
                    <a:lnL w="12700" cap="flat" cmpd="sng" algn="ctr">
                      <a:solidFill>
                        <a:srgbClr val="BDB8AB"/>
                      </a:solidFill>
                      <a:prstDash val="solid"/>
                      <a:round/>
                      <a:headEnd type="none" w="med" len="med"/>
                      <a:tailEnd type="none" w="med" len="med"/>
                    </a:lnL>
                    <a:lnR w="12700" cap="flat" cmpd="sng" algn="ctr">
                      <a:solidFill>
                        <a:srgbClr val="BDB8A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DB8AB"/>
                      </a:solidFill>
                      <a:prstDash val="solid"/>
                      <a:round/>
                      <a:headEnd type="none" w="med" len="med"/>
                      <a:tailEnd type="none" w="med" len="med"/>
                    </a:lnB>
                  </a:tcPr>
                </a:tc>
              </a:tr>
              <a:tr h="305991">
                <a:tc>
                  <a:txBody>
                    <a:bodyPr/>
                    <a:lstStyle/>
                    <a:p>
                      <a:pPr indent="0" marL="0">
                        <a:lnSpc>
                          <a:spcPts val="1540"/>
                        </a:lnSpc>
                        <a:buNone/>
                      </a:pPr>
                      <a:r>
                        <a:rPr lang="en-US" sz="1100" dirty="0">
                          <a:solidFill>
                            <a:srgbClr val="12232E"/>
                          </a:solidFill>
                          <a:latin typeface="Arial" pitchFamily="34" charset="0"/>
                          <a:ea typeface="Arial" pitchFamily="34" charset="-122"/>
                          <a:cs typeface="Arial" pitchFamily="34" charset="-120"/>
                        </a:rPr>
                        <a:t>Mečoun</a:t>
                      </a:r>
                      <a:endParaRPr lang="en-US" sz="1100" dirty="0">
                        <a:latin typeface="Arial" charset="0"/>
                        <a:ea typeface="Arial" charset="0"/>
                        <a:cs typeface="Arial" charset="0"/>
                      </a:endParaRPr>
                    </a:p>
                  </a:txBody>
                  <a:tcPr marL="48895" marR="48895" marT="48895" marB="48895" anchor="t">
                    <a:lnL w="12700" cap="flat" cmpd="sng" algn="ctr">
                      <a:solidFill>
                        <a:srgbClr val="BDB8A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DB8A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540"/>
                        </a:lnSpc>
                        <a:buNone/>
                      </a:pPr>
                      <a:r>
                        <a:rPr lang="en-US" sz="1100" dirty="0">
                          <a:solidFill>
                            <a:srgbClr val="12232E"/>
                          </a:solidFill>
                          <a:latin typeface="Arial" pitchFamily="34" charset="0"/>
                          <a:ea typeface="Arial" pitchFamily="34" charset="-122"/>
                          <a:cs typeface="Arial" pitchFamily="34" charset="-120"/>
                        </a:rPr>
                        <a:t>Vznešený, silný, důstojný soupeř</a:t>
                      </a:r>
                      <a:endParaRPr lang="en-US" sz="1100" dirty="0">
                        <a:latin typeface="Arial" charset="0"/>
                        <a:ea typeface="Arial" charset="0"/>
                        <a:cs typeface="Arial" charset="0"/>
                      </a:endParaRPr>
                    </a:p>
                  </a:txBody>
                  <a:tcPr marL="48895" marR="48895" marT="48895" marB="4889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DB8A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540"/>
                        </a:lnSpc>
                        <a:buNone/>
                      </a:pPr>
                      <a:r>
                        <a:rPr lang="en-US" sz="1100" dirty="0">
                          <a:solidFill>
                            <a:srgbClr val="12232E"/>
                          </a:solidFill>
                          <a:latin typeface="Arial" pitchFamily="34" charset="0"/>
                          <a:ea typeface="Arial" pitchFamily="34" charset="-122"/>
                          <a:cs typeface="Arial" pitchFamily="34" charset="-120"/>
                        </a:rPr>
                        <a:t>Zosobnění přírody jako rovnocenného, ctěného protivníka</a:t>
                      </a:r>
                      <a:endParaRPr lang="en-US" sz="1100" dirty="0">
                        <a:latin typeface="Arial" charset="0"/>
                        <a:ea typeface="Arial" charset="0"/>
                        <a:cs typeface="Arial" charset="0"/>
                      </a:endParaRPr>
                    </a:p>
                  </a:txBody>
                  <a:tcPr marL="48895" marR="48895" marT="48895" marB="4889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DB8A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501518">
                <a:tc>
                  <a:txBody>
                    <a:bodyPr/>
                    <a:lstStyle/>
                    <a:p>
                      <a:pPr indent="0" marL="0">
                        <a:lnSpc>
                          <a:spcPts val="1540"/>
                        </a:lnSpc>
                        <a:buNone/>
                      </a:pPr>
                      <a:r>
                        <a:rPr lang="en-US" sz="1100" dirty="0">
                          <a:solidFill>
                            <a:srgbClr val="12232E"/>
                          </a:solidFill>
                          <a:latin typeface="Arial" pitchFamily="34" charset="0"/>
                          <a:ea typeface="Arial" pitchFamily="34" charset="-122"/>
                          <a:cs typeface="Arial" pitchFamily="34" charset="-120"/>
                        </a:rPr>
                        <a:t>Žraloci</a:t>
                      </a:r>
                      <a:endParaRPr lang="en-US" sz="1100" dirty="0">
                        <a:latin typeface="Arial" charset="0"/>
                        <a:ea typeface="Arial" charset="0"/>
                        <a:cs typeface="Arial" charset="0"/>
                      </a:endParaRPr>
                    </a:p>
                  </a:txBody>
                  <a:tcPr marL="48895" marR="48895" marT="48895" marB="48895" anchor="t">
                    <a:lnL w="12700" cap="flat" cmpd="sng" algn="ctr">
                      <a:solidFill>
                        <a:srgbClr val="BDB8AB"/>
                      </a:solidFill>
                      <a:prstDash val="solid"/>
                      <a:round/>
                      <a:headEnd type="none" w="med" len="med"/>
                      <a:tailEnd type="none" w="med" len="med"/>
                    </a:lnL>
                    <a:lnR w="12700" cap="flat" cmpd="sng" algn="ctr">
                      <a:solidFill>
                        <a:srgbClr val="BDB8A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DB8AB"/>
                      </a:solidFill>
                      <a:prstDash val="solid"/>
                      <a:round/>
                      <a:headEnd type="none" w="med" len="med"/>
                      <a:tailEnd type="none" w="med" len="med"/>
                    </a:lnB>
                  </a:tcPr>
                </a:tc>
                <a:tc>
                  <a:txBody>
                    <a:bodyPr/>
                    <a:lstStyle/>
                    <a:p>
                      <a:pPr indent="0" marL="0">
                        <a:lnSpc>
                          <a:spcPts val="1540"/>
                        </a:lnSpc>
                        <a:buNone/>
                      </a:pPr>
                      <a:r>
                        <a:rPr lang="en-US" sz="1100" dirty="0">
                          <a:solidFill>
                            <a:srgbClr val="12232E"/>
                          </a:solidFill>
                          <a:latin typeface="Arial" pitchFamily="34" charset="0"/>
                          <a:ea typeface="Arial" pitchFamily="34" charset="-122"/>
                          <a:cs typeface="Arial" pitchFamily="34" charset="-120"/>
                        </a:rPr>
                        <a:t>Nemilosrdní, ničiví, bezcitní</a:t>
                      </a:r>
                      <a:endParaRPr lang="en-US" sz="1100" dirty="0">
                        <a:latin typeface="Arial" charset="0"/>
                        <a:ea typeface="Arial" charset="0"/>
                        <a:cs typeface="Arial" charset="0"/>
                      </a:endParaRPr>
                    </a:p>
                  </a:txBody>
                  <a:tcPr marL="48895" marR="48895" marT="48895" marB="48895" anchor="t">
                    <a:lnL w="12700" cap="flat" cmpd="sng" algn="ctr">
                      <a:solidFill>
                        <a:srgbClr val="BDB8AB"/>
                      </a:solidFill>
                      <a:prstDash val="solid"/>
                      <a:round/>
                      <a:headEnd type="none" w="med" len="med"/>
                      <a:tailEnd type="none" w="med" len="med"/>
                    </a:lnL>
                    <a:lnR w="12700" cap="flat" cmpd="sng" algn="ctr">
                      <a:solidFill>
                        <a:srgbClr val="BDB8A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DB8AB"/>
                      </a:solidFill>
                      <a:prstDash val="solid"/>
                      <a:round/>
                      <a:headEnd type="none" w="med" len="med"/>
                      <a:tailEnd type="none" w="med" len="med"/>
                    </a:lnB>
                  </a:tcPr>
                </a:tc>
                <a:tc>
                  <a:txBody>
                    <a:bodyPr/>
                    <a:lstStyle/>
                    <a:p>
                      <a:pPr indent="0" marL="0">
                        <a:lnSpc>
                          <a:spcPts val="1540"/>
                        </a:lnSpc>
                        <a:buNone/>
                      </a:pPr>
                      <a:r>
                        <a:rPr lang="en-US" sz="1100" dirty="0">
                          <a:solidFill>
                            <a:srgbClr val="12232E"/>
                          </a:solidFill>
                          <a:latin typeface="Arial" pitchFamily="34" charset="0"/>
                          <a:ea typeface="Arial" pitchFamily="34" charset="-122"/>
                          <a:cs typeface="Arial" pitchFamily="34" charset="-120"/>
                        </a:rPr>
                        <a:t>Symbol lhostejného světa, který ničí lidské úsilí bez ohledu na jeho hodnotu</a:t>
                      </a:r>
                      <a:endParaRPr lang="en-US" sz="1100" dirty="0">
                        <a:latin typeface="Arial" charset="0"/>
                        <a:ea typeface="Arial" charset="0"/>
                        <a:cs typeface="Arial" charset="0"/>
                      </a:endParaRPr>
                    </a:p>
                  </a:txBody>
                  <a:tcPr marL="48895" marR="48895" marT="48895" marB="48895" anchor="t">
                    <a:lnL w="12700" cap="flat" cmpd="sng" algn="ctr">
                      <a:solidFill>
                        <a:srgbClr val="BDB8AB"/>
                      </a:solidFill>
                      <a:prstDash val="solid"/>
                      <a:round/>
                      <a:headEnd type="none" w="med" len="med"/>
                      <a:tailEnd type="none" w="med" len="med"/>
                    </a:lnL>
                    <a:lnR w="12700" cap="flat" cmpd="sng" algn="ctr">
                      <a:solidFill>
                        <a:srgbClr val="BDB8A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DB8AB"/>
                      </a:solidFill>
                      <a:prstDash val="solid"/>
                      <a:round/>
                      <a:headEnd type="none" w="med" len="med"/>
                      <a:tailEnd type="none" w="med" len="med"/>
                    </a:lnB>
                  </a:tcPr>
                </a:tc>
              </a:tr>
            </a:tbl>
          </a:graphicData>
        </a:graphic>
      </p:graphicFrame>
      <p:sp>
        <p:nvSpPr>
          <p:cNvPr id="4" name="Text 1"/>
          <p:cNvSpPr/>
          <p:nvPr/>
        </p:nvSpPr>
        <p:spPr>
          <a:xfrm>
            <a:off x="812800" y="3467894"/>
            <a:ext cx="10883392" cy="472414"/>
          </a:xfrm>
          <a:prstGeom prst="rect">
            <a:avLst/>
          </a:prstGeom>
          <a:noFill/>
          <a:ln/>
        </p:spPr>
        <p:txBody>
          <a:bodyPr wrap="square" lIns="0" tIns="0" rIns="0" bIns="0" rtlCol="0" anchor="t">
            <a:normAutofit/>
          </a:bodyPr>
          <a:lstStyle/>
          <a:p>
            <a:pPr algn="l" indent="0" marL="0">
              <a:lnSpc>
                <a:spcPts val="1760"/>
              </a:lnSpc>
              <a:buNone/>
            </a:pPr>
            <a:r>
              <a:rPr lang="en-US" sz="1100" i="1" dirty="0">
                <a:solidFill>
                  <a:srgbClr val="3A3A32"/>
                </a:solidFill>
                <a:latin typeface="Arial" pitchFamily="34" charset="0"/>
                <a:ea typeface="Arial" pitchFamily="34" charset="-122"/>
                <a:cs typeface="Arial" pitchFamily="34" charset="-120"/>
              </a:rPr>
              <a:t>Zatímco mečoun je Santiagovým důstojným protivníkem, žraloci představují sílu, s níž nelze jednat čestně — jejich nájezd je připomínkou, že svět odměňuje úsilí jen zřídka spravedlivě.</a:t>
            </a:r>
            <a:endParaRPr lang="en-US" sz="1100" dirty="0"/>
          </a:p>
        </p:txBody>
      </p:sp>
      <p:sp>
        <p:nvSpPr>
          <p:cNvPr id="5" name="Text 2"/>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6" name="Text 3"/>
          <p:cNvSpPr/>
          <p:nvPr/>
        </p:nvSpPr>
        <p:spPr>
          <a:xfrm>
            <a:off x="11223758" y="6256077"/>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10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12232E"/>
                </a:solidFill>
                <a:latin typeface="Georgia" pitchFamily="34" charset="0"/>
                <a:ea typeface="Georgia" pitchFamily="34" charset="-122"/>
                <a:cs typeface="Georgia" pitchFamily="34" charset="-120"/>
              </a:rPr>
              <a:t>Symboly a vedlejší odkazy</a:t>
            </a:r>
            <a:endParaRPr lang="en-US" sz="3000" dirty="0"/>
          </a:p>
        </p:txBody>
      </p:sp>
      <p:sp>
        <p:nvSpPr>
          <p:cNvPr id="3" name="Shape 1"/>
          <p:cNvSpPr/>
          <p:nvPr/>
        </p:nvSpPr>
        <p:spPr>
          <a:xfrm>
            <a:off x="812800" y="2128308"/>
            <a:ext cx="10566400" cy="0"/>
          </a:xfrm>
          <a:prstGeom prst="line">
            <a:avLst/>
          </a:prstGeom>
          <a:noFill/>
          <a:ln w="6350">
            <a:solidFill>
              <a:srgbClr val="DCD2BC"/>
            </a:solidFill>
            <a:prstDash val="solid"/>
          </a:ln>
        </p:spPr>
      </p:sp>
      <p:sp>
        <p:nvSpPr>
          <p:cNvPr id="4" name="Text 2"/>
          <p:cNvSpPr/>
          <p:nvPr/>
        </p:nvSpPr>
        <p:spPr>
          <a:xfrm>
            <a:off x="812800" y="1606550"/>
            <a:ext cx="2354580" cy="215900"/>
          </a:xfrm>
          <a:prstGeom prst="rect">
            <a:avLst/>
          </a:prstGeom>
          <a:noFill/>
          <a:ln/>
        </p:spPr>
        <p:txBody>
          <a:bodyPr wrap="square" lIns="0" tIns="0" rIns="0" bIns="0" rtlCol="0" anchor="t">
            <a:normAutofit/>
          </a:bodyPr>
          <a:lstStyle/>
          <a:p>
            <a:pPr algn="l" indent="0" marL="0">
              <a:lnSpc>
                <a:spcPts val="1500"/>
              </a:lnSpc>
              <a:buNone/>
            </a:pPr>
            <a:r>
              <a:rPr lang="en-US" sz="1250" b="1" dirty="0">
                <a:solidFill>
                  <a:srgbClr val="1F5C4E"/>
                </a:solidFill>
                <a:latin typeface="Arial" pitchFamily="34" charset="0"/>
                <a:ea typeface="Arial" pitchFamily="34" charset="-122"/>
                <a:cs typeface="Arial" pitchFamily="34" charset="-120"/>
              </a:rPr>
              <a:t>Joe DiMaggio</a:t>
            </a:r>
            <a:endParaRPr lang="en-US" sz="1250" dirty="0"/>
          </a:p>
        </p:txBody>
      </p:sp>
      <p:sp>
        <p:nvSpPr>
          <p:cNvPr id="5" name="Text 3"/>
          <p:cNvSpPr/>
          <p:nvPr/>
        </p:nvSpPr>
        <p:spPr>
          <a:xfrm>
            <a:off x="3302000" y="1606550"/>
            <a:ext cx="8319516" cy="444500"/>
          </a:xfrm>
          <a:prstGeom prst="rect">
            <a:avLst/>
          </a:prstGeom>
          <a:noFill/>
          <a:ln/>
        </p:spPr>
        <p:txBody>
          <a:bodyPr wrap="square" lIns="0" tIns="0" rIns="0" bIns="0" rtlCol="0" anchor="t">
            <a:normAutofit/>
          </a:bodyPr>
          <a:lstStyle/>
          <a:p>
            <a:pPr algn="l" indent="0" marL="0">
              <a:lnSpc>
                <a:spcPts val="1650"/>
              </a:lnSpc>
              <a:buNone/>
            </a:pPr>
            <a:r>
              <a:rPr lang="en-US" sz="1100" dirty="0">
                <a:solidFill>
                  <a:srgbClr val="3A3A32"/>
                </a:solidFill>
                <a:latin typeface="Arial" pitchFamily="34" charset="0"/>
                <a:ea typeface="Arial" pitchFamily="34" charset="-122"/>
                <a:cs typeface="Arial" pitchFamily="34" charset="-120"/>
              </a:rPr>
              <a:t>Slavný baseballista, kterého Santiago obdivuje pro schopnost hrát skvěle i s bolestivou kostní ostruhou — symbol vytrvalosti navzdory utrpení.</a:t>
            </a:r>
            <a:endParaRPr lang="en-US" sz="1100" dirty="0"/>
          </a:p>
        </p:txBody>
      </p:sp>
      <p:sp>
        <p:nvSpPr>
          <p:cNvPr id="6" name="Shape 4"/>
          <p:cNvSpPr/>
          <p:nvPr/>
        </p:nvSpPr>
        <p:spPr>
          <a:xfrm>
            <a:off x="812800" y="2672294"/>
            <a:ext cx="10566400" cy="0"/>
          </a:xfrm>
          <a:prstGeom prst="line">
            <a:avLst/>
          </a:prstGeom>
          <a:noFill/>
          <a:ln w="6350">
            <a:solidFill>
              <a:srgbClr val="DCD2BC"/>
            </a:solidFill>
            <a:prstDash val="solid"/>
          </a:ln>
        </p:spPr>
      </p:sp>
      <p:sp>
        <p:nvSpPr>
          <p:cNvPr id="7" name="Text 5"/>
          <p:cNvSpPr/>
          <p:nvPr/>
        </p:nvSpPr>
        <p:spPr>
          <a:xfrm>
            <a:off x="812800" y="2360085"/>
            <a:ext cx="2354580" cy="215900"/>
          </a:xfrm>
          <a:prstGeom prst="rect">
            <a:avLst/>
          </a:prstGeom>
          <a:noFill/>
          <a:ln/>
        </p:spPr>
        <p:txBody>
          <a:bodyPr wrap="square" lIns="0" tIns="0" rIns="0" bIns="0" rtlCol="0" anchor="t">
            <a:normAutofit/>
          </a:bodyPr>
          <a:lstStyle/>
          <a:p>
            <a:pPr algn="l" indent="0" marL="0">
              <a:lnSpc>
                <a:spcPts val="1500"/>
              </a:lnSpc>
              <a:buNone/>
            </a:pPr>
            <a:r>
              <a:rPr lang="en-US" sz="1250" b="1" dirty="0">
                <a:solidFill>
                  <a:srgbClr val="1F5C4E"/>
                </a:solidFill>
                <a:latin typeface="Arial" pitchFamily="34" charset="0"/>
                <a:ea typeface="Arial" pitchFamily="34" charset="-122"/>
                <a:cs typeface="Arial" pitchFamily="34" charset="-120"/>
              </a:rPr>
              <a:t>Ostatní rybáři</a:t>
            </a:r>
            <a:endParaRPr lang="en-US" sz="1250" dirty="0"/>
          </a:p>
        </p:txBody>
      </p:sp>
      <p:sp>
        <p:nvSpPr>
          <p:cNvPr id="8" name="Text 6"/>
          <p:cNvSpPr/>
          <p:nvPr/>
        </p:nvSpPr>
        <p:spPr>
          <a:xfrm>
            <a:off x="3302000" y="2360085"/>
            <a:ext cx="8319516" cy="234950"/>
          </a:xfrm>
          <a:prstGeom prst="rect">
            <a:avLst/>
          </a:prstGeom>
          <a:noFill/>
          <a:ln/>
        </p:spPr>
        <p:txBody>
          <a:bodyPr wrap="square" lIns="0" tIns="0" rIns="0" bIns="0" rtlCol="0" anchor="t">
            <a:normAutofit/>
          </a:bodyPr>
          <a:lstStyle/>
          <a:p>
            <a:pPr algn="l" indent="0" marL="0">
              <a:lnSpc>
                <a:spcPts val="1650"/>
              </a:lnSpc>
              <a:buNone/>
            </a:pPr>
            <a:r>
              <a:rPr lang="en-US" sz="1100" dirty="0">
                <a:solidFill>
                  <a:srgbClr val="3A3A32"/>
                </a:solidFill>
                <a:latin typeface="Arial" pitchFamily="34" charset="0"/>
                <a:ea typeface="Arial" pitchFamily="34" charset="-122"/>
                <a:cs typeface="Arial" pitchFamily="34" charset="-120"/>
              </a:rPr>
              <a:t>Mladší muži s motorovými čluny, kteří Santiaga litují nebo se mu posmívají — symbol nastupující modernizace rybolovu.</a:t>
            </a:r>
            <a:endParaRPr lang="en-US" sz="1100" dirty="0"/>
          </a:p>
        </p:txBody>
      </p:sp>
      <p:sp>
        <p:nvSpPr>
          <p:cNvPr id="9" name="Shape 7"/>
          <p:cNvSpPr/>
          <p:nvPr/>
        </p:nvSpPr>
        <p:spPr>
          <a:xfrm>
            <a:off x="812800" y="3216279"/>
            <a:ext cx="10566400" cy="0"/>
          </a:xfrm>
          <a:prstGeom prst="line">
            <a:avLst/>
          </a:prstGeom>
          <a:noFill/>
          <a:ln w="6350">
            <a:solidFill>
              <a:srgbClr val="DCD2BC"/>
            </a:solidFill>
            <a:prstDash val="solid"/>
          </a:ln>
        </p:spPr>
      </p:sp>
      <p:sp>
        <p:nvSpPr>
          <p:cNvPr id="10" name="Text 8"/>
          <p:cNvSpPr/>
          <p:nvPr/>
        </p:nvSpPr>
        <p:spPr>
          <a:xfrm>
            <a:off x="812800" y="2904071"/>
            <a:ext cx="2354580" cy="215900"/>
          </a:xfrm>
          <a:prstGeom prst="rect">
            <a:avLst/>
          </a:prstGeom>
          <a:noFill/>
          <a:ln/>
        </p:spPr>
        <p:txBody>
          <a:bodyPr wrap="square" lIns="0" tIns="0" rIns="0" bIns="0" rtlCol="0" anchor="t">
            <a:normAutofit/>
          </a:bodyPr>
          <a:lstStyle/>
          <a:p>
            <a:pPr algn="l" indent="0" marL="0">
              <a:lnSpc>
                <a:spcPts val="1500"/>
              </a:lnSpc>
              <a:buNone/>
            </a:pPr>
            <a:r>
              <a:rPr lang="en-US" sz="1250" b="1" dirty="0">
                <a:solidFill>
                  <a:srgbClr val="1F5C4E"/>
                </a:solidFill>
                <a:latin typeface="Arial" pitchFamily="34" charset="0"/>
                <a:ea typeface="Arial" pitchFamily="34" charset="-122"/>
                <a:cs typeface="Arial" pitchFamily="34" charset="-120"/>
              </a:rPr>
              <a:t>Turisté</a:t>
            </a:r>
            <a:endParaRPr lang="en-US" sz="1250" dirty="0"/>
          </a:p>
        </p:txBody>
      </p:sp>
      <p:sp>
        <p:nvSpPr>
          <p:cNvPr id="11" name="Text 9"/>
          <p:cNvSpPr/>
          <p:nvPr/>
        </p:nvSpPr>
        <p:spPr>
          <a:xfrm>
            <a:off x="3302000" y="2904071"/>
            <a:ext cx="8319516" cy="234950"/>
          </a:xfrm>
          <a:prstGeom prst="rect">
            <a:avLst/>
          </a:prstGeom>
          <a:noFill/>
          <a:ln/>
        </p:spPr>
        <p:txBody>
          <a:bodyPr wrap="square" lIns="0" tIns="0" rIns="0" bIns="0" rtlCol="0" anchor="t">
            <a:normAutofit/>
          </a:bodyPr>
          <a:lstStyle/>
          <a:p>
            <a:pPr algn="l" indent="0" marL="0">
              <a:lnSpc>
                <a:spcPts val="1650"/>
              </a:lnSpc>
              <a:buNone/>
            </a:pPr>
            <a:r>
              <a:rPr lang="en-US" sz="1100" dirty="0">
                <a:solidFill>
                  <a:srgbClr val="3A3A32"/>
                </a:solidFill>
                <a:latin typeface="Arial" pitchFamily="34" charset="0"/>
                <a:ea typeface="Arial" pitchFamily="34" charset="-122"/>
                <a:cs typeface="Arial" pitchFamily="34" charset="-120"/>
              </a:rPr>
              <a:t>Na konci příběhu nechápavě obdivují kostru mečouna u břehu, aniž tuší, jaký zápas se za ní skrývá.</a:t>
            </a:r>
            <a:endParaRPr lang="en-US" sz="1100" dirty="0"/>
          </a:p>
        </p:txBody>
      </p:sp>
      <p:sp>
        <p:nvSpPr>
          <p:cNvPr id="12" name="Text 10"/>
          <p:cNvSpPr/>
          <p:nvPr/>
        </p:nvSpPr>
        <p:spPr>
          <a:xfrm>
            <a:off x="812800" y="3448050"/>
            <a:ext cx="2354580" cy="215900"/>
          </a:xfrm>
          <a:prstGeom prst="rect">
            <a:avLst/>
          </a:prstGeom>
          <a:noFill/>
          <a:ln/>
        </p:spPr>
        <p:txBody>
          <a:bodyPr wrap="square" lIns="0" tIns="0" rIns="0" bIns="0" rtlCol="0" anchor="t">
            <a:normAutofit/>
          </a:bodyPr>
          <a:lstStyle/>
          <a:p>
            <a:pPr algn="l" indent="0" marL="0">
              <a:lnSpc>
                <a:spcPts val="1500"/>
              </a:lnSpc>
              <a:buNone/>
            </a:pPr>
            <a:r>
              <a:rPr lang="en-US" sz="1250" b="1" dirty="0">
                <a:solidFill>
                  <a:srgbClr val="1F5C4E"/>
                </a:solidFill>
                <a:latin typeface="Arial" pitchFamily="34" charset="0"/>
                <a:ea typeface="Arial" pitchFamily="34" charset="-122"/>
                <a:cs typeface="Arial" pitchFamily="34" charset="-120"/>
              </a:rPr>
              <a:t>Lvi na pláži</a:t>
            </a:r>
            <a:endParaRPr lang="en-US" sz="1250" dirty="0"/>
          </a:p>
        </p:txBody>
      </p:sp>
      <p:sp>
        <p:nvSpPr>
          <p:cNvPr id="13" name="Text 11"/>
          <p:cNvSpPr/>
          <p:nvPr/>
        </p:nvSpPr>
        <p:spPr>
          <a:xfrm>
            <a:off x="3302000" y="3448050"/>
            <a:ext cx="8319516" cy="234950"/>
          </a:xfrm>
          <a:prstGeom prst="rect">
            <a:avLst/>
          </a:prstGeom>
          <a:noFill/>
          <a:ln/>
        </p:spPr>
        <p:txBody>
          <a:bodyPr wrap="square" lIns="0" tIns="0" rIns="0" bIns="0" rtlCol="0" anchor="t">
            <a:normAutofit/>
          </a:bodyPr>
          <a:lstStyle/>
          <a:p>
            <a:pPr algn="l" indent="0" marL="0">
              <a:lnSpc>
                <a:spcPts val="1650"/>
              </a:lnSpc>
              <a:buNone/>
            </a:pPr>
            <a:r>
              <a:rPr lang="en-US" sz="1100" dirty="0">
                <a:solidFill>
                  <a:srgbClr val="3A3A32"/>
                </a:solidFill>
                <a:latin typeface="Arial" pitchFamily="34" charset="0"/>
                <a:ea typeface="Arial" pitchFamily="34" charset="-122"/>
                <a:cs typeface="Arial" pitchFamily="34" charset="-120"/>
              </a:rPr>
              <a:t>Opakující se sen ze Santiagova mládí v Africe — symbol síly, klidu a nevinnosti, k němuž se stařec ve snu vždy vrací.</a:t>
            </a:r>
            <a:endParaRPr lang="en-US" sz="1100" dirty="0"/>
          </a:p>
        </p:txBody>
      </p:sp>
      <p:sp>
        <p:nvSpPr>
          <p:cNvPr id="14" name="Text 12"/>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15" name="Text 13"/>
          <p:cNvSpPr/>
          <p:nvPr/>
        </p:nvSpPr>
        <p:spPr>
          <a:xfrm>
            <a:off x="11234142" y="6256077"/>
            <a:ext cx="195858"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11</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375907"/>
          </a:xfrm>
          <a:prstGeom prst="rect">
            <a:avLst/>
          </a:prstGeom>
          <a:noFill/>
          <a:ln/>
        </p:spPr>
        <p:txBody>
          <a:bodyPr wrap="square" lIns="0" tIns="0" rIns="0" bIns="0" rtlCol="0" anchor="t">
            <a:normAutofit/>
          </a:bodyPr>
          <a:lstStyle/>
          <a:p>
            <a:pPr algn="l" indent="0" marL="0">
              <a:lnSpc>
                <a:spcPts val="2760"/>
              </a:lnSpc>
              <a:buNone/>
            </a:pPr>
            <a:r>
              <a:rPr lang="en-US" sz="2400" b="1" dirty="0">
                <a:solidFill>
                  <a:srgbClr val="12232E"/>
                </a:solidFill>
                <a:latin typeface="Georgia" pitchFamily="34" charset="0"/>
                <a:ea typeface="Georgia" pitchFamily="34" charset="-122"/>
                <a:cs typeface="Georgia" pitchFamily="34" charset="-120"/>
              </a:rPr>
              <a:t>Děj (1/3)</a:t>
            </a:r>
            <a:endParaRPr lang="en-US" sz="2400" dirty="0"/>
          </a:p>
        </p:txBody>
      </p:sp>
      <p:sp>
        <p:nvSpPr>
          <p:cNvPr id="3" name="Text 1"/>
          <p:cNvSpPr/>
          <p:nvPr/>
        </p:nvSpPr>
        <p:spPr>
          <a:xfrm>
            <a:off x="812800" y="1366509"/>
            <a:ext cx="10883392" cy="901700"/>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Santiago je starý kubánský rybář, který již osmdesát čtyři dní nechytil jedinou rybu, a proto je ve vesnici pokládán za symbol nejhorší možné smůly — slovem salao. Chlapec Manolin, kterého kdysi naučil rybařit a který ho miluje a obdivuje, s ním kvůli nátlaku rodičů už nesmí jezdit na moře, přesto mu i nadále donáší jídlo, návnadu a společnost. Večer před osudným výjezdem si spolu povídají o baseballu, zejména o hráči Joe DiMaggiovi, jehož Santiago obdivuje za to, že dokáže hrát skvěle i s bolestivou kostní ostruhou — paralela, která předjímá vlastní Santiagovo nadcházející utrpení.</a:t>
            </a:r>
            <a:endParaRPr lang="en-US" sz="1150" dirty="0"/>
          </a:p>
        </p:txBody>
      </p:sp>
      <p:sp>
        <p:nvSpPr>
          <p:cNvPr id="4" name="Text 2"/>
          <p:cNvSpPr/>
          <p:nvPr/>
        </p:nvSpPr>
        <p:spPr>
          <a:xfrm>
            <a:off x="812800" y="2395209"/>
            <a:ext cx="10883392" cy="901700"/>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Pátého dne rána se Santiago sám, bez chlapce, vydává na svém malém člunu mnohem dál na moře, než kam se odvažují ostatní rybáři, odhodlán konečně prolomit smůlu. Kolem poledne se mu podaří nahodit vlasec do velké hloubky a brzy nato ucítí mohutné škubnutí — na háček se chytil obrovský mečoun, mnohem větší než jakéhokoliv, jakého kdy Santiago viděl nebo o jakém slyšel. Ryba je natolik silná, že namísto aby ji Santiago dokázal přitáhnout k lodi, začne ho svým tahem táhnout stále dál na širé moře.</a:t>
            </a:r>
            <a:endParaRPr lang="en-US" sz="1150" dirty="0"/>
          </a:p>
        </p:txBody>
      </p:sp>
      <p:sp>
        <p:nvSpPr>
          <p:cNvPr id="5" name="Text 3"/>
          <p:cNvSpPr/>
          <p:nvPr/>
        </p:nvSpPr>
        <p:spPr>
          <a:xfrm>
            <a:off x="812800" y="3423909"/>
            <a:ext cx="10883392" cy="901700"/>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Začíná tak vyčerpávající zápas na život a na smrt, který má trvat celé dny a noci. Santiago drží vlasec pevně v rukou, které si od napětí drásá do krve, a přesto rybu nepouští ani na okamžik, protože ví, že by ji jinak nenávratně ztratil. Mluví nahlas sám k sobě, k rybě i k ptákům, kteří ho na moři míjejí — jeho osamělost je tak hluboká, že se řeč stává jediným způsobem, jak si udržet duševní rovnováhu. Vzpomíná přitom na mládí, na dřívější sílu svých paží i na sen, který se mu opakovaně vrací: obraz lvů hrajících si na afrických plážích.</a:t>
            </a:r>
            <a:endParaRPr lang="en-US" sz="1150" dirty="0"/>
          </a:p>
        </p:txBody>
      </p:sp>
      <p:sp>
        <p:nvSpPr>
          <p:cNvPr id="6" name="Text 4"/>
          <p:cNvSpPr/>
          <p:nvPr/>
        </p:nvSpPr>
        <p:spPr>
          <a:xfrm>
            <a:off x="812800" y="4452609"/>
            <a:ext cx="10883392" cy="682625"/>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Přestože ho bolí ruce, záda i celé tělo a přestože nemá dost jídla ani spánku, Santiago v sobě nachází hlubokou úctu k rybě, kterou považuje takřka za rovnocenného bratra ve zápase — nikoli za pouhou kořist. Uvědomuje si, že ryba bojuje se stejnou důstojností a vytrvalostí jako on sám, a právě tento vzájemný respekt dává celému zápolení morální rozměr, který přesahuje obyčejný lov.</a:t>
            </a:r>
            <a:endParaRPr lang="en-US" sz="1150" dirty="0"/>
          </a:p>
        </p:txBody>
      </p:sp>
      <p:sp>
        <p:nvSpPr>
          <p:cNvPr id="7" name="Text 5"/>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8" name="Text 6"/>
          <p:cNvSpPr/>
          <p:nvPr/>
        </p:nvSpPr>
        <p:spPr>
          <a:xfrm>
            <a:off x="11223758" y="6256077"/>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12</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375907"/>
          </a:xfrm>
          <a:prstGeom prst="rect">
            <a:avLst/>
          </a:prstGeom>
          <a:noFill/>
          <a:ln/>
        </p:spPr>
        <p:txBody>
          <a:bodyPr wrap="square" lIns="0" tIns="0" rIns="0" bIns="0" rtlCol="0" anchor="t">
            <a:normAutofit/>
          </a:bodyPr>
          <a:lstStyle/>
          <a:p>
            <a:pPr algn="l" indent="0" marL="0">
              <a:lnSpc>
                <a:spcPts val="2760"/>
              </a:lnSpc>
              <a:buNone/>
            </a:pPr>
            <a:r>
              <a:rPr lang="en-US" sz="2400" b="1" dirty="0">
                <a:solidFill>
                  <a:srgbClr val="12232E"/>
                </a:solidFill>
                <a:latin typeface="Georgia" pitchFamily="34" charset="0"/>
                <a:ea typeface="Georgia" pitchFamily="34" charset="-122"/>
                <a:cs typeface="Georgia" pitchFamily="34" charset="-120"/>
              </a:rPr>
              <a:t>Děj (2/3)</a:t>
            </a:r>
            <a:endParaRPr lang="en-US" sz="2400" dirty="0"/>
          </a:p>
        </p:txBody>
      </p:sp>
      <p:sp>
        <p:nvSpPr>
          <p:cNvPr id="3" name="Text 1"/>
          <p:cNvSpPr/>
          <p:nvPr/>
        </p:nvSpPr>
        <p:spPr>
          <a:xfrm>
            <a:off x="812800" y="1366509"/>
            <a:ext cx="10883392" cy="1120775"/>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Druhý den zápasu pokračuje ve stejném vyčerpávajícím rytmu — ryba táhne loď dál na moře, zatímco Santiago svírá vlasec zraněnýma rukama a snaží se udržet síly alespoň drobnými doušky vody a syrovou rybou, kterou uloví po cestě. Bolest je téměř nesnesitelná, ale Santiago si opakovaně připomíná, že bolest muže nezahanbuje, a odmítá rybu pustit, i když si uvědomuje, že jeho vlastní tělo je už dávno za hranicí toho, co by mělo unést. Přesto v duchu oceňuje sílu a vytrvalost ryby, s níž se cítí spjatý pevnějším poutem než s kterýmkoli člověkem na pevnině — v jejich vzájemném zápase nachází důstojnost, jakou mu samotný úlovek nikdy nemůže nahradit.</a:t>
            </a:r>
            <a:endParaRPr lang="en-US" sz="1150" dirty="0"/>
          </a:p>
        </p:txBody>
      </p:sp>
      <p:sp>
        <p:nvSpPr>
          <p:cNvPr id="4" name="Text 2"/>
          <p:cNvSpPr/>
          <p:nvPr/>
        </p:nvSpPr>
        <p:spPr>
          <a:xfrm>
            <a:off x="812800" y="2614284"/>
            <a:ext cx="10883392" cy="901700"/>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Během dlouhých hodin osamění Santiago přemítá o smyslu svého počínání — ptá se sám sebe, zda má právo zabít tvora tak vznešeného a silného jen proto, aby ho prodal na trhu, a dochází k závěru, že člověk byl stvořen právě k takovému zápasu: není důležité, zda zvítězí, ale jak čestně a vytrvale boj vede. Tato úvaha se stává jádrem celého díla — hodnota člověka se neměří úspěchem, ale způsobem, jakým čelí protivenství. Tato myšlenka jej provází i ve chvílích, kdy pochybuje, zda takový zápas ještě dokáže vydržet — a právě v těchto pochybnostech se ukazuje jeho skutečná vnitřní síla.</a:t>
            </a:r>
            <a:endParaRPr lang="en-US" sz="1150" dirty="0"/>
          </a:p>
        </p:txBody>
      </p:sp>
      <p:sp>
        <p:nvSpPr>
          <p:cNvPr id="5" name="Text 3"/>
          <p:cNvSpPr/>
          <p:nvPr/>
        </p:nvSpPr>
        <p:spPr>
          <a:xfrm>
            <a:off x="812800" y="3642984"/>
            <a:ext cx="10883392" cy="682625"/>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Třetího dne se mečoun konečně unaví natolik, že vypluje na hladinu a začne kroužit kolem lodi. Santiago sbírá poslední síly, přitahuje si rybu blíž a nakonec ji zabíjí harpunou, přestože je sám na pokraji vyčerpání. Ryba je tak obrovská, že je delší než samotný člun — Santiago ji musí přivázat k boku lodi, protože dovnitř by se nevešla. Cítí zvláštní směs hrdosti, úlevy i smutku nad smrtí tvora, kterého si za tři dny zápasu hluboce zamiloval a s nímž se cítil spřízněný.</a:t>
            </a:r>
            <a:endParaRPr lang="en-US" sz="1150" dirty="0"/>
          </a:p>
        </p:txBody>
      </p:sp>
      <p:sp>
        <p:nvSpPr>
          <p:cNvPr id="6" name="Text 4"/>
          <p:cNvSpPr/>
          <p:nvPr/>
        </p:nvSpPr>
        <p:spPr>
          <a:xfrm>
            <a:off x="812800" y="4452609"/>
            <a:ext cx="10883392" cy="682625"/>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S mečounem přivázaným k boku lodi se Santiago konečně obrací zpět k pobřeží, vyčerpaný, ale spokojený — věří, že přiveze úlovek, který mu vynahradí celé měsíce smůly a dokáže vesnici i sobě samému, že ještě není starý, přežitý rybář. Netuší však, že jeho nejtěžší zkouška teprve začíná — pach krve z rány po harpuně se už line vodou a přitahuje první žraloky.</a:t>
            </a:r>
            <a:endParaRPr lang="en-US" sz="1150" dirty="0"/>
          </a:p>
        </p:txBody>
      </p:sp>
      <p:sp>
        <p:nvSpPr>
          <p:cNvPr id="7" name="Text 5"/>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8" name="Text 6"/>
          <p:cNvSpPr/>
          <p:nvPr/>
        </p:nvSpPr>
        <p:spPr>
          <a:xfrm>
            <a:off x="11223758" y="6256077"/>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13</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375907"/>
          </a:xfrm>
          <a:prstGeom prst="rect">
            <a:avLst/>
          </a:prstGeom>
          <a:noFill/>
          <a:ln/>
        </p:spPr>
        <p:txBody>
          <a:bodyPr wrap="square" lIns="0" tIns="0" rIns="0" bIns="0" rtlCol="0" anchor="t">
            <a:normAutofit/>
          </a:bodyPr>
          <a:lstStyle/>
          <a:p>
            <a:pPr algn="l" indent="0" marL="0">
              <a:lnSpc>
                <a:spcPts val="2760"/>
              </a:lnSpc>
              <a:buNone/>
            </a:pPr>
            <a:r>
              <a:rPr lang="en-US" sz="2400" b="1" dirty="0">
                <a:solidFill>
                  <a:srgbClr val="12232E"/>
                </a:solidFill>
                <a:latin typeface="Georgia" pitchFamily="34" charset="0"/>
                <a:ea typeface="Georgia" pitchFamily="34" charset="-122"/>
                <a:cs typeface="Georgia" pitchFamily="34" charset="-120"/>
              </a:rPr>
              <a:t>Děj (3/3)</a:t>
            </a:r>
            <a:endParaRPr lang="en-US" sz="2400" dirty="0"/>
          </a:p>
        </p:txBody>
      </p:sp>
      <p:sp>
        <p:nvSpPr>
          <p:cNvPr id="3" name="Text 1"/>
          <p:cNvSpPr/>
          <p:nvPr/>
        </p:nvSpPr>
        <p:spPr>
          <a:xfrm>
            <a:off x="812800" y="1366509"/>
            <a:ext cx="10883392" cy="901700"/>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Jen hodinu po zabití mečouna zaútočí na loď první žralok druhu mako, přilákaný stopou krve ve vodě. Santiago ho zabije harpunou, ztrácí ji ale spolu s kusem lana, a přichází tak o hlavní zbraň. Žralok však stihl urvat značnou část cenného masa z mečounova těla — první náznak toho, že Santiagův triumf nebude úplný. Santiago si trpce uvědomuje, že zabitím žraloka sice ubránil část úlovku, ale zároveň přišel o nejúčinnější zbraň, kterou proti dalším útokům měl, a že od této chvíle bude bránit svou kořist už jen s tím, co mu zbylo po ruce.</a:t>
            </a:r>
            <a:endParaRPr lang="en-US" sz="1150" dirty="0"/>
          </a:p>
        </p:txBody>
      </p:sp>
      <p:sp>
        <p:nvSpPr>
          <p:cNvPr id="4" name="Text 2"/>
          <p:cNvSpPr/>
          <p:nvPr/>
        </p:nvSpPr>
        <p:spPr>
          <a:xfrm>
            <a:off x="812800" y="2395209"/>
            <a:ext cx="10883392" cy="901700"/>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Krátce nato se objevují další žraloci, tentokrát nemilosrdní galanové táhnoucí ve skupinách. Santiago proti nim bojuje vším, co mu zbylo — nožem přivázaným k veslu, klackem, nakonec i pouhými holými pěstmi — avšak žraloci jsou příliš mnoho a příliš vytrvalí. Postupně z mečouna okusují kus za kusem, dokud z obrovské ryby nezbývá téměř nic než ohlodaná kostra a hlava. Santiago bojuje dál i ve tmě, poloslepý únavou a bolestí, s vědomím, že už nebojuje o maso, ale o poslední zbytek vlastní hrdosti a o to, aby se žralokům nevzdal bez odporu.</a:t>
            </a:r>
            <a:endParaRPr lang="en-US" sz="1150" dirty="0"/>
          </a:p>
        </p:txBody>
      </p:sp>
      <p:sp>
        <p:nvSpPr>
          <p:cNvPr id="5" name="Text 3"/>
          <p:cNvSpPr/>
          <p:nvPr/>
        </p:nvSpPr>
        <p:spPr>
          <a:xfrm>
            <a:off x="812800" y="3423909"/>
            <a:ext cx="10883392" cy="682625"/>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Santiago si s hořkostí uvědomuje, že prohrál boj o úlovek, přestože zvítězil v boji s rybou samotnou — žraloci mu vzali téměř vše, co si tak draze vydobyl. Přesto v sobě nachází sílu dokončit cestu zpět, poražený na těle, ale nikoli na duchu; vnitřně si opakuje, že člověk může být zničen, ale nikdy doopravdy poražen, pokud se nevzdá.</a:t>
            </a:r>
            <a:endParaRPr lang="en-US" sz="1150" dirty="0"/>
          </a:p>
        </p:txBody>
      </p:sp>
      <p:sp>
        <p:nvSpPr>
          <p:cNvPr id="6" name="Text 4"/>
          <p:cNvSpPr/>
          <p:nvPr/>
        </p:nvSpPr>
        <p:spPr>
          <a:xfrm>
            <a:off x="812800" y="4233534"/>
            <a:ext cx="10883392" cy="1120775"/>
          </a:xfrm>
          <a:prstGeom prst="rect">
            <a:avLst/>
          </a:prstGeom>
          <a:noFill/>
          <a:ln/>
        </p:spPr>
        <p:txBody>
          <a:bodyPr wrap="square" lIns="0" tIns="0" rIns="0" bIns="0" rtlCol="0" anchor="t">
            <a:normAutofit/>
          </a:bodyPr>
          <a:lstStyle/>
          <a:p>
            <a:pPr algn="l" indent="0" marL="0">
              <a:lnSpc>
                <a:spcPts val="1725"/>
              </a:lnSpc>
              <a:buNone/>
            </a:pPr>
            <a:r>
              <a:rPr lang="en-US" sz="1150" dirty="0">
                <a:solidFill>
                  <a:srgbClr val="3A3A32"/>
                </a:solidFill>
                <a:latin typeface="Arial" pitchFamily="34" charset="0"/>
                <a:ea typeface="Arial" pitchFamily="34" charset="-122"/>
                <a:cs typeface="Arial" pitchFamily="34" charset="-120"/>
              </a:rPr>
              <a:t>Vyčerpaný Santiago dorazí do vesnice pozdě v noci, s obrovskou rybí kostrou přivázanou k boku loďky jako jediným svědectvím jeho zápasu. Stěžeň nese na ramenou podobně jako Kristus svůj kříž a po příchodu domů okamžitě upadne do hlubokého spánku. Ráno ho najde Manolin, rozpláče se nad zraněnýma rukama starého muže, slíbí mu, že s ním bude znovu jezdit na moře a učit se od něj, a přinese mu kávu i noviny. Turisté u přístavu mezitím obdivují obrovskou kostru mečouna, aniž tuší, jaký příběh lidské důstojnosti a vytrvalosti se za ní skrývá. Santiago znovu usíná a zdá se mu o lvech hrajících si na afrických plážích — obraz míru a síly, který mu zůstává navzdory všemu, o co v boji přišel.</a:t>
            </a:r>
            <a:endParaRPr lang="en-US" sz="1150" dirty="0"/>
          </a:p>
        </p:txBody>
      </p:sp>
      <p:sp>
        <p:nvSpPr>
          <p:cNvPr id="7" name="Text 5"/>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8" name="Text 6"/>
          <p:cNvSpPr/>
          <p:nvPr/>
        </p:nvSpPr>
        <p:spPr>
          <a:xfrm>
            <a:off x="11223758" y="6256077"/>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14</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2232E"/>
                </a:solidFill>
                <a:latin typeface="Georgia" pitchFamily="34" charset="0"/>
                <a:ea typeface="Georgia" pitchFamily="34" charset="-122"/>
                <a:cs typeface="Georgia" pitchFamily="34" charset="-120"/>
              </a:rPr>
              <a:t>Motivy a symboly</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572220"/>
          <a:ext cx="10553700" cy="2235002"/>
        </p:xfrm>
        <a:graphic>
          <a:graphicData uri="http://schemas.openxmlformats.org/drawingml/2006/table">
            <a:tbl>
              <a:tblPr/>
              <a:tblGrid>
                <a:gridCol w="2955036"/>
                <a:gridCol w="7598664"/>
              </a:tblGrid>
              <a:tr h="319286">
                <a:tc>
                  <a:txBody>
                    <a:bodyPr/>
                    <a:lstStyle/>
                    <a:p>
                      <a:pPr indent="0" marL="0">
                        <a:lnSpc>
                          <a:spcPts val="1610"/>
                        </a:lnSpc>
                        <a:buNone/>
                      </a:pPr>
                      <a:r>
                        <a:rPr lang="en-US" sz="1150" b="1" dirty="0">
                          <a:solidFill>
                            <a:srgbClr val="8A8272"/>
                          </a:solidFill>
                          <a:latin typeface="Arial" pitchFamily="34" charset="0"/>
                          <a:ea typeface="Arial" pitchFamily="34" charset="-122"/>
                          <a:cs typeface="Arial" pitchFamily="34" charset="-120"/>
                        </a:rPr>
                        <a:t>Motiv</a:t>
                      </a:r>
                      <a:endParaRPr lang="en-US" sz="1150" dirty="0">
                        <a:latin typeface="Arial" charset="0"/>
                        <a:ea typeface="Arial" charset="0"/>
                        <a:cs typeface="Arial" charset="0"/>
                      </a:endParaRPr>
                    </a:p>
                  </a:txBody>
                  <a:tcPr marL="51117" marR="51117" marT="51117" marB="51117" anchor="t">
                    <a:lnL w="12700" cap="flat" cmpd="sng" algn="ctr">
                      <a:solidFill>
                        <a:srgbClr val="BDB8AB"/>
                      </a:solidFill>
                      <a:prstDash val="solid"/>
                      <a:round/>
                      <a:headEnd type="none" w="med" len="med"/>
                      <a:tailEnd type="none" w="med" len="med"/>
                    </a:lnL>
                    <a:lnR w="12700" cap="flat" cmpd="sng" algn="ctr">
                      <a:solidFill>
                        <a:srgbClr val="B0AB9F"/>
                      </a:solidFill>
                      <a:prstDash val="solid"/>
                      <a:round/>
                      <a:headEnd type="none" w="med" len="med"/>
                      <a:tailEnd type="none" w="med" len="med"/>
                    </a:lnR>
                    <a:lnT w="12700" cap="flat" cmpd="sng" algn="ctr">
                      <a:solidFill>
                        <a:srgbClr val="BDB8AB"/>
                      </a:solidFill>
                      <a:prstDash val="solid"/>
                      <a:round/>
                      <a:headEnd type="none" w="med" len="med"/>
                      <a:tailEnd type="none" w="med" len="med"/>
                    </a:lnT>
                    <a:lnB w="12700" cap="flat" cmpd="sng" algn="ctr">
                      <a:solidFill>
                        <a:srgbClr val="B0AB9F"/>
                      </a:solidFill>
                      <a:prstDash val="solid"/>
                      <a:round/>
                      <a:headEnd type="none" w="med" len="med"/>
                      <a:tailEnd type="none" w="med" len="med"/>
                    </a:lnB>
                    <a:solidFill>
                      <a:srgbClr val="DCD5C6"/>
                    </a:solidFill>
                  </a:tcPr>
                </a:tc>
                <a:tc>
                  <a:txBody>
                    <a:bodyPr/>
                    <a:lstStyle/>
                    <a:p>
                      <a:pPr indent="0" marL="0">
                        <a:lnSpc>
                          <a:spcPts val="1610"/>
                        </a:lnSpc>
                        <a:buNone/>
                      </a:pPr>
                      <a:r>
                        <a:rPr lang="en-US" sz="1150" b="1" dirty="0">
                          <a:solidFill>
                            <a:srgbClr val="8A8272"/>
                          </a:solidFill>
                          <a:latin typeface="Arial" pitchFamily="34" charset="0"/>
                          <a:ea typeface="Arial" pitchFamily="34" charset="-122"/>
                          <a:cs typeface="Arial" pitchFamily="34" charset="-120"/>
                        </a:rPr>
                        <a:t>Význam v díle</a:t>
                      </a:r>
                      <a:endParaRPr lang="en-US" sz="1150" dirty="0">
                        <a:latin typeface="Arial" charset="0"/>
                        <a:ea typeface="Arial" charset="0"/>
                        <a:cs typeface="Arial" charset="0"/>
                      </a:endParaRPr>
                    </a:p>
                  </a:txBody>
                  <a:tcPr marL="51117" marR="51117" marT="51117" marB="51117" anchor="t">
                    <a:lnL w="12700" cap="flat" cmpd="sng" algn="ctr">
                      <a:solidFill>
                        <a:srgbClr val="B0AB9F"/>
                      </a:solidFill>
                      <a:prstDash val="solid"/>
                      <a:round/>
                      <a:headEnd type="none" w="med" len="med"/>
                      <a:tailEnd type="none" w="med" len="med"/>
                    </a:lnL>
                    <a:lnR w="12700" cap="flat" cmpd="sng" algn="ctr">
                      <a:solidFill>
                        <a:srgbClr val="B0AB9F"/>
                      </a:solidFill>
                      <a:prstDash val="solid"/>
                      <a:round/>
                      <a:headEnd type="none" w="med" len="med"/>
                      <a:tailEnd type="none" w="med" len="med"/>
                    </a:lnR>
                    <a:lnT w="12700" cap="flat" cmpd="sng" algn="ctr">
                      <a:solidFill>
                        <a:srgbClr val="BDB8AB"/>
                      </a:solidFill>
                      <a:prstDash val="solid"/>
                      <a:round/>
                      <a:headEnd type="none" w="med" len="med"/>
                      <a:tailEnd type="none" w="med" len="med"/>
                    </a:lnT>
                    <a:lnB w="12700" cap="flat" cmpd="sng" algn="ctr">
                      <a:solidFill>
                        <a:srgbClr val="B0AB9F"/>
                      </a:solidFill>
                      <a:prstDash val="solid"/>
                      <a:round/>
                      <a:headEnd type="none" w="med" len="med"/>
                      <a:tailEnd type="none" w="med" len="med"/>
                    </a:lnB>
                    <a:solidFill>
                      <a:srgbClr val="DCD5C6"/>
                    </a:solidFill>
                  </a:tcPr>
                </a:tc>
              </a:tr>
              <a:tr h="319286">
                <a:tc>
                  <a:txBody>
                    <a:bodyPr/>
                    <a:lstStyle/>
                    <a:p>
                      <a:pPr indent="0" marL="0">
                        <a:lnSpc>
                          <a:spcPts val="1610"/>
                        </a:lnSpc>
                        <a:buNone/>
                      </a:pPr>
                      <a:r>
                        <a:rPr lang="en-US" sz="1150" dirty="0">
                          <a:solidFill>
                            <a:srgbClr val="12232E"/>
                          </a:solidFill>
                          <a:latin typeface="Arial" pitchFamily="34" charset="0"/>
                          <a:ea typeface="Arial" pitchFamily="34" charset="-122"/>
                          <a:cs typeface="Arial" pitchFamily="34" charset="-120"/>
                        </a:rPr>
                        <a:t>Moře (la mar)</a:t>
                      </a:r>
                      <a:endParaRPr lang="en-US" sz="1150" dirty="0">
                        <a:latin typeface="Arial" charset="0"/>
                        <a:ea typeface="Arial" charset="0"/>
                        <a:cs typeface="Arial" charset="0"/>
                      </a:endParaRPr>
                    </a:p>
                  </a:txBody>
                  <a:tcPr marL="51117" marR="51117" marT="51117" marB="51117" anchor="t">
                    <a:lnL w="12700" cap="flat" cmpd="sng" algn="ctr">
                      <a:solidFill>
                        <a:srgbClr val="BDB8A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0AB9F"/>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10"/>
                        </a:lnSpc>
                        <a:buNone/>
                      </a:pPr>
                      <a:r>
                        <a:rPr lang="en-US" sz="1150" dirty="0">
                          <a:solidFill>
                            <a:srgbClr val="12232E"/>
                          </a:solidFill>
                          <a:latin typeface="Arial" pitchFamily="34" charset="0"/>
                          <a:ea typeface="Arial" pitchFamily="34" charset="-122"/>
                          <a:cs typeface="Arial" pitchFamily="34" charset="-120"/>
                        </a:rPr>
                        <a:t>Živitel i nelítostný soupeř, k němuž Santiago chová hlubokou úctu</a:t>
                      </a:r>
                      <a:endParaRPr lang="en-US" sz="1150" dirty="0">
                        <a:latin typeface="Arial" charset="0"/>
                        <a:ea typeface="Arial" charset="0"/>
                        <a:cs typeface="Arial" charset="0"/>
                      </a:endParaRPr>
                    </a:p>
                  </a:txBody>
                  <a:tcPr marL="51117" marR="51117" marT="51117" marB="51117"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0AB9F"/>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319286">
                <a:tc>
                  <a:txBody>
                    <a:bodyPr/>
                    <a:lstStyle/>
                    <a:p>
                      <a:pPr indent="0" marL="0">
                        <a:lnSpc>
                          <a:spcPts val="1610"/>
                        </a:lnSpc>
                        <a:buNone/>
                      </a:pPr>
                      <a:r>
                        <a:rPr lang="en-US" sz="1150" dirty="0">
                          <a:solidFill>
                            <a:srgbClr val="12232E"/>
                          </a:solidFill>
                          <a:latin typeface="Arial" pitchFamily="34" charset="0"/>
                          <a:ea typeface="Arial" pitchFamily="34" charset="-122"/>
                          <a:cs typeface="Arial" pitchFamily="34" charset="-120"/>
                        </a:rPr>
                        <a:t>Mečoun</a:t>
                      </a:r>
                      <a:endParaRPr lang="en-US" sz="1150" dirty="0">
                        <a:latin typeface="Arial" charset="0"/>
                        <a:ea typeface="Arial" charset="0"/>
                        <a:cs typeface="Arial" charset="0"/>
                      </a:endParaRPr>
                    </a:p>
                  </a:txBody>
                  <a:tcPr marL="51117" marR="51117" marT="51117" marB="51117" anchor="t">
                    <a:lnL w="12700" cap="flat" cmpd="sng" algn="ctr">
                      <a:solidFill>
                        <a:srgbClr val="BDB8AB"/>
                      </a:solidFill>
                      <a:prstDash val="solid"/>
                      <a:round/>
                      <a:headEnd type="none" w="med" len="med"/>
                      <a:tailEnd type="none" w="med" len="med"/>
                    </a:lnL>
                    <a:lnR w="12700" cap="flat" cmpd="sng" algn="ctr">
                      <a:solidFill>
                        <a:srgbClr val="BDB8A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DB8AB"/>
                      </a:solidFill>
                      <a:prstDash val="solid"/>
                      <a:round/>
                      <a:headEnd type="none" w="med" len="med"/>
                      <a:tailEnd type="none" w="med" len="med"/>
                    </a:lnB>
                  </a:tcPr>
                </a:tc>
                <a:tc>
                  <a:txBody>
                    <a:bodyPr/>
                    <a:lstStyle/>
                    <a:p>
                      <a:pPr indent="0" marL="0">
                        <a:lnSpc>
                          <a:spcPts val="1610"/>
                        </a:lnSpc>
                        <a:buNone/>
                      </a:pPr>
                      <a:r>
                        <a:rPr lang="en-US" sz="1150" dirty="0">
                          <a:solidFill>
                            <a:srgbClr val="12232E"/>
                          </a:solidFill>
                          <a:latin typeface="Arial" pitchFamily="34" charset="0"/>
                          <a:ea typeface="Arial" pitchFamily="34" charset="-122"/>
                          <a:cs typeface="Arial" pitchFamily="34" charset="-120"/>
                        </a:rPr>
                        <a:t>Vznešený, důstojný protivník zosobňující sílu a krásu přírody</a:t>
                      </a:r>
                      <a:endParaRPr lang="en-US" sz="1150" dirty="0">
                        <a:latin typeface="Arial" charset="0"/>
                        <a:ea typeface="Arial" charset="0"/>
                        <a:cs typeface="Arial" charset="0"/>
                      </a:endParaRPr>
                    </a:p>
                  </a:txBody>
                  <a:tcPr marL="51117" marR="51117" marT="51117" marB="51117" anchor="t">
                    <a:lnL w="12700" cap="flat" cmpd="sng" algn="ctr">
                      <a:solidFill>
                        <a:srgbClr val="BDB8AB"/>
                      </a:solidFill>
                      <a:prstDash val="solid"/>
                      <a:round/>
                      <a:headEnd type="none" w="med" len="med"/>
                      <a:tailEnd type="none" w="med" len="med"/>
                    </a:lnL>
                    <a:lnR w="12700" cap="flat" cmpd="sng" algn="ctr">
                      <a:solidFill>
                        <a:srgbClr val="BDB8A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DB8AB"/>
                      </a:solidFill>
                      <a:prstDash val="solid"/>
                      <a:round/>
                      <a:headEnd type="none" w="med" len="med"/>
                      <a:tailEnd type="none" w="med" len="med"/>
                    </a:lnB>
                  </a:tcPr>
                </a:tc>
              </a:tr>
              <a:tr h="319286">
                <a:tc>
                  <a:txBody>
                    <a:bodyPr/>
                    <a:lstStyle/>
                    <a:p>
                      <a:pPr indent="0" marL="0">
                        <a:lnSpc>
                          <a:spcPts val="1610"/>
                        </a:lnSpc>
                        <a:buNone/>
                      </a:pPr>
                      <a:r>
                        <a:rPr lang="en-US" sz="1150" dirty="0">
                          <a:solidFill>
                            <a:srgbClr val="12232E"/>
                          </a:solidFill>
                          <a:latin typeface="Arial" pitchFamily="34" charset="0"/>
                          <a:ea typeface="Arial" pitchFamily="34" charset="-122"/>
                          <a:cs typeface="Arial" pitchFamily="34" charset="-120"/>
                        </a:rPr>
                        <a:t>Žraloci</a:t>
                      </a:r>
                      <a:endParaRPr lang="en-US" sz="1150" dirty="0">
                        <a:latin typeface="Arial" charset="0"/>
                        <a:ea typeface="Arial" charset="0"/>
                        <a:cs typeface="Arial" charset="0"/>
                      </a:endParaRPr>
                    </a:p>
                  </a:txBody>
                  <a:tcPr marL="51117" marR="51117" marT="51117" marB="51117" anchor="t">
                    <a:lnL w="12700" cap="flat" cmpd="sng" algn="ctr">
                      <a:solidFill>
                        <a:srgbClr val="BDB8A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DB8A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10"/>
                        </a:lnSpc>
                        <a:buNone/>
                      </a:pPr>
                      <a:r>
                        <a:rPr lang="en-US" sz="1150" dirty="0">
                          <a:solidFill>
                            <a:srgbClr val="12232E"/>
                          </a:solidFill>
                          <a:latin typeface="Arial" pitchFamily="34" charset="0"/>
                          <a:ea typeface="Arial" pitchFamily="34" charset="-122"/>
                          <a:cs typeface="Arial" pitchFamily="34" charset="-120"/>
                        </a:rPr>
                        <a:t>Lhostejná, ničivá síla světa, která ničí lidské úsilí bez ohledu na jeho hodnotu</a:t>
                      </a:r>
                      <a:endParaRPr lang="en-US" sz="1150" dirty="0">
                        <a:latin typeface="Arial" charset="0"/>
                        <a:ea typeface="Arial" charset="0"/>
                        <a:cs typeface="Arial" charset="0"/>
                      </a:endParaRPr>
                    </a:p>
                  </a:txBody>
                  <a:tcPr marL="51117" marR="51117" marT="51117" marB="51117"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DB8A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319286">
                <a:tc>
                  <a:txBody>
                    <a:bodyPr/>
                    <a:lstStyle/>
                    <a:p>
                      <a:pPr indent="0" marL="0">
                        <a:lnSpc>
                          <a:spcPts val="1610"/>
                        </a:lnSpc>
                        <a:buNone/>
                      </a:pPr>
                      <a:r>
                        <a:rPr lang="en-US" sz="1150" dirty="0">
                          <a:solidFill>
                            <a:srgbClr val="12232E"/>
                          </a:solidFill>
                          <a:latin typeface="Arial" pitchFamily="34" charset="0"/>
                          <a:ea typeface="Arial" pitchFamily="34" charset="-122"/>
                          <a:cs typeface="Arial" pitchFamily="34" charset="-120"/>
                        </a:rPr>
                        <a:t>Lvi na pláži</a:t>
                      </a:r>
                      <a:endParaRPr lang="en-US" sz="1150" dirty="0">
                        <a:latin typeface="Arial" charset="0"/>
                        <a:ea typeface="Arial" charset="0"/>
                        <a:cs typeface="Arial" charset="0"/>
                      </a:endParaRPr>
                    </a:p>
                  </a:txBody>
                  <a:tcPr marL="51117" marR="51117" marT="51117" marB="51117" anchor="t">
                    <a:lnL w="12700" cap="flat" cmpd="sng" algn="ctr">
                      <a:solidFill>
                        <a:srgbClr val="BDB8AB"/>
                      </a:solidFill>
                      <a:prstDash val="solid"/>
                      <a:round/>
                      <a:headEnd type="none" w="med" len="med"/>
                      <a:tailEnd type="none" w="med" len="med"/>
                    </a:lnL>
                    <a:lnR w="12700" cap="flat" cmpd="sng" algn="ctr">
                      <a:solidFill>
                        <a:srgbClr val="BDB8A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DB8AB"/>
                      </a:solidFill>
                      <a:prstDash val="solid"/>
                      <a:round/>
                      <a:headEnd type="none" w="med" len="med"/>
                      <a:tailEnd type="none" w="med" len="med"/>
                    </a:lnB>
                  </a:tcPr>
                </a:tc>
                <a:tc>
                  <a:txBody>
                    <a:bodyPr/>
                    <a:lstStyle/>
                    <a:p>
                      <a:pPr indent="0" marL="0">
                        <a:lnSpc>
                          <a:spcPts val="1610"/>
                        </a:lnSpc>
                        <a:buNone/>
                      </a:pPr>
                      <a:r>
                        <a:rPr lang="en-US" sz="1150" dirty="0">
                          <a:solidFill>
                            <a:srgbClr val="12232E"/>
                          </a:solidFill>
                          <a:latin typeface="Arial" pitchFamily="34" charset="0"/>
                          <a:ea typeface="Arial" pitchFamily="34" charset="-122"/>
                          <a:cs typeface="Arial" pitchFamily="34" charset="-120"/>
                        </a:rPr>
                        <a:t>Sen o mládí, síle a klidu, k němuž se Santiago v duchu vrací</a:t>
                      </a:r>
                      <a:endParaRPr lang="en-US" sz="1150" dirty="0">
                        <a:latin typeface="Arial" charset="0"/>
                        <a:ea typeface="Arial" charset="0"/>
                        <a:cs typeface="Arial" charset="0"/>
                      </a:endParaRPr>
                    </a:p>
                  </a:txBody>
                  <a:tcPr marL="51117" marR="51117" marT="51117" marB="51117" anchor="t">
                    <a:lnL w="12700" cap="flat" cmpd="sng" algn="ctr">
                      <a:solidFill>
                        <a:srgbClr val="BDB8AB"/>
                      </a:solidFill>
                      <a:prstDash val="solid"/>
                      <a:round/>
                      <a:headEnd type="none" w="med" len="med"/>
                      <a:tailEnd type="none" w="med" len="med"/>
                    </a:lnL>
                    <a:lnR w="12700" cap="flat" cmpd="sng" algn="ctr">
                      <a:solidFill>
                        <a:srgbClr val="BDB8A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DB8AB"/>
                      </a:solidFill>
                      <a:prstDash val="solid"/>
                      <a:round/>
                      <a:headEnd type="none" w="med" len="med"/>
                      <a:tailEnd type="none" w="med" len="med"/>
                    </a:lnB>
                  </a:tcPr>
                </a:tc>
              </a:tr>
              <a:tr h="319286">
                <a:tc>
                  <a:txBody>
                    <a:bodyPr/>
                    <a:lstStyle/>
                    <a:p>
                      <a:pPr indent="0" marL="0">
                        <a:lnSpc>
                          <a:spcPts val="1610"/>
                        </a:lnSpc>
                        <a:buNone/>
                      </a:pPr>
                      <a:r>
                        <a:rPr lang="en-US" sz="1150" dirty="0">
                          <a:solidFill>
                            <a:srgbClr val="12232E"/>
                          </a:solidFill>
                          <a:latin typeface="Arial" pitchFamily="34" charset="0"/>
                          <a:ea typeface="Arial" pitchFamily="34" charset="-122"/>
                          <a:cs typeface="Arial" pitchFamily="34" charset="-120"/>
                        </a:rPr>
                        <a:t>Santiagovy ruce</a:t>
                      </a:r>
                      <a:endParaRPr lang="en-US" sz="1150" dirty="0">
                        <a:latin typeface="Arial" charset="0"/>
                        <a:ea typeface="Arial" charset="0"/>
                        <a:cs typeface="Arial" charset="0"/>
                      </a:endParaRPr>
                    </a:p>
                  </a:txBody>
                  <a:tcPr marL="51117" marR="51117" marT="51117" marB="51117" anchor="t">
                    <a:lnL w="12700" cap="flat" cmpd="sng" algn="ctr">
                      <a:solidFill>
                        <a:srgbClr val="BDB8A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DB8A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10"/>
                        </a:lnSpc>
                        <a:buNone/>
                      </a:pPr>
                      <a:r>
                        <a:rPr lang="en-US" sz="1150" dirty="0">
                          <a:solidFill>
                            <a:srgbClr val="12232E"/>
                          </a:solidFill>
                          <a:latin typeface="Arial" pitchFamily="34" charset="0"/>
                          <a:ea typeface="Arial" pitchFamily="34" charset="-122"/>
                          <a:cs typeface="Arial" pitchFamily="34" charset="-120"/>
                        </a:rPr>
                        <a:t>Utrpení a fyzická cena vytrvalosti, odkaz ke Kristovu utrpení</a:t>
                      </a:r>
                      <a:endParaRPr lang="en-US" sz="1150" dirty="0">
                        <a:latin typeface="Arial" charset="0"/>
                        <a:ea typeface="Arial" charset="0"/>
                        <a:cs typeface="Arial" charset="0"/>
                      </a:endParaRPr>
                    </a:p>
                  </a:txBody>
                  <a:tcPr marL="51117" marR="51117" marT="51117" marB="51117"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DB8A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319286">
                <a:tc>
                  <a:txBody>
                    <a:bodyPr/>
                    <a:lstStyle/>
                    <a:p>
                      <a:pPr indent="0" marL="0">
                        <a:lnSpc>
                          <a:spcPts val="1610"/>
                        </a:lnSpc>
                        <a:buNone/>
                      </a:pPr>
                      <a:r>
                        <a:rPr lang="en-US" sz="1150" dirty="0">
                          <a:solidFill>
                            <a:srgbClr val="12232E"/>
                          </a:solidFill>
                          <a:latin typeface="Arial" pitchFamily="34" charset="0"/>
                          <a:ea typeface="Arial" pitchFamily="34" charset="-122"/>
                          <a:cs typeface="Arial" pitchFamily="34" charset="-120"/>
                        </a:rPr>
                        <a:t>Stěžeň na ramenou</a:t>
                      </a:r>
                      <a:endParaRPr lang="en-US" sz="1150" dirty="0">
                        <a:latin typeface="Arial" charset="0"/>
                        <a:ea typeface="Arial" charset="0"/>
                        <a:cs typeface="Arial" charset="0"/>
                      </a:endParaRPr>
                    </a:p>
                  </a:txBody>
                  <a:tcPr marL="51117" marR="51117" marT="51117" marB="51117" anchor="t">
                    <a:lnL w="12700" cap="flat" cmpd="sng" algn="ctr">
                      <a:solidFill>
                        <a:srgbClr val="BDB8AB"/>
                      </a:solidFill>
                      <a:prstDash val="solid"/>
                      <a:round/>
                      <a:headEnd type="none" w="med" len="med"/>
                      <a:tailEnd type="none" w="med" len="med"/>
                    </a:lnL>
                    <a:lnR w="12700" cap="flat" cmpd="sng" algn="ctr">
                      <a:solidFill>
                        <a:srgbClr val="BDB8A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DB8AB"/>
                      </a:solidFill>
                      <a:prstDash val="solid"/>
                      <a:round/>
                      <a:headEnd type="none" w="med" len="med"/>
                      <a:tailEnd type="none" w="med" len="med"/>
                    </a:lnB>
                  </a:tcPr>
                </a:tc>
                <a:tc>
                  <a:txBody>
                    <a:bodyPr/>
                    <a:lstStyle/>
                    <a:p>
                      <a:pPr indent="0" marL="0">
                        <a:lnSpc>
                          <a:spcPts val="1610"/>
                        </a:lnSpc>
                        <a:buNone/>
                      </a:pPr>
                      <a:r>
                        <a:rPr lang="en-US" sz="1150" dirty="0">
                          <a:solidFill>
                            <a:srgbClr val="12232E"/>
                          </a:solidFill>
                          <a:latin typeface="Arial" pitchFamily="34" charset="0"/>
                          <a:ea typeface="Arial" pitchFamily="34" charset="-122"/>
                          <a:cs typeface="Arial" pitchFamily="34" charset="-120"/>
                        </a:rPr>
                        <a:t>Křesťanská symbolika oběti a vykoupení skrze utrpení</a:t>
                      </a:r>
                      <a:endParaRPr lang="en-US" sz="1150" dirty="0">
                        <a:latin typeface="Arial" charset="0"/>
                        <a:ea typeface="Arial" charset="0"/>
                        <a:cs typeface="Arial" charset="0"/>
                      </a:endParaRPr>
                    </a:p>
                  </a:txBody>
                  <a:tcPr marL="51117" marR="51117" marT="51117" marB="51117" anchor="t">
                    <a:lnL w="12700" cap="flat" cmpd="sng" algn="ctr">
                      <a:solidFill>
                        <a:srgbClr val="BDB8AB"/>
                      </a:solidFill>
                      <a:prstDash val="solid"/>
                      <a:round/>
                      <a:headEnd type="none" w="med" len="med"/>
                      <a:tailEnd type="none" w="med" len="med"/>
                    </a:lnL>
                    <a:lnR w="12700" cap="flat" cmpd="sng" algn="ctr">
                      <a:solidFill>
                        <a:srgbClr val="BDB8A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DB8AB"/>
                      </a:solidFill>
                      <a:prstDash val="solid"/>
                      <a:round/>
                      <a:headEnd type="none" w="med" len="med"/>
                      <a:tailEnd type="none" w="med" len="med"/>
                    </a:lnB>
                  </a:tcPr>
                </a:tc>
              </a:tr>
            </a:tbl>
          </a:graphicData>
        </a:graphic>
      </p:graphicFrame>
      <p:sp>
        <p:nvSpPr>
          <p:cNvPr id="4" name="Text 1"/>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5" name="Text 2"/>
          <p:cNvSpPr/>
          <p:nvPr/>
        </p:nvSpPr>
        <p:spPr>
          <a:xfrm>
            <a:off x="11223758" y="6256077"/>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15</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2232E"/>
                </a:solidFill>
                <a:latin typeface="Georgia" pitchFamily="34" charset="0"/>
                <a:ea typeface="Georgia" pitchFamily="34" charset="-122"/>
                <a:cs typeface="Georgia" pitchFamily="34" charset="-120"/>
              </a:rPr>
              <a:t>Vypravěč, jazyk a styl</a:t>
            </a:r>
            <a:endParaRPr lang="en-US" sz="3200" dirty="0"/>
          </a:p>
        </p:txBody>
      </p:sp>
      <p:sp>
        <p:nvSpPr>
          <p:cNvPr id="3" name="Text 1"/>
          <p:cNvSpPr/>
          <p:nvPr/>
        </p:nvSpPr>
        <p:spPr>
          <a:xfrm>
            <a:off x="812800" y="1635720"/>
            <a:ext cx="52324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F5C4E"/>
                </a:solidFill>
                <a:latin typeface="Arial" pitchFamily="34" charset="0"/>
                <a:ea typeface="Arial" pitchFamily="34" charset="-122"/>
                <a:cs typeface="Arial" pitchFamily="34" charset="-120"/>
              </a:rPr>
              <a:t>Vypravěč</a:t>
            </a:r>
            <a:endParaRPr lang="en-US" sz="1500" dirty="0"/>
          </a:p>
        </p:txBody>
      </p:sp>
      <p:sp>
        <p:nvSpPr>
          <p:cNvPr id="4" name="Text 2"/>
          <p:cNvSpPr/>
          <p:nvPr/>
        </p:nvSpPr>
        <p:spPr>
          <a:xfrm>
            <a:off x="812800" y="1965920"/>
            <a:ext cx="5232400" cy="817761"/>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3A3A32"/>
                </a:solidFill>
                <a:latin typeface="Arial" pitchFamily="34" charset="0"/>
                <a:ea typeface="Arial" pitchFamily="34" charset="-122"/>
                <a:cs typeface="Arial" pitchFamily="34" charset="-120"/>
              </a:rPr>
              <a:t>Er-forma, strohý a úsporný vypravěč blízký Santiagově perspektivě. Velkou část textu tvoří hrdinův vnitřní monolog a hlasitá samomluva, která nahrazuje dialog v jeho naprosté osamělosti na moři.</a:t>
            </a:r>
            <a:endParaRPr lang="en-US" sz="1300" dirty="0"/>
          </a:p>
        </p:txBody>
      </p:sp>
      <p:sp>
        <p:nvSpPr>
          <p:cNvPr id="5" name="Text 3"/>
          <p:cNvSpPr/>
          <p:nvPr/>
        </p:nvSpPr>
        <p:spPr>
          <a:xfrm>
            <a:off x="6299200" y="1635720"/>
            <a:ext cx="52324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B0592E"/>
                </a:solidFill>
                <a:latin typeface="Arial" pitchFamily="34" charset="0"/>
                <a:ea typeface="Arial" pitchFamily="34" charset="-122"/>
                <a:cs typeface="Arial" pitchFamily="34" charset="-120"/>
              </a:rPr>
              <a:t>Jazyk — styl ledovce</a:t>
            </a:r>
            <a:endParaRPr lang="en-US" sz="1500" dirty="0"/>
          </a:p>
        </p:txBody>
      </p:sp>
      <p:sp>
        <p:nvSpPr>
          <p:cNvPr id="6" name="Text 4"/>
          <p:cNvSpPr/>
          <p:nvPr/>
        </p:nvSpPr>
        <p:spPr>
          <a:xfrm>
            <a:off x="6299200" y="1965920"/>
            <a:ext cx="5232400" cy="817761"/>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3A3A32"/>
                </a:solidFill>
                <a:latin typeface="Arial" pitchFamily="34" charset="0"/>
                <a:ea typeface="Arial" pitchFamily="34" charset="-122"/>
                <a:cs typeface="Arial" pitchFamily="34" charset="-120"/>
              </a:rPr>
              <a:t>Hemingwayova věta je krátká, věcná a zdánlivě prostá, avšak pod jejím povrchem se skrývá hluboký symbolický a filozofický význam — čtenář musí hlubší smysl domyslet sám.</a:t>
            </a:r>
            <a:endParaRPr lang="en-US" sz="1300" dirty="0"/>
          </a:p>
        </p:txBody>
      </p:sp>
      <p:sp>
        <p:nvSpPr>
          <p:cNvPr id="7" name="Shape 5"/>
          <p:cNvSpPr/>
          <p:nvPr/>
        </p:nvSpPr>
        <p:spPr>
          <a:xfrm>
            <a:off x="812800" y="3113881"/>
            <a:ext cx="10566400" cy="1168400"/>
          </a:xfrm>
          <a:prstGeom prst="roundRect">
            <a:avLst>
              <a:gd name="adj" fmla="val 8696"/>
            </a:avLst>
          </a:prstGeom>
          <a:solidFill>
            <a:srgbClr val="12232E"/>
          </a:solidFill>
          <a:ln/>
        </p:spPr>
      </p:sp>
      <p:sp>
        <p:nvSpPr>
          <p:cNvPr id="8" name="Text 6"/>
          <p:cNvSpPr/>
          <p:nvPr/>
        </p:nvSpPr>
        <p:spPr>
          <a:xfrm>
            <a:off x="1117600" y="3418681"/>
            <a:ext cx="10255504" cy="330200"/>
          </a:xfrm>
          <a:prstGeom prst="rect">
            <a:avLst/>
          </a:prstGeom>
          <a:noFill/>
          <a:ln/>
        </p:spPr>
        <p:txBody>
          <a:bodyPr wrap="square" lIns="0" tIns="0" rIns="0" bIns="0" rtlCol="0" anchor="t">
            <a:normAutofit/>
          </a:bodyPr>
          <a:lstStyle/>
          <a:p>
            <a:pPr algn="l" indent="0" marL="0">
              <a:lnSpc>
                <a:spcPts val="2400"/>
              </a:lnSpc>
              <a:buNone/>
            </a:pPr>
            <a:r>
              <a:rPr lang="en-US" sz="1600" i="1" dirty="0">
                <a:solidFill>
                  <a:srgbClr val="EDE6D6"/>
                </a:solidFill>
                <a:latin typeface="Georgia" pitchFamily="34" charset="0"/>
                <a:ea typeface="Georgia" pitchFamily="34" charset="-122"/>
                <a:cs typeface="Georgia" pitchFamily="34" charset="-120"/>
              </a:rPr>
              <a:t>„Člověk může být zničen, ale nikdy poražen."</a:t>
            </a:r>
            <a:endParaRPr lang="en-US" sz="1600" dirty="0"/>
          </a:p>
        </p:txBody>
      </p:sp>
      <p:sp>
        <p:nvSpPr>
          <p:cNvPr id="9" name="Text 7"/>
          <p:cNvSpPr/>
          <p:nvPr/>
        </p:nvSpPr>
        <p:spPr>
          <a:xfrm>
            <a:off x="1117600" y="3799681"/>
            <a:ext cx="10255504" cy="203200"/>
          </a:xfrm>
          <a:prstGeom prst="rect">
            <a:avLst/>
          </a:prstGeom>
          <a:noFill/>
          <a:ln/>
        </p:spPr>
        <p:txBody>
          <a:bodyPr wrap="square" lIns="0" tIns="0" rIns="0" bIns="0" rtlCol="0" anchor="t">
            <a:normAutofit/>
          </a:bodyPr>
          <a:lstStyle/>
          <a:p>
            <a:pPr algn="l" indent="0" marL="0">
              <a:lnSpc>
                <a:spcPts val="1400"/>
              </a:lnSpc>
              <a:buNone/>
            </a:pPr>
            <a:r>
              <a:rPr lang="en-US" sz="1000" spc="100" kern="0" dirty="0">
                <a:solidFill>
                  <a:srgbClr val="8FA39C"/>
                </a:solidFill>
                <a:latin typeface="Arial" pitchFamily="34" charset="0"/>
                <a:ea typeface="Arial" pitchFamily="34" charset="-122"/>
                <a:cs typeface="Arial" pitchFamily="34" charset="-120"/>
              </a:rPr>
              <a:t>JEDNA Z NEJSLAVNĚJŠÍCH VĚT SVĚTOVÉ LITERATURY, SHRNUJÍCÍ POSELSTVÍ DÍLA</a:t>
            </a:r>
            <a:endParaRPr lang="en-US" sz="1000" dirty="0"/>
          </a:p>
        </p:txBody>
      </p:sp>
      <p:sp>
        <p:nvSpPr>
          <p:cNvPr id="10" name="Text 8"/>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11" name="Text 9"/>
          <p:cNvSpPr/>
          <p:nvPr/>
        </p:nvSpPr>
        <p:spPr>
          <a:xfrm>
            <a:off x="11223758" y="6256077"/>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16</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12232E"/>
                </a:solidFill>
                <a:latin typeface="Georgia" pitchFamily="34" charset="0"/>
                <a:ea typeface="Georgia" pitchFamily="34" charset="-122"/>
                <a:cs typeface="Georgia" pitchFamily="34" charset="-120"/>
              </a:rPr>
              <a:t>Boj člověka s přírodou</a:t>
            </a:r>
            <a:endParaRPr lang="en-US" sz="3000" dirty="0"/>
          </a:p>
        </p:txBody>
      </p:sp>
      <p:sp>
        <p:nvSpPr>
          <p:cNvPr id="3" name="Text 1"/>
          <p:cNvSpPr/>
          <p:nvPr/>
        </p:nvSpPr>
        <p:spPr>
          <a:xfrm>
            <a:off x="812800" y="1555750"/>
            <a:ext cx="5232400" cy="1709341"/>
          </a:xfrm>
          <a:prstGeom prst="rect">
            <a:avLst/>
          </a:prstGeom>
          <a:noFill/>
          <a:ln/>
        </p:spPr>
        <p:txBody>
          <a:bodyPr wrap="square" lIns="0" tIns="0" rIns="0" bIns="0" rtlCol="0" anchor="t">
            <a:normAutofit/>
          </a:bodyPr>
          <a:lstStyle/>
          <a:p>
            <a:pPr algn="l" marL="198120" indent="-155956">
              <a:lnSpc>
                <a:spcPts val="2210"/>
              </a:lnSpc>
              <a:buSzPct val="100000"/>
              <a:buChar char="•"/>
            </a:pPr>
            <a:r>
              <a:rPr lang="en-US" sz="1300" dirty="0">
                <a:solidFill>
                  <a:srgbClr val="3A3A32"/>
                </a:solidFill>
                <a:latin typeface="Arial" pitchFamily="34" charset="0"/>
                <a:ea typeface="Arial" pitchFamily="34" charset="-122"/>
                <a:cs typeface="Arial" pitchFamily="34" charset="-120"/>
              </a:rPr>
              <a:t>Moře je zdrojem obživy i nebezpečným soupeřem — Santiago k němu chová úctu, ne nenávist</a:t>
            </a:r>
            <a:endParaRPr lang="en-US" sz="1300" dirty="0"/>
          </a:p>
          <a:p>
            <a:pPr algn="l" marL="198120" indent="-155956">
              <a:lnSpc>
                <a:spcPts val="2210"/>
              </a:lnSpc>
              <a:buSzPct val="100000"/>
              <a:buChar char="•"/>
            </a:pPr>
            <a:r>
              <a:rPr lang="en-US" sz="1300" dirty="0">
                <a:solidFill>
                  <a:srgbClr val="3A3A32"/>
                </a:solidFill>
                <a:latin typeface="Arial" pitchFamily="34" charset="0"/>
                <a:ea typeface="Arial" pitchFamily="34" charset="-122"/>
                <a:cs typeface="Arial" pitchFamily="34" charset="-120"/>
              </a:rPr>
              <a:t>Mečoun není nepřítelem, ale rovnocenným, ctěným protivníkem v odvěkém zápase</a:t>
            </a:r>
            <a:endParaRPr lang="en-US" sz="1300" dirty="0"/>
          </a:p>
          <a:p>
            <a:pPr algn="l" marL="198120" indent="-155956">
              <a:lnSpc>
                <a:spcPts val="2210"/>
              </a:lnSpc>
              <a:buSzPct val="100000"/>
              <a:buChar char="•"/>
            </a:pPr>
            <a:r>
              <a:rPr lang="en-US" sz="1300" dirty="0">
                <a:solidFill>
                  <a:srgbClr val="3A3A32"/>
                </a:solidFill>
                <a:latin typeface="Arial" pitchFamily="34" charset="0"/>
                <a:ea typeface="Arial" pitchFamily="34" charset="-122"/>
                <a:cs typeface="Arial" pitchFamily="34" charset="-120"/>
              </a:rPr>
              <a:t>Santiagův tradiční způsob lovu kontrastuje s mladšími rybáři používajícími motorové čluny</a:t>
            </a:r>
            <a:endParaRPr lang="en-US" sz="1300" dirty="0"/>
          </a:p>
        </p:txBody>
      </p:sp>
      <p:sp>
        <p:nvSpPr>
          <p:cNvPr id="4" name="Text 2"/>
          <p:cNvSpPr/>
          <p:nvPr/>
        </p:nvSpPr>
        <p:spPr>
          <a:xfrm>
            <a:off x="6299200" y="1555750"/>
            <a:ext cx="5232400" cy="1709341"/>
          </a:xfrm>
          <a:prstGeom prst="rect">
            <a:avLst/>
          </a:prstGeom>
          <a:noFill/>
          <a:ln/>
        </p:spPr>
        <p:txBody>
          <a:bodyPr wrap="square" lIns="0" tIns="0" rIns="0" bIns="0" rtlCol="0" anchor="t">
            <a:normAutofit/>
          </a:bodyPr>
          <a:lstStyle/>
          <a:p>
            <a:pPr algn="l" marL="198120" indent="-155956">
              <a:lnSpc>
                <a:spcPts val="2210"/>
              </a:lnSpc>
              <a:buSzPct val="100000"/>
              <a:buChar char="•"/>
            </a:pPr>
            <a:r>
              <a:rPr lang="en-US" sz="1300" dirty="0">
                <a:solidFill>
                  <a:srgbClr val="3A3A32"/>
                </a:solidFill>
                <a:latin typeface="Arial" pitchFamily="34" charset="0"/>
                <a:ea typeface="Arial" pitchFamily="34" charset="-122"/>
                <a:cs typeface="Arial" pitchFamily="34" charset="-120"/>
              </a:rPr>
              <a:t>Žraloci symbolizují lhostejnost světa, který neodměňuje úsilí podle jeho skutečné hodnoty</a:t>
            </a:r>
            <a:endParaRPr lang="en-US" sz="1300" dirty="0"/>
          </a:p>
          <a:p>
            <a:pPr algn="l" marL="198120" indent="-155956">
              <a:lnSpc>
                <a:spcPts val="2210"/>
              </a:lnSpc>
              <a:buSzPct val="100000"/>
              <a:buChar char="•"/>
            </a:pPr>
            <a:r>
              <a:rPr lang="en-US" sz="1300" dirty="0">
                <a:solidFill>
                  <a:srgbClr val="3A3A32"/>
                </a:solidFill>
                <a:latin typeface="Arial" pitchFamily="34" charset="0"/>
                <a:ea typeface="Arial" pitchFamily="34" charset="-122"/>
                <a:cs typeface="Arial" pitchFamily="34" charset="-120"/>
              </a:rPr>
              <a:t>Příroda v díle nemá jasně dobrou ani zlou tvář — je zároveň partnerem i nemilosrdnou silou</a:t>
            </a:r>
            <a:endParaRPr lang="en-US" sz="1300" dirty="0"/>
          </a:p>
          <a:p>
            <a:pPr algn="l" marL="198120" indent="-155956">
              <a:lnSpc>
                <a:spcPts val="2210"/>
              </a:lnSpc>
              <a:buSzPct val="100000"/>
              <a:buChar char="•"/>
            </a:pPr>
            <a:r>
              <a:rPr lang="en-US" sz="1300" dirty="0">
                <a:solidFill>
                  <a:srgbClr val="3A3A32"/>
                </a:solidFill>
                <a:latin typeface="Arial" pitchFamily="34" charset="0"/>
                <a:ea typeface="Arial" pitchFamily="34" charset="-122"/>
                <a:cs typeface="Arial" pitchFamily="34" charset="-120"/>
              </a:rPr>
              <a:t>Skutečné vítězství spočívá v důstojnosti zápasu, nikoli v podřízení přírody člověku</a:t>
            </a:r>
            <a:endParaRPr lang="en-US" sz="1300" dirty="0"/>
          </a:p>
        </p:txBody>
      </p:sp>
      <p:sp>
        <p:nvSpPr>
          <p:cNvPr id="5" name="Text 3"/>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6" name="Text 4"/>
          <p:cNvSpPr/>
          <p:nvPr/>
        </p:nvSpPr>
        <p:spPr>
          <a:xfrm>
            <a:off x="11223758" y="6256077"/>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17</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8C4526"/>
        </a:solidFill>
      </p:bgPr>
    </p:bg>
    <p:spTree>
      <p:nvGrpSpPr>
        <p:cNvPr id="1" name=""/>
        <p:cNvGrpSpPr/>
        <p:nvPr/>
      </p:nvGrpSpPr>
      <p:grpSpPr>
        <a:xfrm>
          <a:off x="0" y="0"/>
          <a:ext cx="0" cy="0"/>
          <a:chOff x="0" y="0"/>
          <a:chExt cx="0" cy="0"/>
        </a:xfrm>
      </p:grpSpPr>
      <p:sp>
        <p:nvSpPr>
          <p:cNvPr id="2" name="Text 0"/>
          <p:cNvSpPr/>
          <p:nvPr/>
        </p:nvSpPr>
        <p:spPr>
          <a:xfrm>
            <a:off x="812800" y="2434704"/>
            <a:ext cx="10883392" cy="220927"/>
          </a:xfrm>
          <a:prstGeom prst="rect">
            <a:avLst/>
          </a:prstGeom>
          <a:noFill/>
          <a:ln/>
        </p:spPr>
        <p:txBody>
          <a:bodyPr wrap="square" lIns="0" tIns="0" rIns="0" bIns="0" rtlCol="0" anchor="t">
            <a:normAutofit/>
          </a:bodyPr>
          <a:lstStyle/>
          <a:p>
            <a:pPr algn="l" indent="0" marL="0">
              <a:lnSpc>
                <a:spcPts val="1540"/>
              </a:lnSpc>
              <a:buNone/>
            </a:pPr>
            <a:r>
              <a:rPr lang="en-US" sz="1100" spc="200" kern="0" dirty="0">
                <a:solidFill>
                  <a:srgbClr val="EFC7A8"/>
                </a:solidFill>
                <a:latin typeface="Arial" pitchFamily="34" charset="0"/>
                <a:ea typeface="Arial" pitchFamily="34" charset="-122"/>
                <a:cs typeface="Arial" pitchFamily="34" charset="-120"/>
              </a:rPr>
              <a:t>POSELSTVÍ DÍLA</a:t>
            </a:r>
            <a:endParaRPr lang="en-US" sz="1100" dirty="0"/>
          </a:p>
        </p:txBody>
      </p:sp>
      <p:sp>
        <p:nvSpPr>
          <p:cNvPr id="3" name="Text 1"/>
          <p:cNvSpPr/>
          <p:nvPr/>
        </p:nvSpPr>
        <p:spPr>
          <a:xfrm>
            <a:off x="812800" y="2833427"/>
            <a:ext cx="9483725" cy="1412081"/>
          </a:xfrm>
          <a:prstGeom prst="rect">
            <a:avLst/>
          </a:prstGeom>
          <a:noFill/>
          <a:ln/>
        </p:spPr>
        <p:txBody>
          <a:bodyPr wrap="square" lIns="0" tIns="0" rIns="0" bIns="0" rtlCol="0" anchor="t">
            <a:normAutofit/>
          </a:bodyPr>
          <a:lstStyle/>
          <a:p>
            <a:pPr algn="l" indent="0" marL="0">
              <a:lnSpc>
                <a:spcPts val="3640"/>
              </a:lnSpc>
              <a:buNone/>
            </a:pPr>
            <a:r>
              <a:rPr lang="en-US" sz="2800" b="1" i="1" dirty="0">
                <a:solidFill>
                  <a:srgbClr val="FBF3EA"/>
                </a:solidFill>
                <a:latin typeface="Georgia" pitchFamily="34" charset="0"/>
                <a:ea typeface="Georgia" pitchFamily="34" charset="-122"/>
                <a:cs typeface="Georgia" pitchFamily="34" charset="-120"/>
              </a:rPr>
              <a:t>Skutečná hodnota člověka se neměří tím, co si z boje odnese, ale tím, s jakou důstojností, pokorou a odvahou byl ochoten bojovat.</a:t>
            </a:r>
            <a:endParaRPr lang="en-US" sz="2800" dirty="0"/>
          </a:p>
        </p:txBody>
      </p:sp>
      <p:sp>
        <p:nvSpPr>
          <p:cNvPr id="4" name="Text 2"/>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EFC7A8"/>
                </a:solidFill>
                <a:latin typeface="Arial" pitchFamily="34" charset="0"/>
                <a:ea typeface="Arial" pitchFamily="34" charset="-122"/>
                <a:cs typeface="Arial" pitchFamily="34" charset="-120"/>
              </a:rPr>
              <a:t>Stařec a moře · Ernest Hemingway</a:t>
            </a:r>
            <a:endParaRPr lang="en-US" sz="1100" dirty="0"/>
          </a:p>
        </p:txBody>
      </p:sp>
      <p:sp>
        <p:nvSpPr>
          <p:cNvPr id="5" name="Text 3"/>
          <p:cNvSpPr/>
          <p:nvPr/>
        </p:nvSpPr>
        <p:spPr>
          <a:xfrm>
            <a:off x="11223758" y="6256077"/>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EFC7A8"/>
                </a:solidFill>
                <a:latin typeface="Arial" pitchFamily="34" charset="0"/>
                <a:ea typeface="Arial" pitchFamily="34" charset="-122"/>
                <a:cs typeface="Arial" pitchFamily="34" charset="-120"/>
              </a:rPr>
              <a:t>18</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DE6D6"/>
        </a:solidFill>
      </p:bgPr>
    </p:bg>
    <p:spTree>
      <p:nvGrpSpPr>
        <p:cNvPr id="1" name=""/>
        <p:cNvGrpSpPr/>
        <p:nvPr/>
      </p:nvGrpSpPr>
      <p:grpSpPr>
        <a:xfrm>
          <a:off x="0" y="0"/>
          <a:ext cx="0" cy="0"/>
          <a:chOff x="0" y="0"/>
          <a:chExt cx="0" cy="0"/>
        </a:xfrm>
      </p:grpSpPr>
      <p:sp>
        <p:nvSpPr>
          <p:cNvPr id="2" name="Text 0"/>
          <p:cNvSpPr/>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2232E"/>
                </a:solidFill>
                <a:latin typeface="Georgia" pitchFamily="34" charset="0"/>
                <a:ea typeface="Georgia" pitchFamily="34" charset="-122"/>
                <a:cs typeface="Georgia" pitchFamily="34" charset="-120"/>
              </a:rPr>
              <a:t>Význam a přijetí díla</a:t>
            </a:r>
            <a:endParaRPr lang="en-US" sz="3200" dirty="0"/>
          </a:p>
        </p:txBody>
      </p:sp>
      <p:sp>
        <p:nvSpPr>
          <p:cNvPr id="3" name="Shape 1"/>
          <p:cNvSpPr/>
          <p:nvPr/>
        </p:nvSpPr>
        <p:spPr>
          <a:xfrm>
            <a:off x="815975" y="1638895"/>
            <a:ext cx="3380317" cy="1670712"/>
          </a:xfrm>
          <a:prstGeom prst="roundRect">
            <a:avLst>
              <a:gd name="adj" fmla="val 5891"/>
            </a:avLst>
          </a:prstGeom>
          <a:solidFill>
            <a:srgbClr val="FFFFFF"/>
          </a:solidFill>
          <a:ln w="6350">
            <a:solidFill>
              <a:srgbClr val="DCD2BC"/>
            </a:solidFill>
            <a:prstDash val="solid"/>
          </a:ln>
        </p:spPr>
      </p:sp>
      <p:sp>
        <p:nvSpPr>
          <p:cNvPr id="4" name="Text 2"/>
          <p:cNvSpPr/>
          <p:nvPr/>
        </p:nvSpPr>
        <p:spPr>
          <a:xfrm>
            <a:off x="1071033" y="1893962"/>
            <a:ext cx="2956306" cy="231114"/>
          </a:xfrm>
          <a:prstGeom prst="rect">
            <a:avLst/>
          </a:prstGeom>
          <a:noFill/>
          <a:ln/>
        </p:spPr>
        <p:txBody>
          <a:bodyPr wrap="square" lIns="0" tIns="0" rIns="0" bIns="0" rtlCol="0" anchor="t">
            <a:normAutofit/>
          </a:bodyPr>
          <a:lstStyle/>
          <a:p>
            <a:pPr algn="l" indent="0" marL="0">
              <a:lnSpc>
                <a:spcPts val="1620"/>
              </a:lnSpc>
              <a:buNone/>
            </a:pPr>
            <a:r>
              <a:rPr lang="en-US" sz="1350" b="1" dirty="0">
                <a:solidFill>
                  <a:srgbClr val="12232E"/>
                </a:solidFill>
                <a:latin typeface="Arial" pitchFamily="34" charset="0"/>
                <a:ea typeface="Arial" pitchFamily="34" charset="-122"/>
                <a:cs typeface="Arial" pitchFamily="34" charset="-120"/>
              </a:rPr>
              <a:t>Pulitzerova cena</a:t>
            </a:r>
            <a:endParaRPr lang="en-US" sz="1350" dirty="0"/>
          </a:p>
        </p:txBody>
      </p:sp>
      <p:sp>
        <p:nvSpPr>
          <p:cNvPr id="5" name="Text 3"/>
          <p:cNvSpPr/>
          <p:nvPr/>
        </p:nvSpPr>
        <p:spPr>
          <a:xfrm>
            <a:off x="1071033" y="2188567"/>
            <a:ext cx="2956306" cy="674886"/>
          </a:xfrm>
          <a:prstGeom prst="rect">
            <a:avLst/>
          </a:prstGeom>
          <a:noFill/>
          <a:ln/>
        </p:spPr>
        <p:txBody>
          <a:bodyPr wrap="square" lIns="0" tIns="0" rIns="0" bIns="0" rtlCol="0" anchor="t">
            <a:normAutofit/>
          </a:bodyPr>
          <a:lstStyle/>
          <a:p>
            <a:pPr algn="l" indent="0" marL="0">
              <a:lnSpc>
                <a:spcPts val="1705"/>
              </a:lnSpc>
              <a:buNone/>
            </a:pPr>
            <a:r>
              <a:rPr lang="en-US" sz="1100" dirty="0">
                <a:solidFill>
                  <a:srgbClr val="3A3A32"/>
                </a:solidFill>
                <a:latin typeface="Arial" pitchFamily="34" charset="0"/>
                <a:ea typeface="Arial" pitchFamily="34" charset="-122"/>
                <a:cs typeface="Arial" pitchFamily="34" charset="-120"/>
              </a:rPr>
              <a:t>Novela získala roku 1953 Pulitzerovu cenu za beletrii a definitivně obnovila Hemingwayovu literární reputaci.</a:t>
            </a:r>
            <a:endParaRPr lang="en-US" sz="1100" dirty="0"/>
          </a:p>
        </p:txBody>
      </p:sp>
      <p:sp>
        <p:nvSpPr>
          <p:cNvPr id="6" name="Shape 4"/>
          <p:cNvSpPr/>
          <p:nvPr/>
        </p:nvSpPr>
        <p:spPr>
          <a:xfrm>
            <a:off x="4405842" y="1638895"/>
            <a:ext cx="3380317" cy="1670712"/>
          </a:xfrm>
          <a:prstGeom prst="roundRect">
            <a:avLst>
              <a:gd name="adj" fmla="val 5891"/>
            </a:avLst>
          </a:prstGeom>
          <a:solidFill>
            <a:srgbClr val="FFFFFF"/>
          </a:solidFill>
          <a:ln w="6350">
            <a:solidFill>
              <a:srgbClr val="DCD2BC"/>
            </a:solidFill>
            <a:prstDash val="solid"/>
          </a:ln>
        </p:spPr>
      </p:sp>
      <p:sp>
        <p:nvSpPr>
          <p:cNvPr id="7" name="Text 5"/>
          <p:cNvSpPr/>
          <p:nvPr/>
        </p:nvSpPr>
        <p:spPr>
          <a:xfrm>
            <a:off x="4660900" y="1893962"/>
            <a:ext cx="2956306" cy="231114"/>
          </a:xfrm>
          <a:prstGeom prst="rect">
            <a:avLst/>
          </a:prstGeom>
          <a:noFill/>
          <a:ln/>
        </p:spPr>
        <p:txBody>
          <a:bodyPr wrap="square" lIns="0" tIns="0" rIns="0" bIns="0" rtlCol="0" anchor="t">
            <a:normAutofit/>
          </a:bodyPr>
          <a:lstStyle/>
          <a:p>
            <a:pPr algn="l" indent="0" marL="0">
              <a:lnSpc>
                <a:spcPts val="1620"/>
              </a:lnSpc>
              <a:buNone/>
            </a:pPr>
            <a:r>
              <a:rPr lang="en-US" sz="1350" b="1" dirty="0">
                <a:solidFill>
                  <a:srgbClr val="12232E"/>
                </a:solidFill>
                <a:latin typeface="Arial" pitchFamily="34" charset="0"/>
                <a:ea typeface="Arial" pitchFamily="34" charset="-122"/>
                <a:cs typeface="Arial" pitchFamily="34" charset="-120"/>
              </a:rPr>
              <a:t>Nobelova cena</a:t>
            </a:r>
            <a:endParaRPr lang="en-US" sz="1350" dirty="0"/>
          </a:p>
        </p:txBody>
      </p:sp>
      <p:sp>
        <p:nvSpPr>
          <p:cNvPr id="8" name="Text 6"/>
          <p:cNvSpPr/>
          <p:nvPr/>
        </p:nvSpPr>
        <p:spPr>
          <a:xfrm>
            <a:off x="4660900" y="2188567"/>
            <a:ext cx="2956306" cy="674886"/>
          </a:xfrm>
          <a:prstGeom prst="rect">
            <a:avLst/>
          </a:prstGeom>
          <a:noFill/>
          <a:ln/>
        </p:spPr>
        <p:txBody>
          <a:bodyPr wrap="square" lIns="0" tIns="0" rIns="0" bIns="0" rtlCol="0" anchor="t">
            <a:normAutofit/>
          </a:bodyPr>
          <a:lstStyle/>
          <a:p>
            <a:pPr algn="l" indent="0" marL="0">
              <a:lnSpc>
                <a:spcPts val="1705"/>
              </a:lnSpc>
              <a:buNone/>
            </a:pPr>
            <a:r>
              <a:rPr lang="en-US" sz="1100" dirty="0">
                <a:solidFill>
                  <a:srgbClr val="3A3A32"/>
                </a:solidFill>
                <a:latin typeface="Arial" pitchFamily="34" charset="0"/>
                <a:ea typeface="Arial" pitchFamily="34" charset="-122"/>
                <a:cs typeface="Arial" pitchFamily="34" charset="-120"/>
              </a:rPr>
              <a:t>Dílo významně přispělo k udělení Nobelovy ceny za literaturu Ernestu Hemingwayovi v roce 1954.</a:t>
            </a:r>
            <a:endParaRPr lang="en-US" sz="1100" dirty="0"/>
          </a:p>
        </p:txBody>
      </p:sp>
      <p:sp>
        <p:nvSpPr>
          <p:cNvPr id="9" name="Shape 7"/>
          <p:cNvSpPr/>
          <p:nvPr/>
        </p:nvSpPr>
        <p:spPr>
          <a:xfrm>
            <a:off x="7995709" y="1638895"/>
            <a:ext cx="3380317" cy="1670712"/>
          </a:xfrm>
          <a:prstGeom prst="roundRect">
            <a:avLst>
              <a:gd name="adj" fmla="val 5891"/>
            </a:avLst>
          </a:prstGeom>
          <a:solidFill>
            <a:srgbClr val="FFFFFF"/>
          </a:solidFill>
          <a:ln w="6350">
            <a:solidFill>
              <a:srgbClr val="DCD2BC"/>
            </a:solidFill>
            <a:prstDash val="solid"/>
          </a:ln>
        </p:spPr>
      </p:sp>
      <p:sp>
        <p:nvSpPr>
          <p:cNvPr id="10" name="Text 8"/>
          <p:cNvSpPr/>
          <p:nvPr/>
        </p:nvSpPr>
        <p:spPr>
          <a:xfrm>
            <a:off x="8250767" y="1893962"/>
            <a:ext cx="2956306" cy="231114"/>
          </a:xfrm>
          <a:prstGeom prst="rect">
            <a:avLst/>
          </a:prstGeom>
          <a:noFill/>
          <a:ln/>
        </p:spPr>
        <p:txBody>
          <a:bodyPr wrap="square" lIns="0" tIns="0" rIns="0" bIns="0" rtlCol="0" anchor="t">
            <a:normAutofit/>
          </a:bodyPr>
          <a:lstStyle/>
          <a:p>
            <a:pPr algn="l" indent="0" marL="0">
              <a:lnSpc>
                <a:spcPts val="1620"/>
              </a:lnSpc>
              <a:buNone/>
            </a:pPr>
            <a:r>
              <a:rPr lang="en-US" sz="1350" b="1" dirty="0">
                <a:solidFill>
                  <a:srgbClr val="12232E"/>
                </a:solidFill>
                <a:latin typeface="Arial" pitchFamily="34" charset="0"/>
                <a:ea typeface="Arial" pitchFamily="34" charset="-122"/>
                <a:cs typeface="Arial" pitchFamily="34" charset="-120"/>
              </a:rPr>
              <a:t>Filmové zpracování</a:t>
            </a:r>
            <a:endParaRPr lang="en-US" sz="1350" dirty="0"/>
          </a:p>
        </p:txBody>
      </p:sp>
      <p:sp>
        <p:nvSpPr>
          <p:cNvPr id="11" name="Text 9"/>
          <p:cNvSpPr/>
          <p:nvPr/>
        </p:nvSpPr>
        <p:spPr>
          <a:xfrm>
            <a:off x="8250767" y="2188567"/>
            <a:ext cx="2956306" cy="891381"/>
          </a:xfrm>
          <a:prstGeom prst="rect">
            <a:avLst/>
          </a:prstGeom>
          <a:noFill/>
          <a:ln/>
        </p:spPr>
        <p:txBody>
          <a:bodyPr wrap="square" lIns="0" tIns="0" rIns="0" bIns="0" rtlCol="0" anchor="t">
            <a:normAutofit/>
          </a:bodyPr>
          <a:lstStyle/>
          <a:p>
            <a:pPr algn="l" indent="0" marL="0">
              <a:lnSpc>
                <a:spcPts val="1705"/>
              </a:lnSpc>
              <a:buNone/>
            </a:pPr>
            <a:r>
              <a:rPr lang="en-US" sz="1100" dirty="0">
                <a:solidFill>
                  <a:srgbClr val="3A3A32"/>
                </a:solidFill>
                <a:latin typeface="Arial" pitchFamily="34" charset="0"/>
                <a:ea typeface="Arial" pitchFamily="34" charset="-122"/>
                <a:cs typeface="Arial" pitchFamily="34" charset="-120"/>
              </a:rPr>
              <a:t>Novela byla zfilmována v roce 1958 se Spencerem Tracym v hlavní roli a stala se jedním z nejpřekládanějších děl americké literatury.</a:t>
            </a:r>
            <a:endParaRPr lang="en-US" sz="1100" dirty="0"/>
          </a:p>
        </p:txBody>
      </p:sp>
      <p:sp>
        <p:nvSpPr>
          <p:cNvPr id="12" name="Text 10"/>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Stařec a moře · Ernest Hemingway</a:t>
            </a:r>
            <a:endParaRPr lang="en-US" sz="1100" dirty="0"/>
          </a:p>
        </p:txBody>
      </p:sp>
      <p:sp>
        <p:nvSpPr>
          <p:cNvPr id="13" name="Text 11"/>
          <p:cNvSpPr/>
          <p:nvPr/>
        </p:nvSpPr>
        <p:spPr>
          <a:xfrm>
            <a:off x="11223758" y="6256077"/>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A8272"/>
                </a:solidFill>
                <a:latin typeface="Arial" pitchFamily="34" charset="0"/>
                <a:ea typeface="Arial" pitchFamily="34" charset="-122"/>
                <a:cs typeface="Arial" pitchFamily="34" charset="-120"/>
              </a:rPr>
              <a:t>19</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2232E"/>
        </a:solidFill>
      </p:bgPr>
    </p:bg>
    <p:spTree>
      <p:nvGrpSpPr>
        <p:cNvPr id="1" name=""/>
        <p:cNvGrpSpPr/>
        <p:nvPr/>
      </p:nvGrpSpPr>
      <p:grpSpPr>
        <a:xfrm>
          <a:off x="0" y="0"/>
          <a:ext cx="0" cy="0"/>
          <a:chOff x="0" y="0"/>
          <a:chExt cx="0" cy="0"/>
        </a:xfrm>
      </p:grpSpPr>
      <p:sp>
        <p:nvSpPr>
          <p:cNvPr id="2" name="Text 0"/>
          <p:cNvSpPr/>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EDE6D6"/>
                </a:solidFill>
                <a:latin typeface="Georgia" pitchFamily="34" charset="0"/>
                <a:ea typeface="Georgia" pitchFamily="34" charset="-122"/>
                <a:cs typeface="Georgia" pitchFamily="34" charset="-120"/>
              </a:rPr>
              <a:t>Závěr</a:t>
            </a:r>
            <a:endParaRPr lang="en-US" sz="3200" dirty="0"/>
          </a:p>
        </p:txBody>
      </p:sp>
      <p:sp>
        <p:nvSpPr>
          <p:cNvPr id="3" name="Text 1"/>
          <p:cNvSpPr/>
          <p:nvPr/>
        </p:nvSpPr>
        <p:spPr>
          <a:xfrm>
            <a:off x="812800" y="1508720"/>
            <a:ext cx="9810750" cy="635000"/>
          </a:xfrm>
          <a:prstGeom prst="rect">
            <a:avLst/>
          </a:prstGeom>
          <a:noFill/>
          <a:ln/>
        </p:spPr>
        <p:txBody>
          <a:bodyPr wrap="square" lIns="0" tIns="0" rIns="0" bIns="0" rtlCol="0" anchor="t">
            <a:normAutofit/>
          </a:bodyPr>
          <a:lstStyle/>
          <a:p>
            <a:pPr algn="l" indent="0" marL="0">
              <a:lnSpc>
                <a:spcPts val="2400"/>
              </a:lnSpc>
              <a:buNone/>
            </a:pPr>
            <a:r>
              <a:rPr lang="en-US" sz="1600" i="1" dirty="0">
                <a:solidFill>
                  <a:srgbClr val="EDE6D6"/>
                </a:solidFill>
                <a:latin typeface="Georgia" pitchFamily="34" charset="0"/>
                <a:ea typeface="Georgia" pitchFamily="34" charset="-122"/>
                <a:cs typeface="Georgia" pitchFamily="34" charset="-120"/>
              </a:rPr>
              <a:t>Stařec a moře je strohým, ale hlubokým podobenstvím o lidské důstojnosti — o tom, že skutečné vítězství spočívá ve způsobu, jakým člověk bojuje, nikoli v tom, co si z boje nakonec odnese.</a:t>
            </a:r>
            <a:endParaRPr lang="en-US" sz="1600" dirty="0"/>
          </a:p>
        </p:txBody>
      </p:sp>
      <p:sp>
        <p:nvSpPr>
          <p:cNvPr id="4" name="Text 2"/>
          <p:cNvSpPr/>
          <p:nvPr/>
        </p:nvSpPr>
        <p:spPr>
          <a:xfrm>
            <a:off x="812800" y="234692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D9D2C2"/>
                </a:solidFill>
                <a:latin typeface="Arial" pitchFamily="34" charset="0"/>
                <a:ea typeface="Arial" pitchFamily="34" charset="-122"/>
                <a:cs typeface="Arial" pitchFamily="34" charset="-120"/>
              </a:rPr>
              <a:t>— Člověk může být zničen, ale nikdy doopravdy poražen, pokud se nevzdá.</a:t>
            </a:r>
            <a:endParaRPr lang="en-US" sz="1200" dirty="0"/>
          </a:p>
        </p:txBody>
      </p:sp>
      <p:sp>
        <p:nvSpPr>
          <p:cNvPr id="5" name="Text 3"/>
          <p:cNvSpPr/>
          <p:nvPr/>
        </p:nvSpPr>
        <p:spPr>
          <a:xfrm>
            <a:off x="812800" y="2661841"/>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D9D2C2"/>
                </a:solidFill>
                <a:latin typeface="Arial" pitchFamily="34" charset="0"/>
                <a:ea typeface="Arial" pitchFamily="34" charset="-122"/>
                <a:cs typeface="Arial" pitchFamily="34" charset="-120"/>
              </a:rPr>
              <a:t>— Příroda není nepřítelem, ale rovnocenným, ctěným soupeřem.</a:t>
            </a:r>
            <a:endParaRPr lang="en-US" sz="1200" dirty="0"/>
          </a:p>
        </p:txBody>
      </p:sp>
      <p:sp>
        <p:nvSpPr>
          <p:cNvPr id="6" name="Text 4"/>
          <p:cNvSpPr/>
          <p:nvPr/>
        </p:nvSpPr>
        <p:spPr>
          <a:xfrm>
            <a:off x="812800" y="2976761"/>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D9D2C2"/>
                </a:solidFill>
                <a:latin typeface="Arial" pitchFamily="34" charset="0"/>
                <a:ea typeface="Arial" pitchFamily="34" charset="-122"/>
                <a:cs typeface="Arial" pitchFamily="34" charset="-120"/>
              </a:rPr>
              <a:t>— Hodnota boje nezávisí na tom, zda přinese hmatatelnou odměnu.</a:t>
            </a:r>
            <a:endParaRPr lang="en-US" sz="1200" dirty="0"/>
          </a:p>
        </p:txBody>
      </p:sp>
      <p:sp>
        <p:nvSpPr>
          <p:cNvPr id="7" name="Text 5"/>
          <p:cNvSpPr/>
          <p:nvPr/>
        </p:nvSpPr>
        <p:spPr>
          <a:xfrm>
            <a:off x="812800" y="5557577"/>
            <a:ext cx="10883392" cy="309827"/>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4FB8A0"/>
                </a:solidFill>
                <a:latin typeface="Georgia" pitchFamily="34" charset="0"/>
                <a:ea typeface="Georgia" pitchFamily="34" charset="-122"/>
                <a:cs typeface="Georgia" pitchFamily="34" charset="-120"/>
              </a:rPr>
              <a:t>Děkuji za pozornost.</a:t>
            </a:r>
            <a:endParaRPr lang="en-US" sz="1600" dirty="0"/>
          </a:p>
        </p:txBody>
      </p:sp>
      <p:sp>
        <p:nvSpPr>
          <p:cNvPr id="8" name="Text 6"/>
          <p:cNvSpPr/>
          <p:nvPr/>
        </p:nvSpPr>
        <p:spPr>
          <a:xfrm>
            <a:off x="812800" y="6256077"/>
            <a:ext cx="2239099"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FA39C"/>
                </a:solidFill>
                <a:latin typeface="Arial" pitchFamily="34" charset="0"/>
                <a:ea typeface="Arial" pitchFamily="34" charset="-122"/>
                <a:cs typeface="Arial" pitchFamily="34" charset="-120"/>
              </a:rPr>
              <a:t>Stařec a moře · Ernest Hemingway</a:t>
            </a:r>
            <a:endParaRPr lang="en-US" sz="1100" dirty="0"/>
          </a:p>
        </p:txBody>
      </p:sp>
      <p:sp>
        <p:nvSpPr>
          <p:cNvPr id="9" name="Text 7"/>
          <p:cNvSpPr/>
          <p:nvPr/>
        </p:nvSpPr>
        <p:spPr>
          <a:xfrm>
            <a:off x="11223758" y="6256077"/>
            <a:ext cx="206243"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FA39C"/>
                </a:solidFill>
                <a:latin typeface="Arial" pitchFamily="34" charset="0"/>
                <a:ea typeface="Arial" pitchFamily="34" charset="-122"/>
                <a:cs typeface="Arial" pitchFamily="34" charset="-120"/>
              </a:rPr>
              <a:t>20</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2026-09-26T19:47:40Z</dcterms:created>
  <dcterms:modified xsi:type="dcterms:W3CDTF">2026-09-26T19:47:40Z</dcterms:modified>
</cp:coreProperties>
</file>