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snímek prezentace: rozbor románu Miláček (Bel-Ami) od Guy de Maupassanta.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spc="2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ROZBOR LITERÁRNÍHO DÍLA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178520"/>
            <a:ext cx="10883392" cy="854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528"/>
              </a:lnSpc>
              <a:buNone/>
            </a:pPr>
            <a:r>
              <a:rPr lang="en-US" sz="6400" b="1" i="1" dirty="0">
                <a:solidFill>
                  <a:srgbClr val="F2E9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Miláček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812800" y="2159926"/>
            <a:ext cx="10883392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380"/>
              </a:lnSpc>
              <a:buNone/>
            </a:pPr>
            <a:r>
              <a:rPr lang="en-US" sz="1700" i="1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Guy de Maupassant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812800" y="5849673"/>
            <a:ext cx="3327275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Portrét bezohledné ambice v Paříži konce 19. století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068381" y="5849673"/>
            <a:ext cx="361619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autorovi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635720"/>
            <a:ext cx="5914860" cy="18742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Guy de Maupassant (1850–1893) je jedním z nejvýznamnějších francouzských prozaiků 19. století a klíčovou postavou literárního naturalismu. Vyrůstal v Normandii, za prusko-francouzské války narukoval jako mladík do armády a pozdější zaměstnání v pařížských úřadech mu poskytlo bohatý materiál pro pozorování společnosti. Jako spisovatel se vypracoval pod vlivem staršího přítele a učitele Gustava Flauberta, k němuž se pravidelně scházel na nedělních literárních setkáních.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12800" y="3662362"/>
            <a:ext cx="5914860" cy="13460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Proslavil se především jako mistr krátké povídky, ale i jako autor románů, mezi něž patří Miláček, Žena či Silná jako smrt. Souběžně s literární kariérou pracoval jako novinář — zkušenost z pařížského tisku přímo formovala vznik Miláčka. V posledních letech života trpěl těžkou duševní chorobou, roku 1892 se pokusil o sebevraždu a o rok později zemřel v soukromém sanatoriu.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974483" y="1635720"/>
            <a:ext cx="0" cy="238720"/>
          </a:xfrm>
          <a:prstGeom prst="line">
            <a:avLst/>
          </a:prstGeom>
          <a:noFill/>
          <a:ln w="25400">
            <a:solidFill>
              <a:srgbClr val="7A5C1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139583" y="1648420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</a:t>
            </a:r>
            <a:r>
              <a:rPr lang="en-US" sz="120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narození v Normandii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974483" y="2001441"/>
            <a:ext cx="0" cy="238720"/>
          </a:xfrm>
          <a:prstGeom prst="line">
            <a:avLst/>
          </a:prstGeom>
          <a:noFill/>
          <a:ln w="25400">
            <a:solidFill>
              <a:srgbClr val="7A5C1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139583" y="2014141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</a:t>
            </a:r>
            <a:r>
              <a:rPr lang="en-US" sz="120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narukuje do prusko-francouzské války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974483" y="2367161"/>
            <a:ext cx="0" cy="238720"/>
          </a:xfrm>
          <a:prstGeom prst="line">
            <a:avLst/>
          </a:prstGeom>
          <a:noFill/>
          <a:ln w="25400">
            <a:solidFill>
              <a:srgbClr val="7A5C1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9583" y="2379861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</a:t>
            </a:r>
            <a:r>
              <a:rPr lang="en-US" sz="120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debutuje povídkou Kulička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974483" y="2732881"/>
            <a:ext cx="0" cy="238720"/>
          </a:xfrm>
          <a:prstGeom prst="line">
            <a:avLst/>
          </a:prstGeom>
          <a:noFill/>
          <a:ln w="25400">
            <a:solidFill>
              <a:srgbClr val="7A5C1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139583" y="2745581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</a:t>
            </a:r>
            <a:r>
              <a:rPr lang="en-US" sz="120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vychází román Miláček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974483" y="3098602"/>
            <a:ext cx="0" cy="238720"/>
          </a:xfrm>
          <a:prstGeom prst="line">
            <a:avLst/>
          </a:prstGeom>
          <a:noFill/>
          <a:ln w="25400">
            <a:solidFill>
              <a:srgbClr val="7A5C1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139583" y="3111302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</a:t>
            </a:r>
            <a:r>
              <a:rPr lang="en-US" sz="120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pokus o sebevraždu, hospitalizace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974483" y="3464322"/>
            <a:ext cx="0" cy="238720"/>
          </a:xfrm>
          <a:prstGeom prst="line">
            <a:avLst/>
          </a:prstGeom>
          <a:noFill/>
          <a:ln w="25400">
            <a:solidFill>
              <a:srgbClr val="7A5C1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139583" y="3477022"/>
            <a:ext cx="43668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1893</a:t>
            </a:r>
            <a:r>
              <a:rPr lang="en-US" sz="120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umírá v sanatoriu v Paříži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812800" y="6256074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Základní literární údaje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2800" y="2105356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737916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Autor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373628" y="1724620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Guy de Maupassant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812800" y="2628967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261527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Originální název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3373628" y="2248232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Bel-Ami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812800" y="3152577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2785137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Rok vydání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3373628" y="2771842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1885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812800" y="3676187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3308747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Žánr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3628" y="3295452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Naturalistický/realistický společenský román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812800" y="4199798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12800" y="3832358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Vypravěč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3373628" y="3819063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Er-forma, vševědoucí vypravěč sledující Duroye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812800" y="4723408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2800" y="4355968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Místo a doba děje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3373628" y="4342673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Paříž, 80. léta 19. století, Třetí republika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12800" y="4879578"/>
            <a:ext cx="287782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Hlavní téma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373628" y="4866283"/>
            <a:ext cx="8005572" cy="265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ts val="1890"/>
              </a:lnSpc>
              <a:buNone/>
            </a:pPr>
            <a:r>
              <a:rPr lang="en-US" sz="1350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Ambice, manipulace a mravní úpadek skrze tisk a svádění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812800" y="6256074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A1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2E9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Doba, ve které dílo vzniklo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800" y="135255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Paříž Třetí republiky a nástup mocného tisku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812800" y="1819870"/>
            <a:ext cx="2508250" cy="2009114"/>
          </a:xfrm>
          <a:prstGeom prst="roundRect">
            <a:avLst>
              <a:gd name="adj" fmla="val 5057"/>
            </a:avLst>
          </a:prstGeom>
          <a:solidFill>
            <a:srgbClr val="2A241D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Třetí republika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41400" y="2343085"/>
            <a:ext cx="2112582" cy="1282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pádu druhého císařství a prusko-francouzské válce se Francie stává republikou poznamenanou politickou nestabilitou i honbou za penězi a vlivem.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98850" y="1819870"/>
            <a:ext cx="2508250" cy="2009114"/>
          </a:xfrm>
          <a:prstGeom prst="roundRect">
            <a:avLst>
              <a:gd name="adj" fmla="val 5057"/>
            </a:avLst>
          </a:prstGeom>
          <a:solidFill>
            <a:srgbClr val="2A241D"/>
          </a:solidFill>
          <a:ln/>
        </p:spPr>
      </p:sp>
      <p:sp>
        <p:nvSpPr>
          <p:cNvPr id="8" name="Text 6"/>
          <p:cNvSpPr/>
          <p:nvPr/>
        </p:nvSpPr>
        <p:spPr>
          <a:xfrm>
            <a:off x="372745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Moc tisku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727450" y="2343085"/>
            <a:ext cx="2112582" cy="1073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Noviny se v osmdesátých letech stávají klíčovým nástrojem utváření veřejného mínění i politických a finančních machinací.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84900" y="1819870"/>
            <a:ext cx="2508250" cy="2009114"/>
          </a:xfrm>
          <a:prstGeom prst="roundRect">
            <a:avLst>
              <a:gd name="adj" fmla="val 5057"/>
            </a:avLst>
          </a:prstGeom>
          <a:solidFill>
            <a:srgbClr val="2A241D"/>
          </a:solidFill>
          <a:ln/>
        </p:spPr>
      </p:sp>
      <p:sp>
        <p:nvSpPr>
          <p:cNvPr id="11" name="Text 9"/>
          <p:cNvSpPr/>
          <p:nvPr/>
        </p:nvSpPr>
        <p:spPr>
          <a:xfrm>
            <a:off x="641350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Koloniální politika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413500" y="2343085"/>
            <a:ext cx="2112582" cy="863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Francie rozšiřuje vliv v severní Africe; tisk i finančníci ovlivňují veřejné mínění ve prospěch vlastních zákulisních spekulací.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870950" y="1819870"/>
            <a:ext cx="2508250" cy="2009114"/>
          </a:xfrm>
          <a:prstGeom prst="roundRect">
            <a:avLst>
              <a:gd name="adj" fmla="val 5057"/>
            </a:avLst>
          </a:prstGeom>
          <a:solidFill>
            <a:srgbClr val="2A241D"/>
          </a:solidFill>
          <a:ln/>
        </p:spPr>
      </p:sp>
      <p:sp>
        <p:nvSpPr>
          <p:cNvPr id="14" name="Text 12"/>
          <p:cNvSpPr/>
          <p:nvPr/>
        </p:nvSpPr>
        <p:spPr>
          <a:xfrm>
            <a:off x="9099550" y="2048470"/>
            <a:ext cx="2112582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Buržoazní společnost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9099550" y="2343085"/>
            <a:ext cx="2112582" cy="1073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Peníze a společenské postavení nahrazují tradiční hodnoty; salony i redakce se stávají místem bezohledného obchodování se vztahy.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812800" y="4082985"/>
            <a:ext cx="8502650" cy="501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250" i="1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Maupassant sám v tomto prostředí novinařiny a pařížské společnosti dlouho pracoval a Miláček je přímým, nemilosrdně přesným portrétem jeho mechanismů.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12800" y="6256074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Námět a inspirace dílem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800" y="1555750"/>
            <a:ext cx="5232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NÁMĚT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812800" y="1835150"/>
            <a:ext cx="5232400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Konkrétní látkou díla je vzestup bezvýznamného muže na vrchol pařížské společnosti prostřednictvím novinařiny, svádění žen a bezohledné manipulace se všemi, kdo mu stojí v cestě.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99200" y="1555750"/>
            <a:ext cx="5232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7A20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INSPIRACE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6299200" y="1860550"/>
            <a:ext cx="5232400" cy="18944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5260" indent="-142113">
              <a:lnSpc>
                <a:spcPts val="1840"/>
              </a:lnSpc>
              <a:buSzPct val="100000"/>
              <a:buChar char="•"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Maupassant sám pracoval jako novinář pro listy Gil Blas a Le Gaulois a osobně poznal zákulisí pařížského tisku, které v románu líčí.</a:t>
            </a:r>
            <a:endParaRPr lang="en-US" sz="1150" dirty="0"/>
          </a:p>
          <a:p>
            <a:pPr algn="l" marL="175260" indent="-142113">
              <a:lnSpc>
                <a:spcPts val="1840"/>
              </a:lnSpc>
              <a:buSzPct val="100000"/>
              <a:buChar char="•"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Dílo vzniklo pod vlivem naturalismu a okruhu spisovatelů kolem Émila Zoly, k němuž se Maupassant hlásil sbírkou povídek Medanské večery.</a:t>
            </a:r>
            <a:endParaRPr lang="en-US" sz="1150" dirty="0"/>
          </a:p>
          <a:p>
            <a:pPr algn="l" marL="175260" indent="-142113">
              <a:lnSpc>
                <a:spcPts val="1840"/>
              </a:lnSpc>
              <a:buSzPct val="100000"/>
              <a:buChar char="•"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Postava bezohledného svůdníka stavícího kariéru na ženách odráží autorův skeptický pohled na vztahy mezi muži a ženami.</a:t>
            </a:r>
            <a:endParaRPr lang="en-US" sz="1150" dirty="0"/>
          </a:p>
          <a:p>
            <a:pPr algn="l" marL="175260" indent="-142113">
              <a:lnSpc>
                <a:spcPts val="1840"/>
              </a:lnSpc>
              <a:buSzPct val="100000"/>
              <a:buChar char="•"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Satira koloniální politiky v románu čerpá z reálných spekulací a manipulací francouzského tisku v koloniálních otázkách.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2800" y="6256074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Téma a hlavní myšlenka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635720"/>
            <a:ext cx="10883392" cy="70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660"/>
              </a:lnSpc>
              <a:buNone/>
            </a:pPr>
            <a:r>
              <a:rPr lang="en-US" sz="1900" i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Bezohledná ambice, která si cestu na vrchol společnosti razí přes city, důvěru a peníze druhých — a společnost, jež takový vzestup nejen toleruje, ale nakonec i odměňuje.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815975" y="2670110"/>
            <a:ext cx="3380317" cy="1688637"/>
          </a:xfrm>
          <a:prstGeom prst="roundRect">
            <a:avLst>
              <a:gd name="adj" fmla="val 5829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71033" y="2925167"/>
            <a:ext cx="29563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Ambice a moc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71033" y="3227388"/>
            <a:ext cx="2956306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Duroyovou jedinou skutečnou touhou je společenský a finanční vzestup — vše ostatní, včetně lásky, je mu jen prostředkem k tomuto cíli.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405842" y="2670110"/>
            <a:ext cx="3380317" cy="1688637"/>
          </a:xfrm>
          <a:prstGeom prst="roundRect">
            <a:avLst>
              <a:gd name="adj" fmla="val 5829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60900" y="2925167"/>
            <a:ext cx="29563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7A20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Svádění jako nástroj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660900" y="3227388"/>
            <a:ext cx="2956306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Ženy v románu Duroyovi otevírají dveře ke kariéře — jejich city a postavení bezostyšně využívá a odhazuje, jakmile přestanou být užitečné.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995709" y="2670110"/>
            <a:ext cx="3380317" cy="1688637"/>
          </a:xfrm>
          <a:prstGeom prst="roundRect">
            <a:avLst>
              <a:gd name="adj" fmla="val 5829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50767" y="2925167"/>
            <a:ext cx="295630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Prázdnota úspěchu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250767" y="3227388"/>
            <a:ext cx="2956306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Duroyův triumfální konec je zároveň ukázkou naprosté morální prázdnoty — úspěch bez jediné hodnoty, kterou by bylo možné obdivovat.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12800" y="6256074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1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F2E9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Kompozice díla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12800" y="2252133"/>
            <a:ext cx="10566400" cy="0"/>
          </a:xfrm>
          <a:prstGeom prst="line">
            <a:avLst/>
          </a:prstGeom>
          <a:noFill/>
          <a:ln w="6350">
            <a:solidFill>
              <a:srgbClr val="362E22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12800" y="1833563"/>
            <a:ext cx="88900" cy="88900"/>
          </a:xfrm>
          <a:prstGeom prst="roundRect">
            <a:avLst>
              <a:gd name="adj" fmla="val 50000"/>
            </a:avLst>
          </a:prstGeom>
          <a:solidFill>
            <a:srgbClr val="D4AF37"/>
          </a:solidFill>
          <a:ln/>
        </p:spPr>
      </p:sp>
      <p:sp>
        <p:nvSpPr>
          <p:cNvPr id="5" name="Text 3"/>
          <p:cNvSpPr/>
          <p:nvPr/>
        </p:nvSpPr>
        <p:spPr>
          <a:xfrm>
            <a:off x="1079500" y="1631950"/>
            <a:ext cx="10608691" cy="51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Román je rozdělen do dvou dílů, které přesně kopírují dvě fáze Duroyova vzestupu: první díl jeho nástup do novinařiny a první manželství, druhý díl cestu k vrcholu společnosti a druhé manželství.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812800" y="3154894"/>
            <a:ext cx="10566400" cy="0"/>
          </a:xfrm>
          <a:prstGeom prst="line">
            <a:avLst/>
          </a:prstGeom>
          <a:noFill/>
          <a:ln w="6350">
            <a:solidFill>
              <a:srgbClr val="362E2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12800" y="2736323"/>
            <a:ext cx="88900" cy="88900"/>
          </a:xfrm>
          <a:prstGeom prst="roundRect">
            <a:avLst>
              <a:gd name="adj" fmla="val 50000"/>
            </a:avLst>
          </a:prstGeom>
          <a:solidFill>
            <a:srgbClr val="D4AF37"/>
          </a:solidFill>
          <a:ln/>
        </p:spPr>
      </p:sp>
      <p:sp>
        <p:nvSpPr>
          <p:cNvPr id="8" name="Text 6"/>
          <p:cNvSpPr/>
          <p:nvPr/>
        </p:nvSpPr>
        <p:spPr>
          <a:xfrm>
            <a:off x="1079500" y="2534710"/>
            <a:ext cx="10608691" cy="51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Vypravěč je er-forma, vševědoucí, avšak z velké části sleduje děj Duroyovýma očima — čtenář tak sdílí jeho vypočítavost, aniž by ji vypravěč otevřeně odsuzoval, čímž vzniká chladná ironická distance.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812800" y="4057651"/>
            <a:ext cx="10566400" cy="0"/>
          </a:xfrm>
          <a:prstGeom prst="line">
            <a:avLst/>
          </a:prstGeom>
          <a:noFill/>
          <a:ln w="6350">
            <a:solidFill>
              <a:srgbClr val="362E2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12800" y="3639080"/>
            <a:ext cx="88900" cy="88900"/>
          </a:xfrm>
          <a:prstGeom prst="roundRect">
            <a:avLst>
              <a:gd name="adj" fmla="val 50000"/>
            </a:avLst>
          </a:prstGeom>
          <a:solidFill>
            <a:srgbClr val="D4AF37"/>
          </a:solidFill>
          <a:ln/>
        </p:spPr>
      </p:sp>
      <p:sp>
        <p:nvSpPr>
          <p:cNvPr id="11" name="Text 9"/>
          <p:cNvSpPr/>
          <p:nvPr/>
        </p:nvSpPr>
        <p:spPr>
          <a:xfrm>
            <a:off x="1079500" y="3437468"/>
            <a:ext cx="10608691" cy="517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Kompozice je gradační a stoupavá: každá kapitola posouvá Duroye o stupeň výš na společenském žebříčku, čímž struktura díla doslova napodobuje téma sociálního vzestupu.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12800" y="4418806"/>
            <a:ext cx="88900" cy="88900"/>
          </a:xfrm>
          <a:prstGeom prst="roundRect">
            <a:avLst>
              <a:gd name="adj" fmla="val 50000"/>
            </a:avLst>
          </a:prstGeom>
          <a:solidFill>
            <a:srgbClr val="D4AF37"/>
          </a:solidFill>
          <a:ln/>
        </p:spPr>
      </p:sp>
      <p:sp>
        <p:nvSpPr>
          <p:cNvPr id="13" name="Text 11"/>
          <p:cNvSpPr/>
          <p:nvPr/>
        </p:nvSpPr>
        <p:spPr>
          <a:xfrm>
            <a:off x="1079500" y="4340225"/>
            <a:ext cx="10608691" cy="271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5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vyprávění jsou vsazeny novinové články a citace z tisku, které ukazují mechanismus manipulace veřejným míněním zevnitř.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12800" y="6256074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1223758" y="6256074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50" kern="0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HLAVNÍ POSTAVA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812800" y="1066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Georges Duroy — Miláček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813520"/>
            <a:ext cx="10883392" cy="14395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28"/>
              </a:lnSpc>
              <a:buNone/>
            </a:pPr>
            <a:r>
              <a:rPr lang="en-US" sz="13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Georges Duroy je bývalý poddůstojník koloniálních vojsk v Alžírsku, který se po návratu do Paříže živoří v bídě a hledá způsob, jak uniknout chudobě. Díky náhodnému setkání se starým vojenským kamarádem Forestierem se dostává k novinařině — a rychle zjišťuje, že jeho společenský půvab a bezostyšnost jsou v pařížské společnosti cennější než skutečný talent. Postupně se stává mistrem manipulace: každou ženu, kterou svede, využívá jako schůdek na cestě výš, a nikdy se neohlíží za tím, koho při svém výstupu zraní. Na konci románu si dokonce mění jméno na aristokraticky znějící Du Roy de Cantel — symbol jeho vlastní vymyšlené identity.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812800" y="3507119"/>
            <a:ext cx="10566400" cy="1206500"/>
          </a:xfrm>
          <a:prstGeom prst="roundRect">
            <a:avLst>
              <a:gd name="adj" fmla="val 8421"/>
            </a:avLst>
          </a:prstGeom>
          <a:solidFill>
            <a:srgbClr val="1A1612"/>
          </a:solidFill>
          <a:ln/>
        </p:spPr>
      </p:sp>
      <p:sp>
        <p:nvSpPr>
          <p:cNvPr id="6" name="Text 4"/>
          <p:cNvSpPr/>
          <p:nvPr/>
        </p:nvSpPr>
        <p:spPr>
          <a:xfrm>
            <a:off x="1066800" y="3761119"/>
            <a:ext cx="10360152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D4AF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ODKUD JMÉNO MILÁČEK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066800" y="4002419"/>
            <a:ext cx="1036015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Přezdívku Bel-Ami (Miláček) mu dá dcera jedné z jeho milenek — jméno, které se stane symbolem jeho neodolatelného, ale zcela vypočítavého kouzla.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Ženy na cestě k vrcholu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04293"/>
            <a:ext cx="2520950" cy="4334537"/>
          </a:xfrm>
          <a:prstGeom prst="roundRect">
            <a:avLst>
              <a:gd name="adj" fmla="val 3904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20233" y="1708547"/>
            <a:ext cx="2175806" cy="1854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spc="50" kern="0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PRVNÍ MANŽELKA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020233" y="1957456"/>
            <a:ext cx="2175806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Madeleine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020233" y="2244465"/>
            <a:ext cx="2175806" cy="977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Inteligentní a nezávislá žena, která píše většinu manželových i Duroyových článků. Jejich manželství je spíše mocenským spojenectvím než láskou.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3495675" y="1504293"/>
            <a:ext cx="2520950" cy="4334537"/>
          </a:xfrm>
          <a:prstGeom prst="roundRect">
            <a:avLst>
              <a:gd name="adj" fmla="val 3904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699933" y="1708547"/>
            <a:ext cx="2175806" cy="1854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spc="50" kern="0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VÁŠNIVÁ MILENKA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699933" y="1957456"/>
            <a:ext cx="2175806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Clotilde de Marelle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3699933" y="2244465"/>
            <a:ext cx="2175806" cy="977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Vdaná žena, s níž Duroy udržuje dlouhodobý vztah plný upřímnější náklonnosti, než jakou projevuje k ostatním — přesto ji opakovaně zrazuje.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6175375" y="1504293"/>
            <a:ext cx="2520950" cy="4334537"/>
          </a:xfrm>
          <a:prstGeom prst="roundRect">
            <a:avLst>
              <a:gd name="adj" fmla="val 3904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79633" y="1708547"/>
            <a:ext cx="2175806" cy="1854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spc="50" kern="0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MANŽELKA NAKLADATELE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379633" y="1957456"/>
            <a:ext cx="2175806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Virginie Walterová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79633" y="2244465"/>
            <a:ext cx="217580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Ctnostná manželka majitele novin, kterou Duroy chladnokrevně svede, aby si zajistil vliv v redakci, a poté ji bezcitně odvrhne.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8855075" y="1504293"/>
            <a:ext cx="2520950" cy="4334537"/>
          </a:xfrm>
          <a:prstGeom prst="roundRect">
            <a:avLst>
              <a:gd name="adj" fmla="val 3904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059334" y="1708547"/>
            <a:ext cx="2175806" cy="1854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spc="50" kern="0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 POSLEDNÍHO TAHU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059334" y="1957456"/>
            <a:ext cx="2175806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Suzanne Walterová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059334" y="2244465"/>
            <a:ext cx="2175806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Mladá dcera bohatého nakladatele; Duroy ji unese a donutí její rodiče ke sňatku, čímž korunuje svůj vzestup.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34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220"/>
              </a:lnSpc>
              <a:buNone/>
            </a:pPr>
            <a:r>
              <a:rPr lang="en-US" sz="28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Charakteristika postav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88418"/>
          <a:ext cx="10553700" cy="1725480"/>
        </p:xfrm>
        <a:graphic>
          <a:graphicData uri="http://schemas.openxmlformats.org/drawingml/2006/table">
            <a:tbl>
              <a:tblPr/>
              <a:tblGrid>
                <a:gridCol w="2110740"/>
                <a:gridCol w="4010406"/>
                <a:gridCol w="4432554"/>
              </a:tblGrid>
              <a:tr h="305991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8C7F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Postava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8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8C7F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Povahové rysy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8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b="1" dirty="0">
                          <a:solidFill>
                            <a:srgbClr val="8C7F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Role v příběhu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8C8"/>
                    </a:solidFill>
                  </a:tcPr>
                </a:tc>
              </a:tr>
              <a:tr h="305991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Georges Duroy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Šarmantní, bezohledný, vypočítavý, bez skrupulí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Ústřední postava, jejíž amorální vzestup pohání celý děj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1518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Madeleine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Chytrá, pragmatická, emancipovaná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Duchovní síla za kariérou dvou mužů, jedná stejně vypočítavě jako Duroy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991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Clotilde de Marelle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Živelná, upřímná ve svých citech, společensky bezmocná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Jediná žena, k níž Duroy chová alespoň částečně opravdový cit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05991"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Virginie Walterová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Zprvu ctnostná a rezervovaná, později zoufale zamilovaná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540"/>
                        </a:lnSpc>
                        <a:buNone/>
                      </a:pPr>
                      <a:r>
                        <a:rPr lang="en-US" sz="110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Oběť Duroyovy manipulace — jeho vzestup ji stojí důstojnost i klid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48895" marR="48895" marT="48895" marB="48895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3467894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60"/>
              </a:lnSpc>
              <a:buNone/>
            </a:pPr>
            <a:r>
              <a:rPr lang="en-US" sz="1100" i="1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Ženy v Miláčkovi nejsou jen oběťmi — mnohé z nich hru o moc a vliv hrají stejně cílevědomě jako Duroy, což z románu činí širší kritiku celé společnosti, nejen jednoho cynického muže.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Vedlejší postavy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812800" y="2128308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06550"/>
            <a:ext cx="235458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Charles Forestier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3302000" y="1606550"/>
            <a:ext cx="8319516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Duroyův bývalý spolubojovník a první dobrodinec v novinách; umírá na plicní chorobu, čímž Duroyovi otevře cestu k jeho ženě i místu.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812800" y="2881844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360085"/>
            <a:ext cx="235458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Monsieur Walter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302000" y="2360085"/>
            <a:ext cx="8319516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Bohatý majitel novin La Vie Française a zkušený finančník, který v Duroyovi zprvu vidí užitečného, ale nebezpečně ambiciózního muže.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812800" y="3425829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113621"/>
            <a:ext cx="235458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Hrabě de Vaudrec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302000" y="3113621"/>
            <a:ext cx="831951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Zámožný dlouholetý ctitel Madeleine, jehož závěť a majetek se stanou klíčovým bodem sporu mezi manžely.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12800" y="3969808"/>
            <a:ext cx="10566400" cy="0"/>
          </a:xfrm>
          <a:prstGeom prst="line">
            <a:avLst/>
          </a:prstGeom>
          <a:noFill/>
          <a:ln w="6350">
            <a:solidFill>
              <a:srgbClr val="DCD0B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3657600"/>
            <a:ext cx="235458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Laroche-Mathieu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3302000" y="3657600"/>
            <a:ext cx="831951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Vlivný politik a Madeleinin milenec, jehož Duroy chladnokrevně využije k vlastnímu prospěchu i k rozvodu.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812800" y="4201585"/>
            <a:ext cx="2354580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Norbert de Varenne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3302000" y="4201585"/>
            <a:ext cx="8319516" cy="234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Starší novinář a básník, jehož hořké úvahy o stáří a smrti dávají románu filozofický protipól k Duroyově honbě za úspěchem.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1234142" y="6256077"/>
            <a:ext cx="195858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Děj (1/3)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12800" y="13665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Georges Duroy, bývalý poddůstojník koloniálních vojsk v Alžírsku, se vrací do Paříže bez peněz a vyhlídek, živoří z nuzného úřednického platu a sní o snadnějším a bohatším životě, než jaký mu jeho postavení nabízí. Náhodné setkání se starým vojenským kamarádem Charlesem Forestierem, nyní úspěšným novinářem u listu La Vie Française, mu otevírá dveře do světa, o kterém dosud jen snil. Forestier ho pozve na večeři, představí ho své ženě Madeleine i majiteli novin panu Walterovi a nabídne mu možnost zkusit napsat článek o svých zážitcích z Alžírska.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12800" y="23952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Duroy zjišťuje, že psaní mu nejde — text, který odevzdá, je nepoužitelný, dokud mu jej v tichosti nepřepíše právě Madeleine Forestierová, inteligentní žena, která fakticky píše značnou část manželových i později Duroyových článků. Díky jejímu talentu a Duroyovu společenskému šarmu se novinář rychle etabluje v redakci. Zjišťuje také, že v pařížské společnosti a v tisku nerozhoduje ani tak skutečná práce, jako spíše schopnost zapůsobit na správné lidi — a zejména na ženy, jejichž vliv a kontakty otevírají dveře k penězům i moci.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34239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Duroy postupně naváže vztah s Clotilde de Marelle, vdanou ženou z vyšší společnosti, jejíž vášnivá a upřímná náklonnost mu poskytuje nejen potěšení, ale i cenné společenské kontakty. Souběžně se sbližuje i s Madeleine Forestierovou, jejíž inteligence a nezávislost jej fascinují stejně jako její schopnost psát přesvědčivé texty. Zatímco Duroyova hvězda v redakci stoupá, zdraví Charlese Forestiera se prudce zhoršuje — trápí ho vážná plicní choroba, která jej nutí odjet za léčbou na francouzskou riviéru, kam jej doprovází právě Madeleine. Duroy jej na jeho žádost navštíví krátce před smrtí a je svědkem jeho posledních chvil.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12800" y="4452609"/>
            <a:ext cx="10883392" cy="682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Jen několik měsíců po pohřbu, s vypočítavostí, která se stane jeho charakteristickým rysem, požádá ovdovělou Madeleine o ruku. Madeleine, sama pragmatická a vědoma si vlastní hodnoty, s manželstvím souhlasí za jasně vyjednaných podmínek rovnocenného partnerství — sňatek jí zajišťuje společenské postavení, jemu pak nejen manželku, ale především její pero, kontakty a intelekt, které mu dosud k plnému úspěchu chyběly.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Děj (2/3)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12800" y="1366509"/>
            <a:ext cx="10883392" cy="11207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 svatbě si Duroy přidá ke svému jménu zvučnou částici a začíná si nechat říkat Georges Du Roy de Cantel — smyšlený titul, který má jeho prostý normandský původ zahalit nádechem aristokracie. Manželství s Madeleine funguje jako profesní spojenectví: společně píší články, které Duroye posouvají výš v redakční hierarchii, avšak citová blízkost mezi manžely chybí a Duroy pokračuje ve vztahu s Clotilde de Marelle, kterou navštěvuje tajně i po svatbě. Duroy si přitom bez uzardění uvědomuje, že mu manželský svazek nikdy neměl sloužit k citovému naplnění, nýbrž jako další stupínek na cestě k moci a společenskému uznání, které dosud postrádal.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12800" y="2614284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Duroy si všímá, že paní Virginie Walterová, ctnostná manželka majitele novin, k němu chová stále vřelejší náklonnost. Chladnokrevně se rozhodne jejích citů využít — svede ji nikoliv z touhy, ale z čistě vypočítavého zájmu o vliv, který mu blízkost k rodině Walterových může zajistit. Virginie se do něj zoufale zamiluje a jejich vztah ji citově zcela pohltí, zatímco pro Duroye je jen dalším prostředkem k dosažení vyššího postavení v novinách i ve společnosti. Jakmile z ní vytěží vše, co potřeboval, vztah bez váhání a bez soucitu ukončí, čímž ji uvrhne do hlubokého zoufalství.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3642984"/>
            <a:ext cx="10883392" cy="682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Souběžně Duroy objevuje, že jeho žena Madeleine udržuje poměr s vlivným politikem Laroche-Mathieu, který právě díky jejím informacím a kontaktům dosahuje kariérního postupu na ministra zahraničí. Duroy tuto nevěru zprvu mlčky toleruje, protože mu nepřímo prospívá — teprve později se rozhodne ji obrátit ve vlastní prospěch. Uvědomuje si, že ochota využívat cizí city bez skrupulí a schopnost čekat na správný okamžik jsou jeho nejsilnější zbraně.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12800" y="4452609"/>
            <a:ext cx="10883392" cy="682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Zatímco Duroyovo profesní postavení v redakci roste a jeho vliv na chod novin sílí, jeho osobní vztahy se jeden po druhém hroutí — Virginie je zdrcená, Clotilde podváděná a Madeleine mu citově zcela vzdálená. Jedinou konstantou zůstává jeho neochvějné odhodlání dostat se co nejvýš, bez ohledu na to, kolik lidí po cestě zraní, a s vědomím, že společnost kolem něj jeho metody nejenže toleruje, ale nakonec i odměňuje.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759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760"/>
              </a:lnSpc>
              <a:buNone/>
            </a:pPr>
            <a:r>
              <a:rPr lang="en-US" sz="24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Děj (3/3)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812800" y="13665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Rozhodující obrat přichází, když Duroy nastraží past na vlastní manželku: se svědky a policejním komisařem přistihne Madeleine a Laroche-Mathieu v kompromitující situaci, čímž si zajistí právně i společensky výhodný rozvod. Zároveň využije spletitou situaci kolem dědictví hraběte de Vaudrec, dlouholetého ctitele Madeleine, který jí ve své závěti odkázal značné jmění — díky rozvodovému vyrovnání Duroy vymůže polovinu tohoto majetku pro sebe, čímž z rozpadu manželství vytěží nejen svobodu, ale i peníze.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812800" y="23952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nově nabytým jměním a společenským renomé se Duroy vrhá na poslední a nejambicióznější tah: cílevědomě se přiblíží k mladičké Suzanne Walterové, dceři majitele novin, které nedávno pomohl zbohatnout díky spekulacím spojeným s francouzskou koloniální politikou v severní Africe. Suzanne, uchvácená jeho šarmem, mu podlehne stejně snadno jako všechny ženy před ní. Duroy ji přesvědčí k tajnému útěku, čímž rodiče Walterovy postaví před hotovou věc — buď skandál, nebo souhlas se sňatkem.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812800" y="34239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Manželé Walterovi, včetně stále zdrcené Virginie, nemají jinou možnost než Duroyovu troufalost přijmout a svolit k svatbě, aby zachránili rodinnou pověst. Duroy tak dosahuje naprostého vrcholu: stává se zetěm bohatého nakladatele, dědicem obrovského jmění a mužem, jehož vliv v novinách i společnosti nemá konkurenci. Jeho vzestup z bezvýznamného a zchudlého bývalého vojáka na jednoho z nejmocnějších mužů Paříže je dovršen výhradně prostřednictvím manipulace, svádění a naprosté bezohlednosti vůči všem, kdo mu stáli v cestě.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12800" y="4452609"/>
            <a:ext cx="10883392" cy="901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5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Román vrcholí velkolepým svatebním obřadem v pařížském kostele La Madeleine, kam se sjíždí celá vysoká společnost. Ve chvíli svého největšího triumfu si Duroy na okamžik vymění pohled s Clotilde de Marelle, přítomnou mezi hosty — narážka na to, že jeho touha po ženách i po moci nikdy nekončí a že jeho úspěch, byť dokonalý navenek, je zcela prázdný uvnitř. Maupassant tímto otevřeným, cynickým koncem odmítá svého hrdinu jakkoliv morálně potrestat, což bylo v době vydání románu vnímáno jako provokativní a skandální.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Motivy a symboly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72220"/>
          <a:ext cx="10553700" cy="2235002"/>
        </p:xfrm>
        <a:graphic>
          <a:graphicData uri="http://schemas.openxmlformats.org/drawingml/2006/table">
            <a:tbl>
              <a:tblPr/>
              <a:tblGrid>
                <a:gridCol w="2955036"/>
                <a:gridCol w="7598664"/>
              </a:tblGrid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b="1" dirty="0">
                          <a:solidFill>
                            <a:srgbClr val="8C7F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Motiv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8C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b="1" dirty="0">
                          <a:solidFill>
                            <a:srgbClr val="8C7F6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Význam v díle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D8C8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Zrcadlo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Duroyova ješitnost a posedlost vlastním obrazem a úspěchem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AD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Tisk a noviny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Nástroj manipulace veřejného mínění i osobního prospěchu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Peníze a dědictví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Hnací síla všech vztahů a rozhodnutí v románu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Změna jména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Symbol vymyšlené identity a společenské přetvářky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Paříž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Lákavá, ale morálně zkorumpovaná scéna Duroyova vzestupu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9286"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Ženy jako schůdky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lnSpc>
                          <a:spcPts val="1610"/>
                        </a:lnSpc>
                        <a:buNone/>
                      </a:pPr>
                      <a:r>
                        <a:rPr lang="en-US" sz="1150" dirty="0">
                          <a:solidFill>
                            <a:srgbClr val="1A161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Vztahy redukované na prostředek kariérního postupu</a:t>
                      </a:r>
                      <a:endParaRPr lang="en-US" sz="11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51117" marR="51117" marT="51117" marB="51117" anchor="t">
                    <a:lnL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CBC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BA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Vypravěč, jazyk a styl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635720"/>
            <a:ext cx="5232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7A5C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Vypravěč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812800" y="1965920"/>
            <a:ext cx="5232400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Er-forma s vševědoucím vypravěčem, který však převážně sleduje děj Duroyovýma očima. Ironický odstup vypravěče nechává čtenáře, aby si o hrdinově bezohlednosti udělal úsudek sám.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299200" y="1635720"/>
            <a:ext cx="52324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7A20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Jazyk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299200" y="1965920"/>
            <a:ext cx="5232400" cy="817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Střízlivý, přesný a věcně popisný jazyk typický pro naturalismus. Ostré sociální pozorování a přesně vykreslené dialogy odhalují pokrytectví vyšší společnosti i novinářského prostředí.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812800" y="3113881"/>
            <a:ext cx="10566400" cy="1149350"/>
          </a:xfrm>
          <a:prstGeom prst="roundRect">
            <a:avLst>
              <a:gd name="adj" fmla="val 8840"/>
            </a:avLst>
          </a:prstGeom>
          <a:solidFill>
            <a:srgbClr val="1A1612"/>
          </a:solidFill>
          <a:ln/>
        </p:spPr>
      </p:sp>
      <p:sp>
        <p:nvSpPr>
          <p:cNvPr id="8" name="Text 6"/>
          <p:cNvSpPr/>
          <p:nvPr/>
        </p:nvSpPr>
        <p:spPr>
          <a:xfrm>
            <a:off x="1117600" y="3418681"/>
            <a:ext cx="10255504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50"/>
              </a:lnSpc>
              <a:buNone/>
            </a:pPr>
            <a:r>
              <a:rPr lang="en-US" sz="1500" i="1" dirty="0">
                <a:solidFill>
                  <a:srgbClr val="F2E9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Duroyovo životní krédo by se dalo shrnout jednou větou: úspěch je jen otázka vůle a drzosti.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117600" y="3780631"/>
            <a:ext cx="10255504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400"/>
              </a:lnSpc>
              <a:buNone/>
            </a:pPr>
            <a:r>
              <a:rPr lang="en-US" sz="1000" spc="100" kern="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SHRNUTÍ DUROYOVY ŽIVOTNÍ FILOZOFIE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63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450"/>
              </a:lnSpc>
              <a:buNone/>
            </a:pPr>
            <a:r>
              <a:rPr lang="en-US" sz="30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Dobová realita v románu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812800" y="1555750"/>
            <a:ext cx="5232400" cy="867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Korupce a propojení tisku s politikou a financemi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Manipulace veřejného mínění ve prospěch koloniálních spekulací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Povrchnost a pokrytectví vyšší pařížské společnosti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299200" y="1555750"/>
            <a:ext cx="5232400" cy="867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Postavení žen závislé na manželství a společenských vazbách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Honba za penězi jako hlavní hybná síla mezilidských vztahů</a:t>
            </a:r>
            <a:endParaRPr lang="en-US" sz="1300" dirty="0"/>
          </a:p>
          <a:p>
            <a:pPr algn="l" marL="198120" indent="-155956">
              <a:lnSpc>
                <a:spcPts val="2210"/>
              </a:lnSpc>
              <a:buSzPct val="100000"/>
              <a:buChar char="•"/>
            </a:pPr>
            <a:r>
              <a:rPr lang="en-US" sz="13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Novinařina jako nástroj moci, nikoli informování veřejnosti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7A203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203586"/>
            <a:ext cx="1088339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spc="200" kern="0" dirty="0">
                <a:solidFill>
                  <a:srgbClr val="E8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POSELSTVÍ DÍLA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812800" y="2602309"/>
            <a:ext cx="9483725" cy="18743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40"/>
              </a:lnSpc>
              <a:buNone/>
            </a:pPr>
            <a:r>
              <a:rPr lang="en-US" sz="2800" b="1" i="1" dirty="0">
                <a:solidFill>
                  <a:srgbClr val="F6E7D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Společnost, která bezohlednou ambici nejen toleruje, ale nakonec i korunuje úspěchem, nese na úpadku svých hodnot stejný díl viny jako muž, který jí toho dokonale využije.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E3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E3B7C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9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1A161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Význam a přijetí díla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15975" y="1638895"/>
            <a:ext cx="3380317" cy="1670712"/>
          </a:xfrm>
          <a:prstGeom prst="roundRect">
            <a:avLst>
              <a:gd name="adj" fmla="val 5891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71033" y="1893962"/>
            <a:ext cx="2956306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Naturalismus a Zola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1071033" y="2188567"/>
            <a:ext cx="2956306" cy="8913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05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patří k vrcholným dílům francouzského naturalismu a řadí se po bok děl Émila Zoly v ostrém sociálním pozorování doby.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405842" y="1638895"/>
            <a:ext cx="3380317" cy="1670712"/>
          </a:xfrm>
          <a:prstGeom prst="roundRect">
            <a:avLst>
              <a:gd name="adj" fmla="val 5891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60900" y="1893962"/>
            <a:ext cx="2956306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Kritika tisku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660900" y="2188567"/>
            <a:ext cx="2956306" cy="674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05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Ostrá satira novinářského prostředí a jeho propojení s politikou a financemi zůstává nadčasově aktuální dodnes.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995709" y="1638895"/>
            <a:ext cx="3380317" cy="1670712"/>
          </a:xfrm>
          <a:prstGeom prst="roundRect">
            <a:avLst>
              <a:gd name="adj" fmla="val 5891"/>
            </a:avLst>
          </a:prstGeom>
          <a:solidFill>
            <a:srgbClr val="FFFFFF"/>
          </a:solidFill>
          <a:ln w="6350">
            <a:solidFill>
              <a:srgbClr val="E3D9C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50767" y="1893962"/>
            <a:ext cx="2956306" cy="2311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A16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Filmové adaptace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8250767" y="2188567"/>
            <a:ext cx="2956306" cy="6748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705"/>
              </a:lnSpc>
              <a:buNone/>
            </a:pPr>
            <a:r>
              <a:rPr lang="en-US" sz="1100" dirty="0">
                <a:solidFill>
                  <a:srgbClr val="453B2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Román byl opakovaně zfilmován, mimo jiné v roce 1947 s Georgem Sandersem a v roce 2012 s Robertem Pattinsonem v hlavní roli.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8C7F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A16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92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680"/>
              </a:lnSpc>
              <a:buNone/>
            </a:pPr>
            <a:r>
              <a:rPr lang="en-US" sz="3200" b="1" dirty="0">
                <a:solidFill>
                  <a:srgbClr val="F2E9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Závěr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981075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600" i="1" dirty="0">
                <a:solidFill>
                  <a:srgbClr val="F2E9D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Miláček je nemilosrdným portrétem společnosti, v níž šarm a bezohlednost dokážou porazit poctivost i lásku — a jeho otevřený, cynický konec z něj činí jedno z nejodvážnějších děl francouzského naturalismu.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812800" y="234692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Úspěch bez morálky zůstává úspěchem — a to je ta nejtemnější výpověď románu.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812800" y="2661841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Ženy v příběhu nejsou jen oběti, ale i hráčky ve stejné bezohledné hře.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12800" y="2976761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D6C9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Kritika tisku a společnosti z roku 1885 nepřestává být aktuální.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12800" y="5557577"/>
            <a:ext cx="1088339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D4AF3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Děkuji za pozornost.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12800" y="6256077"/>
            <a:ext cx="1903422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Miláček · Guy de Maupassant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1223758" y="6256077"/>
            <a:ext cx="206243" cy="2209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A698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2026-09-25T21:11:56Z</dcterms:created>
  <dcterms:modified xsi:type="dcterms:W3CDTF">2026-09-25T21:11:56Z</dcterms:modified>
</cp:coreProperties>
</file>