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8" r:id="rId3"/>
    <p:sldMasterId id="2147483695" r:id="rId4"/>
    <p:sldMasterId id="2147483712" r:id="rId5"/>
    <p:sldMasterId id="2147483729" r:id="rId6"/>
  </p:sldMasterIdLst>
  <p:notesMasterIdLst>
    <p:notesMasterId r:id="rId24"/>
  </p:notesMasterIdLst>
  <p:sldIdLst>
    <p:sldId id="256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65" r:id="rId15"/>
    <p:sldId id="257" r:id="rId16"/>
    <p:sldId id="258" r:id="rId17"/>
    <p:sldId id="259" r:id="rId18"/>
    <p:sldId id="260" r:id="rId19"/>
    <p:sldId id="261" r:id="rId20"/>
    <p:sldId id="262" r:id="rId21"/>
    <p:sldId id="263" r:id="rId22"/>
    <p:sldId id="264" r:id="rId2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94660"/>
  </p:normalViewPr>
  <p:slideViewPr>
    <p:cSldViewPr snapToGrid="0">
      <p:cViewPr varScale="1">
        <p:scale>
          <a:sx n="126" d="100"/>
          <a:sy n="126" d="100"/>
        </p:scale>
        <p:origin x="15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8353A2-107D-46F5-94FD-12999139F884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07B007-E910-412B-A3CD-C55F0AB11A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7890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07B007-E910-412B-A3CD-C55F0AB11A1F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1867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53C625-6501-C67A-F552-1CE53A2DF9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55B2852-3C5E-1612-22A1-79E2D3CFBC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2AA9AAB-F435-D374-3261-23843A35E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C7E0DEC-1DC9-C127-EE1B-65734C0B5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E1FEBD0-A29F-948B-1CDA-D3FF0C6FD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7677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C875B8-29DA-F367-8334-D578D430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24FF71E-0559-6FA7-F6A5-8ECAD9EBFB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DC1ED0-1F63-3388-03D7-E505703AB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CF8226B-C11D-0656-E3F2-84D6E7CFD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73679F1-0260-F82F-631A-790B3610D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8851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7663196-4547-EB97-F50D-23756D950E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AC6AB98-0F06-5E33-3101-7539C6B5DC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31DD7CF-2AC0-D95F-21AE-161B0820B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22B0C91-F5AD-A0CF-2255-063DE567A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CA3D9B3-9250-BAAD-D994-9AF626FDA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9994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37056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86973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5387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9220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81856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34214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97078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7747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D504C9-27D3-47C4-1817-888592C37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A504D7-95F8-2DE4-C414-F02BD4E8DA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D5843D9-839B-8030-5069-3CD33342C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49362E1-F0BE-A05B-EF57-A6448BA9F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B7423DB-9FA9-454E-8837-6D18E6077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92606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31355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34340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08486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961108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70186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05408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2596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90879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87085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7682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B8F054-2370-A7B1-B9E8-5506AE2CD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06136AC-E88F-339E-DD40-E17DA00DCE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FDBB5E5-5003-2D6B-32F6-A6784CE92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3B88945-75ED-DB8A-578D-63DCA9DB0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286942F-3A0E-7E5A-3865-FAE6C8CA9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78832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96882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53477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25919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00923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788329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50552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451969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8302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55656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28990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F697EC-3352-5E36-923B-20932304C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D2B2F67-AE5E-71D2-BAB5-EA4C4407DE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F96C3F1-E415-6B58-DB40-760E694600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19F424B-539F-35BB-6D20-8F81371EB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18B07C0-C4F7-419C-E406-F0FA1208C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77B77D6-4A6F-B3EA-EEFA-DCBE31A50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70157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54644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023911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71345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02658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492332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685916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329832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94276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16617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2115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DC6016-98A9-C237-F195-0C14D366E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771456A-E3C8-F059-9B3B-D075BAB228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FD726A4-9D24-C0A2-B036-2D6163336B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D4CC132-DA6C-FD08-0DC2-BD1848FA39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6B79DB3-1C24-63D7-F0BA-1A87E690FD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A4F2D3E-3614-ED14-1BE5-EB7239AF6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0D656CC-2388-55ED-9FCB-C255616A0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F335141-5BE7-D8CB-B615-19645ED9D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615711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99671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185594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07971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803036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664251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7584103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339811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514010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453133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5627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26A4B8-5A13-5A47-4C87-95FCAC4E6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C5D6D2E-271E-D7EC-89BF-AD552A315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C1580AA-F644-B802-A14D-1D57207C8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043F145-5FC6-4C72-8362-17AFB761B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138856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718253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838295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136981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531314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136484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12322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786060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550504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331818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3304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02A48EB-DEC8-94E0-E060-7228070AE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70AF3D7-B1F8-5F4F-A6DB-C8777F001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B4EA031-92F6-41BB-4115-DD0573D67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753940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859262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3105660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675461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3865616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791102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67666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488363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312444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532301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177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81A572-F2F3-5626-D069-880E0B10A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121505-F017-EB7A-0C71-0BF74AF0BA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E07D3EB-46EE-C5EE-8D89-B6E42DFFEA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60A1A86-81D9-4840-4BAD-AE8B4B8B7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6F8F20F-BD37-705C-C6CA-1D2FD83EB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026828E-4698-47F8-C690-30709A941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217665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733578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207091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36118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747172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442786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148865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335940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2543553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061742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93441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F2241B-105E-7B77-3ECE-9A92D2D22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950C3BF-778F-B545-8248-E63B96D982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99355CC-2FBF-56B0-9733-852D80A20D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541BA4D-CBFF-FEF6-06E2-BA45E5C39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2E4C6A4-4AF7-0704-94B0-96A1A3AD4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F546B64-41A4-8BE8-A66A-9CC19C66B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733654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70546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97084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6437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62.xml"/><Relationship Id="rId16" Type="http://schemas.openxmlformats.org/officeDocument/2006/relationships/slideLayout" Target="../slideLayouts/slideLayout76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slideLayout" Target="../slideLayouts/slideLayout89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78.xml"/><Relationship Id="rId16" Type="http://schemas.openxmlformats.org/officeDocument/2006/relationships/slideLayout" Target="../slideLayouts/slideLayout92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5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slideLayout" Target="../slideLayouts/slideLayout9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AE01E31-1398-5FC5-36D1-6799DAB01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CFF80F2-24E1-0EBC-9E48-AD899FB67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C616054-053A-9534-72FF-B8C12317C6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1E0C06F-C511-A840-D809-5620E42983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0BE9CAB-C880-0154-CFB7-C7FC823F46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6233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64605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7056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639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3854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51DCB-3C21-4983-BE12-C1D291AF57EF}" type="datetimeFigureOut">
              <a:rPr lang="cs-CZ" smtClean="0"/>
              <a:t>04.07.2026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F4D1D3B-3119-4F56-8464-2532A10E86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1173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  <p:sldLayoutId id="2147483743" r:id="rId14"/>
    <p:sldLayoutId id="2147483744" r:id="rId15"/>
    <p:sldLayoutId id="214748374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cs.wikipedia.org/wiki/Izraelsko-palestinsk&#253;_konflikt" TargetMode="External"/><Relationship Id="rId3" Type="http://schemas.openxmlformats.org/officeDocument/2006/relationships/hyperlink" Target="https://www.kct-tabor.cz/gymta/ohniskasvetovychkonfliktu/IzraelPalestina/index.htm" TargetMode="External"/><Relationship Id="rId7" Type="http://schemas.openxmlformats.org/officeDocument/2006/relationships/hyperlink" Target="https://www.cdk.cz/proc-se-izrael-s-palestinci-neusmiri" TargetMode="External"/><Relationship Id="rId2" Type="http://schemas.openxmlformats.org/officeDocument/2006/relationships/hyperlink" Target="https://www.mundo.cz/izrael/histori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reflex.cz/islam-nabozenstvi-koran-mohamed" TargetMode="External"/><Relationship Id="rId5" Type="http://schemas.openxmlformats.org/officeDocument/2006/relationships/hyperlink" Target="https://neviditelnypes.lidovky.cz/zahranici/historie-komu-patri-izrael-palestina.A090504_174258_p_zahranici_wag" TargetMode="External"/><Relationship Id="rId10" Type="http://schemas.openxmlformats.org/officeDocument/2006/relationships/hyperlink" Target="https://en.wikipedia.org/wiki/Israeli_disengagement_from_the_Gaza_Strip" TargetMode="External"/><Relationship Id="rId4" Type="http://schemas.openxmlformats.org/officeDocument/2006/relationships/hyperlink" Target="https://www.denik.cz/ze_sveta/pasmo-gazy-mapa-promena-izraelsko-palestinskeho-uzemi-historie.html" TargetMode="External"/><Relationship Id="rId9" Type="http://schemas.openxmlformats.org/officeDocument/2006/relationships/hyperlink" Target="https://cs.wikipedia.org/wiki/V&#225;lka_Izraele_s_Ham&#225;se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hyperlink" Target="https://www.youtube.com/watch?v=K3EW79cWDmk" TargetMode="External"/><Relationship Id="rId1" Type="http://schemas.openxmlformats.org/officeDocument/2006/relationships/slideLayout" Target="../slideLayouts/slideLayout78.xml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6031" y="2782189"/>
            <a:ext cx="11679937" cy="1293622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Izraelsko – palestinský konflikt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 rot="10800000" flipV="1">
            <a:off x="8546592" y="6224738"/>
            <a:ext cx="3645408" cy="414528"/>
          </a:xfrm>
        </p:spPr>
        <p:txBody>
          <a:bodyPr>
            <a:normAutofit lnSpcReduction="10000"/>
          </a:bodyPr>
          <a:lstStyle/>
          <a:p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066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Mírová dohoda z Osla (2017) | Filmotéka | ČSFD.cz">
            <a:extLst>
              <a:ext uri="{FF2B5EF4-FFF2-40B4-BE49-F238E27FC236}">
                <a16:creationId xmlns:a16="http://schemas.microsoft.com/office/drawing/2014/main" id="{A048AF6C-8FDB-D6C3-B871-9A04C931FF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 bwMode="auto">
          <a:xfrm>
            <a:off x="3517032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7" name="Rectangle 205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097AB94-297C-08CB-0C54-3E00F45E2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478" y="-225188"/>
            <a:ext cx="4907507" cy="1825341"/>
          </a:xfrm>
        </p:spPr>
        <p:txBody>
          <a:bodyPr>
            <a:normAutofit/>
          </a:bodyPr>
          <a:lstStyle/>
          <a:p>
            <a:r>
              <a:rPr lang="cs-CZ" sz="4000" b="1" dirty="0"/>
              <a:t>Dohody z Osla (1993)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35D07E-BA8F-6059-C96D-39AD9B338C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76316" y="1151453"/>
            <a:ext cx="5190765" cy="4555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altLang="cs-CZ" sz="2000" dirty="0">
                <a:latin typeface="Arial" panose="020B0604020202020204" pitchFamily="34" charset="0"/>
              </a:rPr>
              <a:t>J</a:t>
            </a:r>
            <a:r>
              <a:rPr kumimoji="0" lang="cs-CZ" altLang="cs-CZ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ednání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mezi </a:t>
            </a:r>
            <a:r>
              <a:rPr kumimoji="0" lang="cs-CZ" altLang="cs-CZ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Izraelem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 </a:t>
            </a:r>
            <a:r>
              <a:rPr kumimoji="0" lang="cs-CZ" altLang="cs-CZ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Organizací pro osvobození Palestiny 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kumimoji="0" lang="cs-CZ" altLang="cs-CZ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OOP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cs-CZ" altLang="cs-CZ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Tajná jednání zahájena v roce 1992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cs-CZ" altLang="cs-CZ" sz="1800" dirty="0">
                <a:latin typeface="Arial" panose="020B0604020202020204" pitchFamily="34" charset="0"/>
              </a:rPr>
              <a:t> </a:t>
            </a:r>
            <a:r>
              <a:rPr lang="cs-CZ" altLang="cs-CZ" sz="1800" b="1" dirty="0">
                <a:latin typeface="Arial" panose="020B0604020202020204" pitchFamily="34" charset="0"/>
              </a:rPr>
              <a:t>13. 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září 1993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podepsání 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první dohody 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 Washingtonu D.C.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à"/>
              <a:tabLst/>
            </a:pP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Vzájemné uznání</a:t>
            </a:r>
            <a:r>
              <a:rPr lang="cs-CZ" altLang="cs-CZ" sz="1800" dirty="0">
                <a:latin typeface="Arial" panose="020B0604020202020204" pitchFamily="34" charset="0"/>
              </a:rPr>
              <a:t>: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Izrael uznal OOP jako zástupce palestinského lidu; OOP uznala právo Izraele na existenci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cs-CZ" altLang="cs-CZ" sz="18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à"/>
              <a:tabLst/>
            </a:pP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Zřízení Palestinské samosprávy </a:t>
            </a:r>
            <a:endParaRPr lang="cs-CZ" altLang="cs-CZ" sz="1800" i="1" dirty="0">
              <a:latin typeface="Arial" panose="020B0604020202020204" pitchFamily="34" charset="0"/>
            </a:endParaRP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cs-CZ" altLang="cs-CZ" sz="1600" i="1" dirty="0">
                <a:latin typeface="Arial" panose="020B0604020202020204" pitchFamily="34" charset="0"/>
              </a:rPr>
              <a:t>O</a:t>
            </a:r>
            <a:r>
              <a:rPr kumimoji="0" lang="cs-CZ" altLang="cs-CZ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mezená autonomie</a:t>
            </a:r>
            <a:endParaRPr kumimoji="0" lang="cs-CZ" alt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cs-CZ" altLang="cs-C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Západním břeh Jordánu</a:t>
            </a:r>
            <a:r>
              <a:rPr lang="cs-CZ" altLang="cs-CZ" sz="1600" b="1" dirty="0">
                <a:latin typeface="Arial" panose="020B0604020202020204" pitchFamily="34" charset="0"/>
              </a:rPr>
              <a:t>, </a:t>
            </a:r>
            <a:r>
              <a:rPr kumimoji="0" lang="cs-CZ" altLang="cs-C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Pásmo Gazy</a:t>
            </a:r>
          </a:p>
        </p:txBody>
      </p:sp>
    </p:spTree>
    <p:extLst>
      <p:ext uri="{BB962C8B-B14F-4D97-AF65-F5344CB8AC3E}">
        <p14:creationId xmlns:p14="http://schemas.microsoft.com/office/powerpoint/2010/main" val="2848094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02DE4FA-852D-0434-F1C6-F259EA77C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360" y="123397"/>
            <a:ext cx="6785596" cy="1495425"/>
          </a:xfrm>
        </p:spPr>
        <p:txBody>
          <a:bodyPr>
            <a:normAutofit/>
          </a:bodyPr>
          <a:lstStyle/>
          <a:p>
            <a:r>
              <a:rPr lang="cs-CZ" sz="4000" b="1" dirty="0"/>
              <a:t>Druhá intifáda (2000–2005)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DD1EC5-0511-1681-133F-7DE0E90F43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613" y="1618822"/>
            <a:ext cx="6645344" cy="5115781"/>
          </a:xfrm>
        </p:spPr>
        <p:txBody>
          <a:bodyPr>
            <a:normAutofit lnSpcReduction="10000"/>
          </a:bodyPr>
          <a:lstStyle/>
          <a:p>
            <a:r>
              <a:rPr lang="cs-CZ" sz="2050" dirty="0"/>
              <a:t>Mnohem </a:t>
            </a:r>
            <a:r>
              <a:rPr lang="cs-CZ" sz="2050" b="1" dirty="0"/>
              <a:t>násilnější</a:t>
            </a:r>
            <a:r>
              <a:rPr lang="cs-CZ" sz="2050" dirty="0"/>
              <a:t> než první</a:t>
            </a:r>
            <a:endParaRPr lang="en-US" sz="2050" dirty="0"/>
          </a:p>
          <a:p>
            <a:r>
              <a:rPr lang="cs-CZ" sz="2050" dirty="0"/>
              <a:t>Příčiny:</a:t>
            </a:r>
          </a:p>
          <a:p>
            <a:pPr lvl="1"/>
            <a:r>
              <a:rPr lang="en-US" sz="2050" b="1" dirty="0"/>
              <a:t>Ariel Sharon</a:t>
            </a:r>
            <a:r>
              <a:rPr lang="cs-CZ" sz="2050" b="1" dirty="0"/>
              <a:t> </a:t>
            </a:r>
            <a:r>
              <a:rPr lang="cs-CZ" sz="2050" dirty="0"/>
              <a:t>– návštěva </a:t>
            </a:r>
            <a:r>
              <a:rPr lang="cs-CZ" sz="2050" b="1" dirty="0"/>
              <a:t>Chrámové hory </a:t>
            </a:r>
            <a:r>
              <a:rPr lang="cs-CZ" sz="2050" dirty="0"/>
              <a:t>(2000) </a:t>
            </a:r>
          </a:p>
          <a:p>
            <a:pPr marL="457200" lvl="1" indent="0">
              <a:buNone/>
            </a:pPr>
            <a:r>
              <a:rPr lang="cs-CZ" sz="2050" dirty="0">
                <a:sym typeface="Wingdings" panose="05000000000000000000" pitchFamily="2" charset="2"/>
              </a:rPr>
              <a:t>	 </a:t>
            </a:r>
            <a:r>
              <a:rPr lang="cs-CZ" sz="2050" b="1" dirty="0">
                <a:sym typeface="Wingdings" panose="05000000000000000000" pitchFamily="2" charset="2"/>
              </a:rPr>
              <a:t>rozsáhlé protesty</a:t>
            </a:r>
          </a:p>
          <a:p>
            <a:pPr lvl="1"/>
            <a:r>
              <a:rPr lang="cs-CZ" sz="2050" dirty="0">
                <a:sym typeface="Wingdings" panose="05000000000000000000" pitchFamily="2" charset="2"/>
              </a:rPr>
              <a:t>Neúspěch </a:t>
            </a:r>
            <a:r>
              <a:rPr lang="cs-CZ" sz="2050" i="1" dirty="0">
                <a:sym typeface="Wingdings" panose="05000000000000000000" pitchFamily="2" charset="2"/>
              </a:rPr>
              <a:t>izraelsko-palestinských</a:t>
            </a:r>
            <a:r>
              <a:rPr lang="cs-CZ" sz="2050" dirty="0">
                <a:sym typeface="Wingdings" panose="05000000000000000000" pitchFamily="2" charset="2"/>
              </a:rPr>
              <a:t> </a:t>
            </a:r>
            <a:r>
              <a:rPr lang="cs-CZ" sz="2050" i="1" dirty="0">
                <a:sym typeface="Wingdings" panose="05000000000000000000" pitchFamily="2" charset="2"/>
              </a:rPr>
              <a:t>vyjednávání</a:t>
            </a:r>
          </a:p>
          <a:p>
            <a:pPr lvl="1"/>
            <a:r>
              <a:rPr lang="cs-CZ" sz="2050" dirty="0">
                <a:sym typeface="Wingdings" panose="05000000000000000000" pitchFamily="2" charset="2"/>
              </a:rPr>
              <a:t>Recese palestinské ekonomiky, vysoká nezaměstnanost, výstavba izraelských osad</a:t>
            </a:r>
            <a:endParaRPr lang="cs-CZ" sz="2050" dirty="0"/>
          </a:p>
          <a:p>
            <a:r>
              <a:rPr lang="cs-CZ" sz="2050" dirty="0"/>
              <a:t>Násilí a teroristické útoky </a:t>
            </a:r>
            <a:r>
              <a:rPr lang="cs-CZ" sz="2050" dirty="0">
                <a:sym typeface="Wingdings" panose="05000000000000000000" pitchFamily="2" charset="2"/>
              </a:rPr>
              <a:t> </a:t>
            </a:r>
            <a:r>
              <a:rPr lang="en-US" sz="2050" dirty="0">
                <a:sym typeface="Wingdings" panose="05000000000000000000" pitchFamily="2" charset="2"/>
              </a:rPr>
              <a:t>r</a:t>
            </a:r>
            <a:r>
              <a:rPr lang="cs-CZ" sz="2050" dirty="0"/>
              <a:t>ozpad nadějí na mírové řešení</a:t>
            </a:r>
          </a:p>
          <a:p>
            <a:r>
              <a:rPr lang="cs-CZ" sz="2050" dirty="0"/>
              <a:t>Rychlá odpověď </a:t>
            </a:r>
            <a:r>
              <a:rPr lang="cs-CZ" sz="2050" b="1" dirty="0"/>
              <a:t>IDF</a:t>
            </a:r>
          </a:p>
          <a:p>
            <a:r>
              <a:rPr lang="cs-CZ" sz="2050" i="1" dirty="0"/>
              <a:t>Smrt cca 5 000 Palestinců a 1000 Izraelců</a:t>
            </a:r>
          </a:p>
          <a:p>
            <a:r>
              <a:rPr lang="cs-CZ" sz="2050" dirty="0"/>
              <a:t>Velkou roli hrála média</a:t>
            </a:r>
          </a:p>
          <a:p>
            <a:pPr marL="0" indent="0">
              <a:buNone/>
            </a:pPr>
            <a:endParaRPr lang="cs-CZ" sz="2050" dirty="0"/>
          </a:p>
          <a:p>
            <a:pPr marL="0" indent="0">
              <a:buNone/>
            </a:pPr>
            <a:r>
              <a:rPr lang="cs-CZ" sz="2400" b="1" dirty="0">
                <a:sym typeface="Wingdings" panose="05000000000000000000" pitchFamily="2" charset="2"/>
              </a:rPr>
              <a:t></a:t>
            </a:r>
            <a:r>
              <a:rPr lang="en-US" sz="2400" b="1" dirty="0">
                <a:sym typeface="Wingdings" panose="05000000000000000000" pitchFamily="2" charset="2"/>
              </a:rPr>
              <a:t> Sta</a:t>
            </a:r>
            <a:r>
              <a:rPr lang="cs-CZ" sz="2400" b="1" dirty="0">
                <a:sym typeface="Wingdings" panose="05000000000000000000" pitchFamily="2" charset="2"/>
              </a:rPr>
              <a:t>žení Izraele z Pásma Gazy</a:t>
            </a:r>
            <a:endParaRPr lang="cs-CZ" sz="2400" b="1" dirty="0"/>
          </a:p>
          <a:p>
            <a:endParaRPr lang="cs-CZ" sz="1700" dirty="0"/>
          </a:p>
          <a:p>
            <a:endParaRPr lang="cs-CZ" sz="1700" dirty="0"/>
          </a:p>
        </p:txBody>
      </p:sp>
      <p:pic>
        <p:nvPicPr>
          <p:cNvPr id="3074" name="Picture 2" descr="Why Palestinians throw stones: A reporter's notebook - ABC News">
            <a:extLst>
              <a:ext uri="{FF2B5EF4-FFF2-40B4-BE49-F238E27FC236}">
                <a16:creationId xmlns:a16="http://schemas.microsoft.com/office/drawing/2014/main" id="{79FC7C08-7E77-FADA-0E82-C8BF9F00A9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8" r="-1" b="-1"/>
          <a:stretch/>
        </p:blipFill>
        <p:spPr bwMode="auto">
          <a:xfrm>
            <a:off x="7199440" y="10"/>
            <a:ext cx="4992560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904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4" name="Rectangle 4103">
            <a:extLst>
              <a:ext uri="{FF2B5EF4-FFF2-40B4-BE49-F238E27FC236}">
                <a16:creationId xmlns:a16="http://schemas.microsoft.com/office/drawing/2014/main" id="{0B9EE3F3-89B7-43C3-8651-C4C968309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3D78B81-6FDF-A85B-1972-76C431A7D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015" y="815082"/>
            <a:ext cx="5030565" cy="1087819"/>
          </a:xfrm>
        </p:spPr>
        <p:txBody>
          <a:bodyPr anchor="b">
            <a:noAutofit/>
          </a:bodyPr>
          <a:lstStyle/>
          <a:p>
            <a:r>
              <a:rPr lang="cs-CZ" sz="2800" b="1" dirty="0"/>
              <a:t>Izraelský plán jednostranného stažení (2005)</a:t>
            </a:r>
          </a:p>
        </p:txBody>
      </p:sp>
      <p:sp>
        <p:nvSpPr>
          <p:cNvPr id="4106" name="Rectangle 4105">
            <a:extLst>
              <a:ext uri="{FF2B5EF4-FFF2-40B4-BE49-F238E27FC236}">
                <a16:creationId xmlns:a16="http://schemas.microsoft.com/office/drawing/2014/main" id="{33AE4636-AEEC-45D6-84D4-7AC2DA48E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108" name="Rectangle 4107">
            <a:extLst>
              <a:ext uri="{FF2B5EF4-FFF2-40B4-BE49-F238E27FC236}">
                <a16:creationId xmlns:a16="http://schemas.microsoft.com/office/drawing/2014/main" id="{8D9CE0F4-2EB2-4F1F-8AAC-DB3571D9F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5541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E00C9C4-6860-1179-DC07-9F45A45B0ED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0158" y="2374900"/>
            <a:ext cx="4692385" cy="385877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 lnSpcReduction="10000"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cs-CZ" altLang="cs-CZ" sz="16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Iniciován premiérem </a:t>
            </a:r>
            <a:r>
              <a:rPr kumimoji="0" lang="cs-CZ" altLang="cs-CZ" sz="16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Arielem</a:t>
            </a:r>
            <a:r>
              <a:rPr kumimoji="0" lang="cs-CZ" altLang="cs-CZ" sz="1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lang="cs-CZ" altLang="cs-CZ" sz="1600" b="1" dirty="0" err="1">
                <a:latin typeface="Arial" panose="020B0604020202020204" pitchFamily="34" charset="0"/>
              </a:rPr>
              <a:t>Sha</a:t>
            </a:r>
            <a:r>
              <a:rPr kumimoji="0" lang="cs-CZ" altLang="cs-CZ" sz="16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ronem</a:t>
            </a:r>
            <a:r>
              <a:rPr kumimoji="0" lang="cs-CZ" altLang="cs-CZ" sz="1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lang="cs-CZ" altLang="cs-CZ" sz="1600" dirty="0">
                <a:latin typeface="Arial" panose="020B0604020202020204" pitchFamily="34" charset="0"/>
              </a:rPr>
              <a:t>(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2004)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endParaRPr kumimoji="0" lang="cs-CZ" altLang="cs-CZ" sz="5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Cíl</a:t>
            </a:r>
            <a:r>
              <a:rPr lang="cs-CZ" altLang="cs-CZ" sz="1600" dirty="0">
                <a:latin typeface="Arial" panose="020B0604020202020204" pitchFamily="34" charset="0"/>
              </a:rPr>
              <a:t> - 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zlepšit </a:t>
            </a:r>
            <a:r>
              <a:rPr kumimoji="0" lang="cs-CZ" altLang="cs-CZ" sz="1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bezpečnost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Izraele a mezinárodní </a:t>
            </a:r>
            <a:r>
              <a:rPr kumimoji="0" lang="cs-CZ" altLang="cs-CZ" sz="1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postavení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endParaRPr kumimoji="0" lang="cs-CZ" altLang="cs-CZ" sz="500" b="1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Evakuace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všech 21 izraelských </a:t>
            </a:r>
            <a:r>
              <a:rPr kumimoji="0" lang="cs-CZ" altLang="cs-CZ" sz="1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osad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v Pásmu Gazy a 4 na severu Západního břehu, stažení vojenských sil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endParaRPr kumimoji="0" lang="cs-CZ" altLang="cs-CZ" sz="5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Předání kontroly 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nad Pásmem Gazy Palestinské samosprávě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endParaRPr kumimoji="0" lang="cs-CZ" altLang="cs-CZ" sz="5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Kontroverze - pokračující raketové útoky z Gazy na Izrael po stažení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endParaRPr lang="cs-CZ" altLang="cs-CZ" sz="500" dirty="0"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cs-CZ" altLang="cs-CZ" sz="1600" dirty="0">
                <a:latin typeface="Arial" panose="020B0604020202020204" pitchFamily="34" charset="0"/>
              </a:rPr>
              <a:t> Pásmo Gazy Izraelem okupováno od roku </a:t>
            </a:r>
            <a:r>
              <a:rPr lang="cs-CZ" altLang="cs-CZ" sz="1600" b="1" dirty="0">
                <a:latin typeface="Arial" panose="020B0604020202020204" pitchFamily="34" charset="0"/>
              </a:rPr>
              <a:t>1967</a:t>
            </a:r>
            <a:endParaRPr kumimoji="0" lang="cs-CZ" altLang="cs-CZ" sz="1600" b="1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pic>
        <p:nvPicPr>
          <p:cNvPr id="4099" name="Picture 3" descr="Undoing Evacuation: Where the 2005 West Bank Disengagement Stands in 2023 –  Israel Policy Forum">
            <a:extLst>
              <a:ext uri="{FF2B5EF4-FFF2-40B4-BE49-F238E27FC236}">
                <a16:creationId xmlns:a16="http://schemas.microsoft.com/office/drawing/2014/main" id="{7F963DA9-AEF2-209E-9A3E-E339D7C95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92700" y="1194763"/>
            <a:ext cx="7036899" cy="4940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5999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77B032-9DDD-21E3-FCDD-D912168DB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50" y="95250"/>
            <a:ext cx="11226800" cy="1252538"/>
          </a:xfrm>
        </p:spPr>
        <p:txBody>
          <a:bodyPr>
            <a:normAutofit/>
          </a:bodyPr>
          <a:lstStyle/>
          <a:p>
            <a:r>
              <a:rPr lang="es-ES" sz="4000" b="1" dirty="0"/>
              <a:t>Vzestup hnutí Hamás a jeho vliv</a:t>
            </a:r>
            <a:r>
              <a:rPr lang="cs-CZ" sz="4000" b="1" dirty="0"/>
              <a:t> (2006 – 2021)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320D2B-F5FB-AF4D-0AFD-8CF332111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850" y="1270000"/>
            <a:ext cx="11817350" cy="5359400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/>
              <a:t>2006</a:t>
            </a:r>
            <a:r>
              <a:rPr lang="cs-CZ" dirty="0"/>
              <a:t> – výhra </a:t>
            </a:r>
            <a:r>
              <a:rPr lang="cs-CZ" b="1" dirty="0" err="1"/>
              <a:t>Hamásu</a:t>
            </a:r>
            <a:r>
              <a:rPr lang="cs-CZ" dirty="0"/>
              <a:t> v palestinských legislativních </a:t>
            </a:r>
            <a:r>
              <a:rPr lang="cs-CZ" b="1" dirty="0"/>
              <a:t>volbách</a:t>
            </a:r>
          </a:p>
          <a:p>
            <a:r>
              <a:rPr lang="cs-CZ" b="1" dirty="0"/>
              <a:t>2007 </a:t>
            </a:r>
            <a:r>
              <a:rPr lang="cs-CZ" dirty="0"/>
              <a:t>– přebírá </a:t>
            </a:r>
            <a:r>
              <a:rPr lang="cs-CZ" b="1" dirty="0"/>
              <a:t>kontrolu</a:t>
            </a:r>
            <a:r>
              <a:rPr lang="cs-CZ" dirty="0"/>
              <a:t> nad </a:t>
            </a:r>
            <a:r>
              <a:rPr lang="cs-CZ" b="1" dirty="0"/>
              <a:t>Pásmem Gazy </a:t>
            </a:r>
          </a:p>
          <a:p>
            <a:pPr lvl="1"/>
            <a:r>
              <a:rPr lang="cs-CZ" dirty="0"/>
              <a:t>Po střetech s </a:t>
            </a:r>
            <a:r>
              <a:rPr lang="cs-CZ" b="1" dirty="0" err="1"/>
              <a:t>Fatahem</a:t>
            </a:r>
            <a:r>
              <a:rPr lang="cs-CZ" dirty="0"/>
              <a:t> </a:t>
            </a:r>
            <a:r>
              <a:rPr lang="cs-CZ" i="1" dirty="0"/>
              <a:t>(několikadenní občanská válka)</a:t>
            </a:r>
          </a:p>
          <a:p>
            <a:pPr lvl="1"/>
            <a:r>
              <a:rPr lang="cs-CZ" sz="2100" i="1" dirty="0"/>
              <a:t>Rozdělení mezi </a:t>
            </a:r>
            <a:r>
              <a:rPr lang="cs-CZ" sz="2100" i="1" dirty="0" err="1"/>
              <a:t>Hamásem</a:t>
            </a:r>
            <a:r>
              <a:rPr lang="cs-CZ" sz="2100" i="1" dirty="0"/>
              <a:t> a </a:t>
            </a:r>
            <a:r>
              <a:rPr lang="cs-CZ" sz="2100" i="1" dirty="0" err="1"/>
              <a:t>Fatahem</a:t>
            </a:r>
            <a:r>
              <a:rPr lang="cs-CZ" sz="2100" i="1" dirty="0"/>
              <a:t> bránilo vzniku jednotného palestinského státu</a:t>
            </a:r>
          </a:p>
          <a:p>
            <a:pPr marL="457200" lvl="1" indent="0">
              <a:buNone/>
            </a:pPr>
            <a:endParaRPr lang="cs-CZ" sz="600" i="1" dirty="0"/>
          </a:p>
          <a:p>
            <a:pPr marL="0" indent="0">
              <a:buNone/>
            </a:pPr>
            <a:r>
              <a:rPr lang="cs-CZ" b="1" dirty="0">
                <a:sym typeface="Wingdings" panose="05000000000000000000" pitchFamily="2" charset="2"/>
              </a:rPr>
              <a:t></a:t>
            </a:r>
            <a:r>
              <a:rPr lang="en-US" b="1" dirty="0">
                <a:sym typeface="Wingdings" panose="05000000000000000000" pitchFamily="2" charset="2"/>
              </a:rPr>
              <a:t> </a:t>
            </a:r>
            <a:r>
              <a:rPr lang="cs-CZ" b="1" dirty="0"/>
              <a:t>Izrael a Egypt </a:t>
            </a:r>
            <a:r>
              <a:rPr lang="cs-CZ" dirty="0"/>
              <a:t>– </a:t>
            </a:r>
            <a:r>
              <a:rPr lang="cs-CZ" b="1" dirty="0"/>
              <a:t>blokáda</a:t>
            </a:r>
            <a:r>
              <a:rPr lang="cs-CZ" dirty="0"/>
              <a:t> </a:t>
            </a:r>
            <a:r>
              <a:rPr lang="cs-CZ" i="1" dirty="0"/>
              <a:t>(omezení pohybu a dovozu zboží)</a:t>
            </a:r>
          </a:p>
          <a:p>
            <a:pPr lvl="1"/>
            <a:r>
              <a:rPr lang="cs-CZ" i="1" dirty="0"/>
              <a:t>Považováno za pokračování okupace Pásma Gazy jinou formou po stažení r. 2005</a:t>
            </a:r>
          </a:p>
          <a:p>
            <a:pPr marL="457200" lvl="1" indent="0">
              <a:buNone/>
            </a:pPr>
            <a:endParaRPr lang="cs-CZ" sz="1000" i="1" dirty="0"/>
          </a:p>
          <a:p>
            <a:r>
              <a:rPr lang="cs-CZ" dirty="0"/>
              <a:t>Následují četné ozbrojené </a:t>
            </a:r>
            <a:r>
              <a:rPr lang="cs-CZ" b="1" dirty="0"/>
              <a:t>střety</a:t>
            </a:r>
            <a:r>
              <a:rPr lang="cs-CZ" dirty="0"/>
              <a:t> s Izraelem, teroristické útoky; posílení vlivu v regionu</a:t>
            </a:r>
          </a:p>
          <a:p>
            <a:pPr lvl="1"/>
            <a:r>
              <a:rPr lang="cs-CZ" i="1" dirty="0"/>
              <a:t>Operace Lité olovo, Pilíř obrany, Ochranné ostří </a:t>
            </a:r>
            <a:r>
              <a:rPr lang="cs-CZ" dirty="0"/>
              <a:t>– několik tisíc mrtvých palestinských civilistů</a:t>
            </a:r>
          </a:p>
          <a:p>
            <a:endParaRPr lang="cs-CZ" sz="2400" i="1" dirty="0"/>
          </a:p>
          <a:p>
            <a:pPr marL="0" indent="0">
              <a:buNone/>
            </a:pPr>
            <a:endParaRPr lang="cs-CZ" sz="700" i="1" dirty="0"/>
          </a:p>
          <a:p>
            <a:r>
              <a:rPr lang="cs-CZ" sz="2400" b="1" i="1" dirty="0"/>
              <a:t>2017</a:t>
            </a:r>
            <a:r>
              <a:rPr lang="cs-CZ" sz="2400" i="1" dirty="0"/>
              <a:t> – vydána </a:t>
            </a:r>
            <a:r>
              <a:rPr lang="cs-CZ" sz="2400" b="1" i="1" dirty="0"/>
              <a:t>nová charta</a:t>
            </a:r>
          </a:p>
          <a:p>
            <a:pPr lvl="1"/>
            <a:r>
              <a:rPr lang="cs-CZ" sz="2100" dirty="0"/>
              <a:t>Akceptuje ideu státu </a:t>
            </a:r>
            <a:r>
              <a:rPr lang="cs-CZ" sz="2100" b="1" dirty="0"/>
              <a:t>Palestina z roku 1967 </a:t>
            </a:r>
            <a:r>
              <a:rPr lang="cs-CZ" sz="2100" dirty="0"/>
              <a:t>(</a:t>
            </a:r>
            <a:r>
              <a:rPr lang="cs-CZ" sz="2100" dirty="0" err="1"/>
              <a:t>dvoustátní</a:t>
            </a:r>
            <a:r>
              <a:rPr lang="cs-CZ" sz="2100" dirty="0"/>
              <a:t> řešení), paradox - stále neuznává Izrael</a:t>
            </a:r>
          </a:p>
          <a:p>
            <a:pPr lvl="1"/>
            <a:r>
              <a:rPr lang="cs-CZ" sz="2100" b="1" dirty="0"/>
              <a:t>Odmítá</a:t>
            </a:r>
            <a:r>
              <a:rPr lang="cs-CZ" sz="2100" dirty="0"/>
              <a:t> jakoukoliv </a:t>
            </a:r>
            <a:r>
              <a:rPr lang="cs-CZ" sz="2100" b="1" dirty="0"/>
              <a:t>alternativu</a:t>
            </a:r>
            <a:r>
              <a:rPr lang="cs-CZ" sz="2100" dirty="0"/>
              <a:t> než osvobození </a:t>
            </a:r>
            <a:r>
              <a:rPr lang="cs-CZ" sz="2100" b="1" dirty="0"/>
              <a:t>„</a:t>
            </a:r>
            <a:r>
              <a:rPr lang="cs-CZ" sz="2100" b="1" dirty="0" err="1"/>
              <a:t>From</a:t>
            </a:r>
            <a:r>
              <a:rPr lang="cs-CZ" sz="2100" b="1" dirty="0"/>
              <a:t> </a:t>
            </a:r>
            <a:r>
              <a:rPr lang="cs-CZ" sz="2100" b="1" dirty="0" err="1"/>
              <a:t>the</a:t>
            </a:r>
            <a:r>
              <a:rPr lang="cs-CZ" sz="2100" b="1" dirty="0"/>
              <a:t> </a:t>
            </a:r>
            <a:r>
              <a:rPr lang="cs-CZ" sz="2100" b="1" dirty="0" err="1"/>
              <a:t>river</a:t>
            </a:r>
            <a:r>
              <a:rPr lang="cs-CZ" sz="2100" b="1" dirty="0"/>
              <a:t> to </a:t>
            </a:r>
            <a:r>
              <a:rPr lang="cs-CZ" sz="2100" b="1" dirty="0" err="1"/>
              <a:t>the</a:t>
            </a:r>
            <a:r>
              <a:rPr lang="cs-CZ" sz="2100" b="1" dirty="0"/>
              <a:t> </a:t>
            </a:r>
            <a:r>
              <a:rPr lang="cs-CZ" sz="2100" b="1" dirty="0" err="1"/>
              <a:t>sea</a:t>
            </a:r>
            <a:r>
              <a:rPr lang="cs-CZ" sz="2100" b="1" dirty="0"/>
              <a:t>“</a:t>
            </a:r>
          </a:p>
          <a:p>
            <a:pPr lvl="1"/>
            <a:r>
              <a:rPr lang="cs-CZ" sz="2100" i="1" dirty="0"/>
              <a:t>Vymizel explicitní antisemitský jazyk, nepřáteli pouze sionisté a stát Izrael</a:t>
            </a:r>
          </a:p>
          <a:p>
            <a:r>
              <a:rPr lang="cs-CZ" sz="2400" i="1" dirty="0"/>
              <a:t>Původní charta (1988)</a:t>
            </a:r>
          </a:p>
          <a:p>
            <a:pPr lvl="1"/>
            <a:r>
              <a:rPr lang="cs-CZ" sz="2100" dirty="0"/>
              <a:t>Silně antisemitská, zničení Izraele, legitimizace násilí, nenávist vůči Židům</a:t>
            </a:r>
          </a:p>
          <a:p>
            <a:pPr lvl="1"/>
            <a:r>
              <a:rPr lang="cs-CZ" sz="2100" i="1" dirty="0"/>
              <a:t>Islamistický stát na celém území původního britského </a:t>
            </a:r>
            <a:r>
              <a:rPr lang="cs-CZ" sz="2100" b="1" i="1" dirty="0"/>
              <a:t>Mandátu Palestina </a:t>
            </a:r>
            <a:r>
              <a:rPr lang="cs-CZ" sz="2100" i="1" dirty="0"/>
              <a:t>(dnes z většiny Izrael)</a:t>
            </a:r>
          </a:p>
          <a:p>
            <a:endParaRPr lang="cs-CZ" i="1" dirty="0"/>
          </a:p>
          <a:p>
            <a:endParaRPr lang="cs-CZ" i="1" dirty="0"/>
          </a:p>
        </p:txBody>
      </p:sp>
      <p:pic>
        <p:nvPicPr>
          <p:cNvPr id="5122" name="Picture 2" descr="Logo">
            <a:extLst>
              <a:ext uri="{FF2B5EF4-FFF2-40B4-BE49-F238E27FC236}">
                <a16:creationId xmlns:a16="http://schemas.microsoft.com/office/drawing/2014/main" id="{F599BB8A-1A8C-0204-E343-02BA9AEED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050" y="44450"/>
            <a:ext cx="1911350" cy="2123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95195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2" name="Rectangle 6151">
            <a:extLst>
              <a:ext uri="{FF2B5EF4-FFF2-40B4-BE49-F238E27FC236}">
                <a16:creationId xmlns:a16="http://schemas.microsoft.com/office/drawing/2014/main" id="{8F90786E-B72D-4C32-BDCE-A170B0078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54" name="Rectangle 6153">
            <a:extLst>
              <a:ext uri="{FF2B5EF4-FFF2-40B4-BE49-F238E27FC236}">
                <a16:creationId xmlns:a16="http://schemas.microsoft.com/office/drawing/2014/main" id="{5E46F2E7-848F-4A6C-A098-4764FDEA7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147" name="Picture 3" descr="Hamas: Al-Aqsa Intifada revealed 'futility' of peace talks – Middle East  Monitor">
            <a:extLst>
              <a:ext uri="{FF2B5EF4-FFF2-40B4-BE49-F238E27FC236}">
                <a16:creationId xmlns:a16="http://schemas.microsoft.com/office/drawing/2014/main" id="{056D9E35-48A1-F821-2721-0A83936E7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1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188"/>
                    </a14:imgEffect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174" b="11239"/>
          <a:stretch/>
        </p:blipFill>
        <p:spPr bwMode="auto">
          <a:xfrm>
            <a:off x="-1" y="10"/>
            <a:ext cx="1219200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2376D1B-6D1A-7937-BFCF-DC94A8665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663" y="523910"/>
            <a:ext cx="5307660" cy="2216150"/>
          </a:xfrm>
        </p:spPr>
        <p:txBody>
          <a:bodyPr anchor="t">
            <a:normAutofit/>
          </a:bodyPr>
          <a:lstStyle/>
          <a:p>
            <a:r>
              <a:rPr lang="cs-CZ" b="1" dirty="0">
                <a:solidFill>
                  <a:srgbClr val="FFFFFF"/>
                </a:solidFill>
              </a:rPr>
              <a:t>Hlavní vojenské operace a konflikty (2008–2021)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5655460-FC62-13A3-7092-F12D7039BBB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334000" y="1130300"/>
            <a:ext cx="6756400" cy="512130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3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Operace Lité olovo (prosinec 2008 – leden 2009):</a:t>
            </a:r>
            <a:endParaRPr kumimoji="0" lang="cs-CZ" altLang="cs-CZ" sz="13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cs-CZ" altLang="cs-CZ" sz="13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Cíl: </a:t>
            </a:r>
            <a:r>
              <a:rPr kumimoji="0" lang="cs-CZ" altLang="cs-CZ" sz="13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zastavit raketové útoky </a:t>
            </a:r>
            <a:r>
              <a:rPr kumimoji="0" lang="cs-CZ" altLang="cs-CZ" sz="13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z Pásma Gazy na Izrael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cs-CZ" altLang="cs-CZ" sz="1300" dirty="0">
                <a:solidFill>
                  <a:srgbClr val="FFFFFF"/>
                </a:solidFill>
                <a:latin typeface="Arial" panose="020B0604020202020204" pitchFamily="34" charset="0"/>
              </a:rPr>
              <a:t> I</a:t>
            </a:r>
            <a:r>
              <a:rPr kumimoji="0" lang="cs-CZ" altLang="cs-CZ" sz="13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ntenzivní letecké a pozemní operace izraelské armády</a:t>
            </a:r>
            <a:endParaRPr lang="cs-CZ" altLang="cs-CZ" sz="13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cs-CZ" altLang="cs-CZ" sz="1300" i="1" dirty="0">
                <a:solidFill>
                  <a:srgbClr val="FFFFFF"/>
                </a:solidFill>
                <a:latin typeface="Arial" panose="020B0604020202020204" pitchFamily="34" charset="0"/>
              </a:rPr>
              <a:t> P</a:t>
            </a:r>
            <a:r>
              <a:rPr kumimoji="0" lang="cs-CZ" altLang="cs-CZ" sz="1300" b="0" i="1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řes 1 400 palestinských a 13 izraelských obětí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endParaRPr kumimoji="0" lang="cs-CZ" altLang="cs-CZ" sz="1300" b="0" i="1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3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Operace Pilíř obrany (listopad 2012):</a:t>
            </a:r>
            <a:endParaRPr kumimoji="0" lang="cs-CZ" altLang="cs-CZ" sz="13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cs-CZ" altLang="cs-CZ" sz="13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Cíl: eliminovat hrozbu </a:t>
            </a:r>
            <a:r>
              <a:rPr kumimoji="0" lang="cs-CZ" altLang="cs-CZ" sz="13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raketových útoků </a:t>
            </a:r>
            <a:r>
              <a:rPr kumimoji="0" lang="cs-CZ" altLang="cs-CZ" sz="13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a </a:t>
            </a:r>
            <a:r>
              <a:rPr kumimoji="0" lang="cs-CZ" altLang="cs-CZ" sz="13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oslabit vojenské kapacity </a:t>
            </a:r>
            <a:r>
              <a:rPr kumimoji="0" lang="cs-CZ" altLang="cs-CZ" sz="13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Hamásu</a:t>
            </a:r>
            <a:endParaRPr kumimoji="0" lang="cs-CZ" altLang="cs-CZ" sz="13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cs-CZ" altLang="cs-CZ" sz="13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altLang="cs-CZ" sz="1300" dirty="0">
                <a:solidFill>
                  <a:srgbClr val="FFFFFF"/>
                </a:solidFill>
                <a:latin typeface="Arial" panose="020B0604020202020204" pitchFamily="34" charset="0"/>
              </a:rPr>
              <a:t>O</a:t>
            </a:r>
            <a:r>
              <a:rPr kumimoji="0" lang="cs-CZ" altLang="cs-CZ" sz="13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sm dní leteckých úderů a raketových útoků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cs-CZ" altLang="cs-CZ" sz="13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Desítky obětí na obou stranách, infrastruktura v Gaze značně poškozena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None/>
            </a:pPr>
            <a:endParaRPr kumimoji="0" lang="cs-CZ" altLang="cs-CZ" sz="13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3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Operace Ochranné ostří (červenec – srpen 2014):</a:t>
            </a:r>
            <a:endParaRPr kumimoji="0" lang="cs-CZ" altLang="cs-CZ" sz="13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cs-CZ" altLang="cs-CZ" sz="13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Cíl: </a:t>
            </a:r>
            <a:r>
              <a:rPr kumimoji="0" lang="cs-CZ" altLang="cs-CZ" sz="130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zastavit raketové útoky </a:t>
            </a:r>
            <a:r>
              <a:rPr kumimoji="0" lang="cs-CZ" altLang="cs-CZ" sz="13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a </a:t>
            </a:r>
            <a:r>
              <a:rPr kumimoji="0" lang="cs-CZ" altLang="cs-CZ" sz="13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zničit tunely </a:t>
            </a:r>
            <a:r>
              <a:rPr kumimoji="0" lang="cs-CZ" altLang="cs-CZ" sz="13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využívané militanty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cs-CZ" altLang="cs-CZ" sz="13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50 dní bojů zahrnujících letecké a pozemní operace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cs-CZ" altLang="cs-CZ" sz="13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Více než 2 200 palestinských a 74 izraelských obětí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None/>
            </a:pPr>
            <a:endParaRPr kumimoji="0" lang="cs-CZ" altLang="cs-CZ" sz="13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3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Operace Strážce hradeb (květen 2021):</a:t>
            </a:r>
            <a:endParaRPr kumimoji="0" lang="cs-CZ" altLang="cs-CZ" sz="13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cs-CZ" altLang="cs-CZ" sz="13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altLang="cs-CZ" sz="1300" dirty="0">
                <a:solidFill>
                  <a:srgbClr val="FFFFFF"/>
                </a:solidFill>
                <a:latin typeface="Arial" panose="020B0604020202020204" pitchFamily="34" charset="0"/>
              </a:rPr>
              <a:t>R</a:t>
            </a:r>
            <a:r>
              <a:rPr kumimoji="0" lang="cs-CZ" altLang="cs-CZ" sz="13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eakce na raketové útoky z Gazy, cílem oslabit vojenské kapacity </a:t>
            </a:r>
            <a:r>
              <a:rPr kumimoji="0" lang="cs-CZ" altLang="cs-CZ" sz="13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Hamásu</a:t>
            </a:r>
            <a:endParaRPr kumimoji="0" lang="cs-CZ" altLang="cs-CZ" sz="13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cs-CZ" altLang="cs-CZ" sz="13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11 dní intenzivních leteckých úderů a raketových útoků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cs-CZ" altLang="cs-CZ" sz="13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altLang="cs-CZ" sz="1300" dirty="0">
                <a:solidFill>
                  <a:srgbClr val="FFFFFF"/>
                </a:solidFill>
                <a:latin typeface="Arial" panose="020B0604020202020204" pitchFamily="34" charset="0"/>
              </a:rPr>
              <a:t>P</a:t>
            </a:r>
            <a:r>
              <a:rPr kumimoji="0" lang="cs-CZ" altLang="cs-CZ" sz="13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řes 250 palestinských a 14 izraelských obětí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1588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84" name="Rectangle 7183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Gaza: 7 October in Historical Perspective - Historical Materialism">
            <a:extLst>
              <a:ext uri="{FF2B5EF4-FFF2-40B4-BE49-F238E27FC236}">
                <a16:creationId xmlns:a16="http://schemas.microsoft.com/office/drawing/2014/main" id="{357F1B5A-1A7F-701C-2A9B-5F1B953E8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9" r="4363" b="-1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86" name="Rectangle 7185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7580998-F299-C4C3-2973-E65551DC3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963" y="-51132"/>
            <a:ext cx="4612583" cy="2105120"/>
          </a:xfrm>
        </p:spPr>
        <p:txBody>
          <a:bodyPr>
            <a:normAutofit/>
          </a:bodyPr>
          <a:lstStyle/>
          <a:p>
            <a:r>
              <a:rPr lang="pl-PL" b="1" dirty="0"/>
              <a:t>Eskalace konfliktu v roce 2023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606DDA2-D101-2082-878D-83E90B1807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187" y="1978926"/>
            <a:ext cx="4950463" cy="4279924"/>
          </a:xfrm>
        </p:spPr>
        <p:txBody>
          <a:bodyPr>
            <a:normAutofit fontScale="85000" lnSpcReduction="20000"/>
          </a:bodyPr>
          <a:lstStyle/>
          <a:p>
            <a:r>
              <a:rPr lang="cs-CZ" sz="2100" b="1" dirty="0"/>
              <a:t>7. října </a:t>
            </a:r>
            <a:r>
              <a:rPr lang="cs-CZ" sz="1900" dirty="0"/>
              <a:t>– překvapivý útok </a:t>
            </a:r>
            <a:r>
              <a:rPr lang="cs-CZ" sz="1900" dirty="0" err="1"/>
              <a:t>Hamásu</a:t>
            </a:r>
            <a:r>
              <a:rPr lang="cs-CZ" sz="1900" dirty="0"/>
              <a:t> na Izrael během svátku</a:t>
            </a:r>
          </a:p>
          <a:p>
            <a:pPr lvl="1"/>
            <a:r>
              <a:rPr lang="cs-CZ" sz="1900" dirty="0"/>
              <a:t>Cílem - Izraelské obce poblíž Pásma Gazy a hudební festival</a:t>
            </a:r>
          </a:p>
          <a:p>
            <a:pPr lvl="1"/>
            <a:r>
              <a:rPr lang="cs-CZ" sz="1900" dirty="0"/>
              <a:t>Zabito přes 1200 lidí a dalších 250 uneseno jako rukojmí</a:t>
            </a:r>
          </a:p>
          <a:p>
            <a:pPr marL="457200" lvl="1" indent="0">
              <a:buNone/>
            </a:pPr>
            <a:endParaRPr lang="cs-CZ" sz="1900" dirty="0"/>
          </a:p>
          <a:p>
            <a:pPr marL="0" indent="0">
              <a:buNone/>
            </a:pPr>
            <a:r>
              <a:rPr lang="cs-CZ" sz="1900" dirty="0">
                <a:sym typeface="Wingdings" panose="05000000000000000000" pitchFamily="2" charset="2"/>
              </a:rPr>
              <a:t> </a:t>
            </a:r>
            <a:r>
              <a:rPr lang="cs-CZ" sz="1900" b="1" dirty="0">
                <a:sym typeface="Wingdings" panose="05000000000000000000" pitchFamily="2" charset="2"/>
              </a:rPr>
              <a:t>Válečný stav</a:t>
            </a:r>
            <a:r>
              <a:rPr lang="cs-CZ" sz="1900" dirty="0">
                <a:sym typeface="Wingdings" panose="05000000000000000000" pitchFamily="2" charset="2"/>
              </a:rPr>
              <a:t>, mobilizace rezervistů</a:t>
            </a:r>
            <a:endParaRPr lang="cs-CZ" sz="1900" dirty="0"/>
          </a:p>
          <a:p>
            <a:pPr marL="0" indent="0">
              <a:buNone/>
            </a:pPr>
            <a:r>
              <a:rPr lang="cs-CZ" sz="1900" dirty="0">
                <a:sym typeface="Wingdings" panose="05000000000000000000" pitchFamily="2" charset="2"/>
              </a:rPr>
              <a:t> </a:t>
            </a:r>
            <a:r>
              <a:rPr lang="cs-CZ" sz="1900" b="1" dirty="0">
                <a:sym typeface="Wingdings" panose="05000000000000000000" pitchFamily="2" charset="2"/>
              </a:rPr>
              <a:t>Vojenská operace </a:t>
            </a:r>
            <a:r>
              <a:rPr lang="cs-CZ" sz="1900" dirty="0">
                <a:sym typeface="Wingdings" panose="05000000000000000000" pitchFamily="2" charset="2"/>
              </a:rPr>
              <a:t>Izraele v Pásmu Gazy</a:t>
            </a:r>
          </a:p>
          <a:p>
            <a:pPr lvl="1"/>
            <a:r>
              <a:rPr lang="cs-CZ" sz="1900" dirty="0">
                <a:sym typeface="Wingdings" panose="05000000000000000000" pitchFamily="2" charset="2"/>
              </a:rPr>
              <a:t>Letecké útoky a pozemní invaze</a:t>
            </a:r>
          </a:p>
          <a:p>
            <a:pPr lvl="1">
              <a:buFont typeface="Wingdings" panose="05000000000000000000" pitchFamily="2" charset="2"/>
              <a:buChar char="à"/>
            </a:pPr>
            <a:r>
              <a:rPr lang="cs-CZ" sz="1900" dirty="0">
                <a:sym typeface="Wingdings" panose="05000000000000000000" pitchFamily="2" charset="2"/>
              </a:rPr>
              <a:t> 48 tisíc palestinských obětí (17 tisíc militantů) a vážná humanitární krize, 110 tisíc zraněno a 1,9 milionů obyvatel muselo uprchnout na jih</a:t>
            </a:r>
          </a:p>
          <a:p>
            <a:pPr marL="457200" lvl="1" indent="0">
              <a:buNone/>
            </a:pPr>
            <a:endParaRPr lang="cs-CZ" sz="1900" dirty="0">
              <a:sym typeface="Wingdings" panose="05000000000000000000" pitchFamily="2" charset="2"/>
            </a:endParaRPr>
          </a:p>
          <a:p>
            <a:pPr lvl="1"/>
            <a:r>
              <a:rPr lang="cs-CZ" sz="1900" dirty="0">
                <a:sym typeface="Wingdings" panose="05000000000000000000" pitchFamily="2" charset="2"/>
              </a:rPr>
              <a:t> Izraelská blokáda dodávek vody a elektřiny</a:t>
            </a:r>
          </a:p>
          <a:p>
            <a:pPr marL="914400" lvl="2" indent="0">
              <a:buNone/>
            </a:pPr>
            <a:r>
              <a:rPr lang="cs-CZ" sz="1900" dirty="0">
                <a:sym typeface="Wingdings" panose="05000000000000000000" pitchFamily="2" charset="2"/>
              </a:rPr>
              <a:t> Mezinárodní kritika  částečné obnovení dodávek energií, vjezd humanitárních konvojů</a:t>
            </a:r>
          </a:p>
          <a:p>
            <a:pPr lvl="1">
              <a:buFont typeface="Wingdings" panose="05000000000000000000" pitchFamily="2" charset="2"/>
              <a:buChar char="à"/>
            </a:pPr>
            <a:endParaRPr lang="cs-CZ" sz="1100" dirty="0"/>
          </a:p>
        </p:txBody>
      </p:sp>
    </p:spTree>
    <p:extLst>
      <p:ext uri="{BB962C8B-B14F-4D97-AF65-F5344CB8AC3E}">
        <p14:creationId xmlns:p14="http://schemas.microsoft.com/office/powerpoint/2010/main" val="39471401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B14790-B1CC-B6A2-2341-B11E8ED81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475" y="18255"/>
            <a:ext cx="10179050" cy="1325563"/>
          </a:xfrm>
        </p:spPr>
        <p:txBody>
          <a:bodyPr/>
          <a:lstStyle/>
          <a:p>
            <a:r>
              <a:rPr lang="pt-BR" b="1" dirty="0"/>
              <a:t>Současná situace a výhled do budoucn</a:t>
            </a:r>
            <a:r>
              <a:rPr lang="cs-CZ" b="1" dirty="0"/>
              <a:t>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ACDF921-AC5A-5C56-ED90-0DEF09112A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045" y="1077118"/>
            <a:ext cx="8004033" cy="4881563"/>
          </a:xfrm>
        </p:spPr>
        <p:txBody>
          <a:bodyPr>
            <a:normAutofit/>
          </a:bodyPr>
          <a:lstStyle/>
          <a:p>
            <a:r>
              <a:rPr lang="cs-CZ" sz="2400" dirty="0"/>
              <a:t>Aktuálně stále politická </a:t>
            </a:r>
            <a:r>
              <a:rPr lang="cs-CZ" sz="2400" b="1" dirty="0"/>
              <a:t>nestabilita</a:t>
            </a:r>
            <a:r>
              <a:rPr lang="cs-CZ" sz="2400" dirty="0"/>
              <a:t> a nepřetržité </a:t>
            </a:r>
            <a:r>
              <a:rPr lang="cs-CZ" sz="2400" b="1" dirty="0"/>
              <a:t>napětí</a:t>
            </a:r>
            <a:r>
              <a:rPr lang="cs-CZ" sz="2400" dirty="0"/>
              <a:t> mezi Izraelem a Palestinci</a:t>
            </a:r>
          </a:p>
          <a:p>
            <a:r>
              <a:rPr lang="cs-CZ" sz="2400" dirty="0"/>
              <a:t>Nástup </a:t>
            </a:r>
            <a:r>
              <a:rPr lang="cs-CZ" sz="2400" b="1" dirty="0"/>
              <a:t>Donalda Trumpa </a:t>
            </a:r>
            <a:r>
              <a:rPr lang="cs-CZ" sz="2400" dirty="0"/>
              <a:t>– nový plán na </a:t>
            </a:r>
            <a:r>
              <a:rPr lang="cs-CZ" sz="2400" b="1" dirty="0"/>
              <a:t>třífázové</a:t>
            </a:r>
            <a:r>
              <a:rPr lang="cs-CZ" sz="2400" dirty="0"/>
              <a:t> </a:t>
            </a:r>
            <a:r>
              <a:rPr lang="cs-CZ" sz="2400" b="1" dirty="0"/>
              <a:t>příměří</a:t>
            </a:r>
          </a:p>
          <a:p>
            <a:pPr lvl="1"/>
            <a:r>
              <a:rPr lang="cs-CZ" sz="2000" dirty="0"/>
              <a:t>Výměna rukojmích a vězňů</a:t>
            </a:r>
          </a:p>
          <a:p>
            <a:pPr lvl="1"/>
            <a:r>
              <a:rPr lang="cs-CZ" sz="2000" dirty="0"/>
              <a:t>Trvalé ukončení bojů a stažení Izraelských sil z Pásma Gazy</a:t>
            </a:r>
          </a:p>
          <a:p>
            <a:pPr lvl="1"/>
            <a:r>
              <a:rPr lang="cs-CZ" sz="2000" dirty="0"/>
              <a:t>Poválečná obnova a rekonstrukce</a:t>
            </a:r>
          </a:p>
          <a:p>
            <a:r>
              <a:rPr lang="cs-CZ" sz="2400" dirty="0"/>
              <a:t>Kontroverzní plán na přeměnu Gazy a </a:t>
            </a:r>
            <a:r>
              <a:rPr lang="cs-CZ" sz="2400" b="1" dirty="0"/>
              <a:t>vysídlení</a:t>
            </a:r>
            <a:r>
              <a:rPr lang="cs-CZ" sz="2400" dirty="0"/>
              <a:t> Palestinců</a:t>
            </a:r>
          </a:p>
          <a:p>
            <a:pPr lvl="1"/>
            <a:r>
              <a:rPr lang="cs-CZ" sz="2000" dirty="0"/>
              <a:t>Silná mezinárodní kritika a obavy</a:t>
            </a:r>
          </a:p>
          <a:p>
            <a:r>
              <a:rPr lang="cs-CZ" sz="2400" b="1" dirty="0"/>
              <a:t>Nejasná</a:t>
            </a:r>
            <a:r>
              <a:rPr lang="cs-CZ" sz="2400" dirty="0"/>
              <a:t> budoucnost dlouhodobého míru a bezpečnostních záruk</a:t>
            </a:r>
          </a:p>
        </p:txBody>
      </p:sp>
      <p:sp>
        <p:nvSpPr>
          <p:cNvPr id="4" name="AutoShape 2" descr="Watch: As Trump pulls a chair for Netanyahu, netizens ask 'Who's president  of United States?'">
            <a:extLst>
              <a:ext uri="{FF2B5EF4-FFF2-40B4-BE49-F238E27FC236}">
                <a16:creationId xmlns:a16="http://schemas.microsoft.com/office/drawing/2014/main" id="{73B9590E-4D6F-C86B-7923-68625F4223B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1" name="Obrázek 10" descr="Obsah obrázku oblečení, osoba, muž, nábytek&#10;&#10;Obsah vygenerovaný umělou inteligencí může být nesprávný.">
            <a:extLst>
              <a:ext uri="{FF2B5EF4-FFF2-40B4-BE49-F238E27FC236}">
                <a16:creationId xmlns:a16="http://schemas.microsoft.com/office/drawing/2014/main" id="{33DC6229-7DE4-EF70-FC38-020E17DC5F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027" y="3025410"/>
            <a:ext cx="5264973" cy="3832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547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0EEB06-F7EA-EE07-1FD0-544FBEC9A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50" y="269875"/>
            <a:ext cx="10833100" cy="1482725"/>
          </a:xfrm>
        </p:spPr>
        <p:txBody>
          <a:bodyPr>
            <a:normAutofit/>
          </a:bodyPr>
          <a:lstStyle/>
          <a:p>
            <a:r>
              <a:rPr lang="cs-CZ" sz="6000" b="1" dirty="0"/>
              <a:t>Díky za pozornost! </a:t>
            </a:r>
            <a:r>
              <a:rPr lang="cs-CZ" sz="6000" b="1" dirty="0">
                <a:sym typeface="Wingdings" panose="05000000000000000000" pitchFamily="2" charset="2"/>
              </a:rPr>
              <a:t></a:t>
            </a:r>
            <a:endParaRPr lang="cs-CZ" sz="6000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22C5BD-5EE9-1C71-AA37-1E7F6FE8EC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0" y="1927225"/>
            <a:ext cx="10515600" cy="435133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dirty="0"/>
              <a:t>Zdroje:</a:t>
            </a:r>
          </a:p>
          <a:p>
            <a:r>
              <a:rPr lang="cs-CZ" sz="2800" dirty="0">
                <a:hlinkClick r:id="rId2"/>
              </a:rPr>
              <a:t>https://www.mundo.cz/izrael/historie</a:t>
            </a:r>
            <a:endParaRPr lang="cs-CZ" sz="2800" dirty="0"/>
          </a:p>
          <a:p>
            <a:r>
              <a:rPr lang="cs-CZ" sz="2800" dirty="0">
                <a:hlinkClick r:id="rId3"/>
              </a:rPr>
              <a:t>https://www.kct-tabor.cz/gymta/ohniskasvetovychkonfliktu/IzraelPalestina/index.htm</a:t>
            </a:r>
            <a:endParaRPr lang="cs-CZ" sz="2800" dirty="0"/>
          </a:p>
          <a:p>
            <a:r>
              <a:rPr lang="cs-CZ" sz="2800" dirty="0">
                <a:hlinkClick r:id="rId4"/>
              </a:rPr>
              <a:t>https://www.denik.cz/ze_sveta/pasmo-gazy-mapa-promena-izraelsko-palestinskeho-uzemi-historie.html</a:t>
            </a:r>
            <a:endParaRPr lang="cs-CZ" sz="2800" dirty="0"/>
          </a:p>
          <a:p>
            <a:r>
              <a:rPr lang="cs-CZ" sz="2800" dirty="0">
                <a:hlinkClick r:id="rId5"/>
              </a:rPr>
              <a:t>https://neviditelnypes.lidovky.cz/zahranici/historie-komu-patri-izrael-palestina.A090504_174258_p_zahranici_wag</a:t>
            </a:r>
            <a:endParaRPr lang="cs-CZ" sz="2800" dirty="0"/>
          </a:p>
          <a:p>
            <a:r>
              <a:rPr lang="cs-CZ" sz="2800" dirty="0">
                <a:hlinkClick r:id="rId6"/>
              </a:rPr>
              <a:t>https://www.reflex.cz/islam-nabozenstvi-koran-mohamed</a:t>
            </a:r>
            <a:endParaRPr lang="cs-CZ" sz="2800" dirty="0"/>
          </a:p>
          <a:p>
            <a:r>
              <a:rPr lang="cs-CZ" sz="2800" dirty="0">
                <a:hlinkClick r:id="rId7"/>
              </a:rPr>
              <a:t>https://www.cdk.cz/proc-se-izrael-s-palestinci-neusmiri</a:t>
            </a:r>
            <a:r>
              <a:rPr lang="cs-CZ" sz="2800" dirty="0"/>
              <a:t> </a:t>
            </a:r>
            <a:endParaRPr lang="cs-CZ" dirty="0">
              <a:hlinkClick r:id="rId8"/>
            </a:endParaRPr>
          </a:p>
          <a:p>
            <a:r>
              <a:rPr lang="cs-CZ" dirty="0">
                <a:hlinkClick r:id="rId8"/>
              </a:rPr>
              <a:t>https://www.britannica.com/topic/intifada</a:t>
            </a:r>
          </a:p>
          <a:p>
            <a:r>
              <a:rPr lang="cs-CZ" dirty="0">
                <a:hlinkClick r:id="rId8"/>
              </a:rPr>
              <a:t>https://cs.wikipedia.org/wiki/</a:t>
            </a:r>
            <a:r>
              <a:rPr lang="cs-CZ" dirty="0" err="1">
                <a:hlinkClick r:id="rId8"/>
              </a:rPr>
              <a:t>Druhá_intifáda</a:t>
            </a:r>
            <a:endParaRPr lang="cs-CZ" dirty="0">
              <a:hlinkClick r:id="rId8"/>
            </a:endParaRPr>
          </a:p>
          <a:p>
            <a:r>
              <a:rPr lang="cs-CZ" dirty="0">
                <a:hlinkClick r:id="rId8"/>
              </a:rPr>
              <a:t>https://history.state.gov/milestones/1993-2000/oslo</a:t>
            </a:r>
          </a:p>
          <a:p>
            <a:r>
              <a:rPr lang="cs-CZ" dirty="0">
                <a:hlinkClick r:id="rId8"/>
              </a:rPr>
              <a:t>https://www.britannica.com/topic/Oslo-Accords</a:t>
            </a:r>
          </a:p>
          <a:p>
            <a:r>
              <a:rPr lang="cs-CZ" dirty="0">
                <a:hlinkClick r:id="rId8"/>
              </a:rPr>
              <a:t>https://cs.wikipedia.org/wiki/Izraelsko-</a:t>
            </a:r>
            <a:r>
              <a:rPr lang="cs-CZ" dirty="0" err="1">
                <a:hlinkClick r:id="rId8"/>
              </a:rPr>
              <a:t>palestinský_konflikt</a:t>
            </a:r>
            <a:endParaRPr lang="cs-CZ" dirty="0"/>
          </a:p>
          <a:p>
            <a:r>
              <a:rPr lang="cs-CZ" dirty="0">
                <a:hlinkClick r:id="rId9"/>
              </a:rPr>
              <a:t>https://cs.wikipedia.org/wiki/</a:t>
            </a:r>
            <a:r>
              <a:rPr lang="cs-CZ" dirty="0" err="1">
                <a:hlinkClick r:id="rId9"/>
              </a:rPr>
              <a:t>Válka_Izraele_s_Hamásem</a:t>
            </a:r>
            <a:endParaRPr lang="cs-CZ" dirty="0"/>
          </a:p>
          <a:p>
            <a:r>
              <a:rPr lang="cs-CZ" dirty="0">
                <a:hlinkClick r:id="rId10"/>
              </a:rPr>
              <a:t>https://en.wikipedia.org/wiki/Israeli_disengagement_from_the_Gaza_Strip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1802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58638" y="537863"/>
            <a:ext cx="4799329" cy="1293590"/>
          </a:xfrm>
        </p:spPr>
        <p:txBody>
          <a:bodyPr>
            <a:normAutofit fontScale="90000"/>
          </a:bodyPr>
          <a:lstStyle/>
          <a:p>
            <a:r>
              <a:rPr lang="cs-CZ" sz="4800" b="1" dirty="0"/>
              <a:t>Starověký izrael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1898133"/>
            <a:ext cx="4971525" cy="4069080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4. st. př. n. l. – Kanaán (Kananejci)</a:t>
            </a:r>
          </a:p>
          <a:p>
            <a:r>
              <a:rPr lang="cs-CZ" dirty="0"/>
              <a:t>13. st. př. n. l. – přichází židovské kmeny</a:t>
            </a:r>
          </a:p>
          <a:p>
            <a:r>
              <a:rPr lang="cs-CZ" dirty="0"/>
              <a:t>1 020 až 926 př. n. l. – biblický židovský stát Izrael</a:t>
            </a:r>
          </a:p>
          <a:p>
            <a:r>
              <a:rPr lang="cs-CZ" dirty="0"/>
              <a:t>Králové: Saul, David, Šalamoun</a:t>
            </a:r>
          </a:p>
          <a:p>
            <a:r>
              <a:rPr lang="cs-CZ" dirty="0"/>
              <a:t>Za Šalamouna – největší rozkvět</a:t>
            </a:r>
          </a:p>
          <a:p>
            <a:pPr lvl="1"/>
            <a:r>
              <a:rPr lang="cs-CZ" dirty="0"/>
              <a:t>Vybudoval První chrám </a:t>
            </a:r>
          </a:p>
          <a:p>
            <a:r>
              <a:rPr lang="cs-CZ" dirty="0"/>
              <a:t>Izrael rozdělen na </a:t>
            </a:r>
          </a:p>
          <a:p>
            <a:pPr lvl="1"/>
            <a:r>
              <a:rPr lang="cs-CZ" dirty="0"/>
              <a:t>Severní Izrael – dobyt Asyřany</a:t>
            </a:r>
          </a:p>
          <a:p>
            <a:pPr lvl="1"/>
            <a:r>
              <a:rPr lang="cs-CZ" dirty="0"/>
              <a:t>Jižní Judea – dobyta Babyloňany</a:t>
            </a:r>
          </a:p>
          <a:p>
            <a:pPr marL="457200" lvl="1" indent="0">
              <a:buNone/>
            </a:pPr>
            <a:r>
              <a:rPr lang="cs-CZ" dirty="0"/>
              <a:t>(návrat území díky Persii, postavení Druhého chrámu)</a:t>
            </a:r>
          </a:p>
          <a:p>
            <a:pPr marL="457200" lvl="1" indent="0">
              <a:buNone/>
            </a:pP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329" y="914400"/>
            <a:ext cx="3003671" cy="457809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723" y="3932673"/>
            <a:ext cx="2773362" cy="292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142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09421" y="657320"/>
            <a:ext cx="6781800" cy="1325563"/>
          </a:xfrm>
        </p:spPr>
        <p:txBody>
          <a:bodyPr/>
          <a:lstStyle/>
          <a:p>
            <a:r>
              <a:rPr lang="cs-CZ" b="1" dirty="0"/>
              <a:t>Pod nadvládou Říma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37215" y="2031242"/>
            <a:ext cx="6181344" cy="3777622"/>
          </a:xfrm>
        </p:spPr>
        <p:txBody>
          <a:bodyPr>
            <a:normAutofit/>
          </a:bodyPr>
          <a:lstStyle/>
          <a:p>
            <a:r>
              <a:rPr lang="cs-CZ" dirty="0"/>
              <a:t>Alexandr Veliký – poražení Persie r. 332 př. n. l.</a:t>
            </a:r>
          </a:p>
          <a:p>
            <a:r>
              <a:rPr lang="cs-CZ" dirty="0"/>
              <a:t>Herodes veliký – přestavba chrámu (byl zničen Druhý chrám) – 1. st. př. n. l.</a:t>
            </a:r>
          </a:p>
          <a:p>
            <a:r>
              <a:rPr lang="cs-CZ" dirty="0"/>
              <a:t>První židovské povstání – u Mrtvého moře – r. 66 n. l. </a:t>
            </a:r>
          </a:p>
          <a:p>
            <a:r>
              <a:rPr lang="cs-CZ" dirty="0"/>
              <a:t>Titus – drancování země( zničení Druhého chrámu podruhé)</a:t>
            </a:r>
          </a:p>
          <a:p>
            <a:r>
              <a:rPr lang="cs-CZ" dirty="0"/>
              <a:t>Sýrie – Palestina (židovští nepřátelé – Filištíny)</a:t>
            </a:r>
          </a:p>
          <a:p>
            <a:r>
              <a:rPr lang="cs-CZ" dirty="0"/>
              <a:t>4. st. n. l. – rozšíření křesťanství </a:t>
            </a:r>
          </a:p>
          <a:p>
            <a:r>
              <a:rPr lang="cs-CZ" dirty="0"/>
              <a:t>Křižové výpravy – oběti židovské i muslimské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350" y="4047744"/>
            <a:ext cx="4372496" cy="243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505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07008" y="1759970"/>
            <a:ext cx="10058400" cy="864807"/>
          </a:xfrm>
        </p:spPr>
        <p:txBody>
          <a:bodyPr>
            <a:normAutofit/>
          </a:bodyPr>
          <a:lstStyle/>
          <a:p>
            <a:r>
              <a:rPr lang="cs-CZ" dirty="0"/>
              <a:t>Islám 									Judaismus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151368" y="2603501"/>
            <a:ext cx="4822712" cy="1590548"/>
          </a:xfrm>
        </p:spPr>
        <p:txBody>
          <a:bodyPr>
            <a:normAutofit/>
          </a:bodyPr>
          <a:lstStyle/>
          <a:p>
            <a:r>
              <a:rPr lang="cs-CZ" dirty="0"/>
              <a:t>Vznik v 7.st. n. l. – zakladatel prorok Mohamed</a:t>
            </a:r>
          </a:p>
          <a:p>
            <a:r>
              <a:rPr lang="cs-CZ" dirty="0"/>
              <a:t>Korán  </a:t>
            </a:r>
          </a:p>
          <a:p>
            <a:r>
              <a:rPr lang="cs-CZ" dirty="0" err="1"/>
              <a:t>Jeruzálem</a:t>
            </a:r>
            <a:r>
              <a:rPr lang="cs-CZ" dirty="0"/>
              <a:t> – skalní dóm, mešita Al-</a:t>
            </a:r>
            <a:r>
              <a:rPr lang="cs-CZ" dirty="0" err="1"/>
              <a:t>Aksá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08711" y="2603501"/>
            <a:ext cx="4690937" cy="2017268"/>
          </a:xfrm>
        </p:spPr>
        <p:txBody>
          <a:bodyPr>
            <a:normAutofit/>
          </a:bodyPr>
          <a:lstStyle/>
          <a:p>
            <a:r>
              <a:rPr lang="cs-CZ" dirty="0"/>
              <a:t>Vznik v 2.tis. př. n. l. – zakladatel Mojžíš</a:t>
            </a:r>
          </a:p>
          <a:p>
            <a:r>
              <a:rPr lang="cs-CZ" dirty="0"/>
              <a:t>Tóra, Starý zákon(Bible)</a:t>
            </a:r>
          </a:p>
          <a:p>
            <a:r>
              <a:rPr lang="cs-CZ" dirty="0"/>
              <a:t>Jeruzalém – Zeď nářku (ze zbořeného druhého chrámu)</a:t>
            </a:r>
          </a:p>
          <a:p>
            <a:r>
              <a:rPr lang="cs-CZ" dirty="0"/>
              <a:t>Diaspora, sionismus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694688" y="256032"/>
            <a:ext cx="98633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i="1" dirty="0"/>
              <a:t>Dnes stojí proti sobě dvě odlišné kulturní entity, které vlastní fyzickou i duchovní existenci spojují s jedním a tím samým, pro ně stejně posvátným, místem. V době chalífátu se Židům pod arabskou vládou žilo nepoměrně bezpečněji než v křesťanských zemích s jejich krajním antijudaismem, jenž se později rozvinul v antisemitismus, vystupňovaný ve druhé polovině 19. století a završený holocaustem. Dokonce i v křižácích měli Židé a muslimové společného nepřítele. 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303" y="4453084"/>
            <a:ext cx="3210687" cy="240491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352" y="4536926"/>
            <a:ext cx="3995055" cy="223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225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71198" y="569519"/>
            <a:ext cx="9249092" cy="899890"/>
          </a:xfrm>
        </p:spPr>
        <p:txBody>
          <a:bodyPr>
            <a:normAutofit/>
          </a:bodyPr>
          <a:lstStyle/>
          <a:p>
            <a:r>
              <a:rPr lang="cs-CZ" sz="4000" b="1" dirty="0"/>
              <a:t>Po r. 1918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28920" y="1496136"/>
            <a:ext cx="6015933" cy="2865120"/>
          </a:xfrm>
        </p:spPr>
        <p:txBody>
          <a:bodyPr>
            <a:normAutofit/>
          </a:bodyPr>
          <a:lstStyle/>
          <a:p>
            <a:r>
              <a:rPr lang="cs-CZ" dirty="0"/>
              <a:t>Arabové – pod nadvládou Osmanské říše – zrušení r. 1922</a:t>
            </a:r>
          </a:p>
          <a:p>
            <a:r>
              <a:rPr lang="cs-CZ" dirty="0"/>
              <a:t>Po 1.sv. válce – Palestinské území pod správou VB</a:t>
            </a:r>
          </a:p>
          <a:p>
            <a:pPr marL="800100" lvl="2" indent="-342900">
              <a:spcBef>
                <a:spcPts val="1000"/>
              </a:spcBef>
            </a:pPr>
            <a:r>
              <a:rPr lang="cs-CZ" sz="1800" dirty="0"/>
              <a:t>Cíl: vytvořit zde stát pro židovský národ</a:t>
            </a:r>
          </a:p>
          <a:p>
            <a:r>
              <a:rPr lang="cs-CZ" dirty="0"/>
              <a:t>Sionismus – 1. přistěhovalecká vlna </a:t>
            </a:r>
          </a:p>
          <a:p>
            <a:r>
              <a:rPr lang="cs-CZ" dirty="0"/>
              <a:t>Přibývající počet židovských migrantů na Palestinském území 1920 – 46) – 370 tis. Židů</a:t>
            </a:r>
          </a:p>
        </p:txBody>
      </p:sp>
      <p:pic>
        <p:nvPicPr>
          <p:cNvPr id="5" name="Zástupný symbol pro obsah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115" b="10412"/>
          <a:stretch/>
        </p:blipFill>
        <p:spPr>
          <a:xfrm>
            <a:off x="7909586" y="1469409"/>
            <a:ext cx="4282414" cy="5388591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850" y="4305300"/>
            <a:ext cx="1790700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1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37338" y="603640"/>
            <a:ext cx="6827519" cy="802080"/>
          </a:xfrm>
        </p:spPr>
        <p:txBody>
          <a:bodyPr/>
          <a:lstStyle/>
          <a:p>
            <a:r>
              <a:rPr lang="cs-CZ" b="1" dirty="0"/>
              <a:t>Stát Izrael – počátek konfliktu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46048" y="1645920"/>
            <a:ext cx="8375904" cy="2694432"/>
          </a:xfrm>
        </p:spPr>
        <p:txBody>
          <a:bodyPr>
            <a:normAutofit/>
          </a:bodyPr>
          <a:lstStyle/>
          <a:p>
            <a:r>
              <a:rPr lang="cs-CZ" dirty="0"/>
              <a:t>OSN – 1947 (55 % historické Palestiny židovskému státu a 45 % arabskému státu, přičemž Jeruzalém měl být mezinárodním územím)</a:t>
            </a:r>
          </a:p>
          <a:p>
            <a:r>
              <a:rPr lang="cs-CZ" dirty="0"/>
              <a:t>Vznik státu Izrael – 14. 5. 1948</a:t>
            </a:r>
          </a:p>
          <a:p>
            <a:r>
              <a:rPr lang="cs-CZ" dirty="0"/>
              <a:t>Arabské státy vyhlásily válku – o rok později – vítězství Izraele</a:t>
            </a:r>
          </a:p>
          <a:p>
            <a:pPr lvl="1"/>
            <a:r>
              <a:rPr lang="cs-CZ" dirty="0">
                <a:hlinkClick r:id="rId2"/>
              </a:rPr>
              <a:t>https://www.youtube.com/watch?v=K3EW79cWDmk</a:t>
            </a:r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  <p:pic>
        <p:nvPicPr>
          <p:cNvPr id="5" name="Zástupný symbol pro obsah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06" r="32784" b="11456"/>
          <a:stretch/>
        </p:blipFill>
        <p:spPr>
          <a:xfrm>
            <a:off x="9105900" y="3073166"/>
            <a:ext cx="3110484" cy="378483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076" y="3581590"/>
            <a:ext cx="5824728" cy="327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759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894928" y="474102"/>
            <a:ext cx="9724580" cy="1280890"/>
          </a:xfrm>
        </p:spPr>
        <p:txBody>
          <a:bodyPr>
            <a:normAutofit/>
          </a:bodyPr>
          <a:lstStyle/>
          <a:p>
            <a:r>
              <a:rPr lang="cs-CZ" sz="4800" b="1" dirty="0"/>
              <a:t>Suezská krize – 1956 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964668" y="2044888"/>
            <a:ext cx="5199160" cy="3864591"/>
          </a:xfrm>
        </p:spPr>
        <p:txBody>
          <a:bodyPr>
            <a:normAutofit/>
          </a:bodyPr>
          <a:lstStyle/>
          <a:p>
            <a:r>
              <a:rPr lang="cs-CZ" sz="2400" dirty="0"/>
              <a:t>Egypt znárodnil Suezský průplav (strategický bod)</a:t>
            </a:r>
          </a:p>
          <a:p>
            <a:r>
              <a:rPr lang="cs-CZ" sz="2400" dirty="0"/>
              <a:t>Egypt, SSSR proti VB, Fr., Izrael </a:t>
            </a:r>
          </a:p>
          <a:p>
            <a:pPr lvl="1"/>
            <a:r>
              <a:rPr lang="cs-CZ" sz="2000" dirty="0"/>
              <a:t>Cíl: Egypt – napadení Izraele</a:t>
            </a:r>
          </a:p>
          <a:p>
            <a:r>
              <a:rPr lang="cs-CZ" sz="2400" dirty="0"/>
              <a:t>Izrael napadl Pásmo Gazy a Sinaj</a:t>
            </a:r>
          </a:p>
          <a:p>
            <a:r>
              <a:rPr lang="cs-CZ" sz="2400" dirty="0"/>
              <a:t>Pásmo Gazy zůstalo pod egyptskou správou </a:t>
            </a:r>
          </a:p>
          <a:p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7" t="23264" r="11718" b="7639"/>
          <a:stretch/>
        </p:blipFill>
        <p:spPr>
          <a:xfrm>
            <a:off x="6920591" y="3316224"/>
            <a:ext cx="5271408" cy="353202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423" y="-29898"/>
            <a:ext cx="4168577" cy="2588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520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9897" y="461553"/>
            <a:ext cx="10353762" cy="970450"/>
          </a:xfrm>
        </p:spPr>
        <p:txBody>
          <a:bodyPr>
            <a:normAutofit/>
          </a:bodyPr>
          <a:lstStyle/>
          <a:p>
            <a:r>
              <a:rPr lang="cs-CZ" sz="4400" b="1" dirty="0"/>
              <a:t>Šestidenní válka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99616" y="1693778"/>
            <a:ext cx="10004996" cy="2571891"/>
          </a:xfrm>
        </p:spPr>
        <p:txBody>
          <a:bodyPr/>
          <a:lstStyle/>
          <a:p>
            <a:r>
              <a:rPr lang="cs-CZ" dirty="0"/>
              <a:t>r. 1967 – Izrael – Sinajský poloostrov, Pásmo Gazy, Západní břeh Jordánu, východní Jeruzalém a většinu Golanských výšin</a:t>
            </a:r>
          </a:p>
          <a:p>
            <a:r>
              <a:rPr lang="cs-CZ" dirty="0"/>
              <a:t>vysídlení 300 tisíc Palestinců</a:t>
            </a:r>
          </a:p>
          <a:p>
            <a:r>
              <a:rPr lang="cs-CZ" dirty="0"/>
              <a:t>r.1979 – Egypt uznal židovský stát. </a:t>
            </a:r>
          </a:p>
          <a:p>
            <a:r>
              <a:rPr lang="cs-CZ" dirty="0"/>
              <a:t>r.1982O – Izrael vrátil Sinaj Egyptu, kontrola na území Gazy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136" y="4306701"/>
            <a:ext cx="3864864" cy="257189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616" y="4389906"/>
            <a:ext cx="4693920" cy="2468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059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EBEE76C-F748-63D8-F185-5CD091AD9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661" y="-64080"/>
            <a:ext cx="6709011" cy="1370105"/>
          </a:xfrm>
        </p:spPr>
        <p:txBody>
          <a:bodyPr>
            <a:normAutofit/>
          </a:bodyPr>
          <a:lstStyle/>
          <a:p>
            <a:r>
              <a:rPr lang="cs-CZ" b="1" dirty="0"/>
              <a:t>První intifáda (1987-1993)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CCFA5D-EC21-B107-CE0D-31C60AB9A9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661" y="1248768"/>
            <a:ext cx="6769290" cy="5233917"/>
          </a:xfrm>
        </p:spPr>
        <p:txBody>
          <a:bodyPr>
            <a:normAutofit/>
          </a:bodyPr>
          <a:lstStyle/>
          <a:p>
            <a:r>
              <a:rPr lang="cs-CZ" sz="2050" dirty="0"/>
              <a:t>Začátek v prosinci </a:t>
            </a:r>
            <a:r>
              <a:rPr lang="cs-CZ" sz="2050" b="1" dirty="0"/>
              <a:t>1987</a:t>
            </a:r>
            <a:r>
              <a:rPr lang="cs-CZ" sz="2050" dirty="0"/>
              <a:t> v </a:t>
            </a:r>
            <a:r>
              <a:rPr lang="cs-CZ" sz="2050" b="1" dirty="0"/>
              <a:t>Pásmu Gazy </a:t>
            </a:r>
          </a:p>
          <a:p>
            <a:pPr lvl="1"/>
            <a:r>
              <a:rPr lang="cs-CZ" sz="2050" dirty="0"/>
              <a:t>Incident, kdy izraelské vozidlo zabilo čtyři Palestince</a:t>
            </a:r>
          </a:p>
          <a:p>
            <a:pPr lvl="1"/>
            <a:r>
              <a:rPr lang="cs-CZ" sz="2050" dirty="0"/>
              <a:t>Rozšíření na </a:t>
            </a:r>
            <a:r>
              <a:rPr lang="cs-CZ" sz="2050" b="1" dirty="0"/>
              <a:t>Západní břeh Jordánu</a:t>
            </a:r>
          </a:p>
          <a:p>
            <a:r>
              <a:rPr lang="cs-CZ" sz="2050" dirty="0"/>
              <a:t>Masové </a:t>
            </a:r>
            <a:r>
              <a:rPr lang="cs-CZ" sz="2050" b="1" dirty="0"/>
              <a:t>protesty</a:t>
            </a:r>
            <a:r>
              <a:rPr lang="cs-CZ" sz="2050" dirty="0"/>
              <a:t>,</a:t>
            </a:r>
            <a:r>
              <a:rPr lang="cs-CZ" sz="2050" b="1" dirty="0"/>
              <a:t> </a:t>
            </a:r>
            <a:r>
              <a:rPr lang="cs-CZ" sz="2050" dirty="0"/>
              <a:t>stávky, nepokoje, výtržnosti a</a:t>
            </a:r>
            <a:r>
              <a:rPr lang="cs-CZ" sz="2050" b="1" dirty="0"/>
              <a:t> násilnosti</a:t>
            </a:r>
          </a:p>
          <a:p>
            <a:pPr lvl="1"/>
            <a:r>
              <a:rPr lang="cs-CZ" sz="2050" dirty="0"/>
              <a:t>(válka kamenů)</a:t>
            </a:r>
          </a:p>
          <a:p>
            <a:r>
              <a:rPr lang="cs-CZ" sz="2050" i="1" dirty="0"/>
              <a:t>Zahynulo 160 Izraelců a 2162 Palestinců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cs-CZ" sz="2050" dirty="0">
                <a:sym typeface="Wingdings" panose="05000000000000000000" pitchFamily="2" charset="2"/>
              </a:rPr>
              <a:t> Větší </a:t>
            </a:r>
            <a:r>
              <a:rPr lang="cs-CZ" sz="2050" b="1" dirty="0">
                <a:sym typeface="Wingdings" panose="05000000000000000000" pitchFamily="2" charset="2"/>
              </a:rPr>
              <a:t>mezinárodní pozornost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cs-CZ" sz="2050" b="1" dirty="0">
                <a:sym typeface="Wingdings" panose="05000000000000000000" pitchFamily="2" charset="2"/>
              </a:rPr>
              <a:t> Vznik </a:t>
            </a:r>
            <a:r>
              <a:rPr lang="cs-CZ" sz="2050" dirty="0">
                <a:sym typeface="Wingdings" panose="05000000000000000000" pitchFamily="2" charset="2"/>
              </a:rPr>
              <a:t>hnutí</a:t>
            </a:r>
            <a:r>
              <a:rPr lang="cs-CZ" sz="2050" b="1" dirty="0">
                <a:sym typeface="Wingdings" panose="05000000000000000000" pitchFamily="2" charset="2"/>
              </a:rPr>
              <a:t> Hamás</a:t>
            </a:r>
          </a:p>
          <a:p>
            <a:pPr marL="0" indent="0">
              <a:buNone/>
            </a:pPr>
            <a:r>
              <a:rPr lang="cs-CZ" sz="2050" dirty="0">
                <a:sym typeface="Wingdings" panose="05000000000000000000" pitchFamily="2" charset="2"/>
              </a:rPr>
              <a:t> </a:t>
            </a:r>
            <a:r>
              <a:rPr lang="cs-CZ" sz="2050" b="1" dirty="0">
                <a:sym typeface="Wingdings" panose="05000000000000000000" pitchFamily="2" charset="2"/>
              </a:rPr>
              <a:t>Madridská konference </a:t>
            </a:r>
            <a:r>
              <a:rPr lang="cs-CZ" sz="2050" dirty="0">
                <a:sym typeface="Wingdings" panose="05000000000000000000" pitchFamily="2" charset="2"/>
              </a:rPr>
              <a:t>(1991)</a:t>
            </a:r>
          </a:p>
          <a:p>
            <a:pPr lvl="1"/>
            <a:r>
              <a:rPr lang="cs-CZ" sz="2050" dirty="0">
                <a:sym typeface="Wingdings" panose="05000000000000000000" pitchFamily="2" charset="2"/>
              </a:rPr>
              <a:t>První </a:t>
            </a:r>
            <a:r>
              <a:rPr lang="cs-CZ" sz="2050" i="1" dirty="0">
                <a:sym typeface="Wingdings" panose="05000000000000000000" pitchFamily="2" charset="2"/>
              </a:rPr>
              <a:t>přímé jednání </a:t>
            </a:r>
            <a:r>
              <a:rPr lang="cs-CZ" sz="2050" dirty="0">
                <a:sym typeface="Wingdings" panose="05000000000000000000" pitchFamily="2" charset="2"/>
              </a:rPr>
              <a:t>mezi oběma stranami</a:t>
            </a:r>
          </a:p>
          <a:p>
            <a:pPr marL="0" indent="0">
              <a:buNone/>
            </a:pPr>
            <a:r>
              <a:rPr lang="cs-CZ" sz="2050" dirty="0">
                <a:sym typeface="Wingdings" panose="05000000000000000000" pitchFamily="2" charset="2"/>
              </a:rPr>
              <a:t> Ukončena podpisem </a:t>
            </a:r>
            <a:r>
              <a:rPr lang="cs-CZ" sz="2050" b="1" dirty="0">
                <a:sym typeface="Wingdings" panose="05000000000000000000" pitchFamily="2" charset="2"/>
              </a:rPr>
              <a:t>Dohod z Osla </a:t>
            </a:r>
            <a:r>
              <a:rPr lang="cs-CZ" sz="2050" dirty="0">
                <a:sym typeface="Wingdings" panose="05000000000000000000" pitchFamily="2" charset="2"/>
              </a:rPr>
              <a:t>(1993)</a:t>
            </a:r>
            <a:endParaRPr lang="cs-CZ" sz="2050" dirty="0"/>
          </a:p>
        </p:txBody>
      </p:sp>
      <p:pic>
        <p:nvPicPr>
          <p:cNvPr id="1026" name="Picture 2" descr="The First Intifada - The Story of An Unparalleled Unity – PaliRoots">
            <a:extLst>
              <a:ext uri="{FF2B5EF4-FFF2-40B4-BE49-F238E27FC236}">
                <a16:creationId xmlns:a16="http://schemas.microsoft.com/office/drawing/2014/main" id="{050DDFED-44F3-3DE5-EE01-82DF6BB53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7991"/>
          <a:stretch/>
        </p:blipFill>
        <p:spPr bwMode="auto">
          <a:xfrm>
            <a:off x="652843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02782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Břidlice">
  <a:themeElements>
    <a:clrScheme name="Břidlic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Břidlic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řidlic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3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4.xml><?xml version="1.0" encoding="utf-8"?>
<a:theme xmlns:a="http://schemas.openxmlformats.org/drawingml/2006/main" name="1_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5.xml><?xml version="1.0" encoding="utf-8"?>
<a:theme xmlns:a="http://schemas.openxmlformats.org/drawingml/2006/main" name="2_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6.xml><?xml version="1.0" encoding="utf-8"?>
<a:theme xmlns:a="http://schemas.openxmlformats.org/drawingml/2006/main" name="3_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7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TM04033929[[fn=Břidlice]]</Template>
  <TotalTime>391</TotalTime>
  <Words>1508</Words>
  <Application>Microsoft Office PowerPoint</Application>
  <PresentationFormat>Širokoúhlá obrazovka</PresentationFormat>
  <Paragraphs>181</Paragraphs>
  <Slides>17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6</vt:i4>
      </vt:variant>
      <vt:variant>
        <vt:lpstr>Nadpisy snímků</vt:lpstr>
      </vt:variant>
      <vt:variant>
        <vt:i4>17</vt:i4>
      </vt:variant>
    </vt:vector>
  </HeadingPairs>
  <TitlesOfParts>
    <vt:vector size="32" baseType="lpstr">
      <vt:lpstr>Aptos</vt:lpstr>
      <vt:lpstr>Aptos Display</vt:lpstr>
      <vt:lpstr>Arial</vt:lpstr>
      <vt:lpstr>Calibri</vt:lpstr>
      <vt:lpstr>Calisto MT</vt:lpstr>
      <vt:lpstr>Century Gothic</vt:lpstr>
      <vt:lpstr>Wingdings</vt:lpstr>
      <vt:lpstr>Wingdings 2</vt:lpstr>
      <vt:lpstr>Wingdings 3</vt:lpstr>
      <vt:lpstr>Motiv Office</vt:lpstr>
      <vt:lpstr>Břidlice</vt:lpstr>
      <vt:lpstr>Stébla</vt:lpstr>
      <vt:lpstr>1_Stébla</vt:lpstr>
      <vt:lpstr>2_Stébla</vt:lpstr>
      <vt:lpstr>3_Stébla</vt:lpstr>
      <vt:lpstr>Izraelsko – palestinský konflikt</vt:lpstr>
      <vt:lpstr>Starověký izrael</vt:lpstr>
      <vt:lpstr>Pod nadvládou Říma</vt:lpstr>
      <vt:lpstr>Islám          Judaismus</vt:lpstr>
      <vt:lpstr>Po r. 1918</vt:lpstr>
      <vt:lpstr>Stát Izrael – počátek konfliktu</vt:lpstr>
      <vt:lpstr>Suezská krize – 1956 </vt:lpstr>
      <vt:lpstr>Šestidenní válka </vt:lpstr>
      <vt:lpstr>První intifáda (1987-1993)</vt:lpstr>
      <vt:lpstr>Dohody z Osla (1993)</vt:lpstr>
      <vt:lpstr>Druhá intifáda (2000–2005)</vt:lpstr>
      <vt:lpstr>Izraelský plán jednostranného stažení (2005)</vt:lpstr>
      <vt:lpstr>Vzestup hnutí Hamás a jeho vliv (2006 – 2021) </vt:lpstr>
      <vt:lpstr>Hlavní vojenské operace a konflikty (2008–2021)</vt:lpstr>
      <vt:lpstr>Eskalace konfliktu v roce 2023</vt:lpstr>
      <vt:lpstr>Současná situace a výhled do budoucna</vt:lpstr>
      <vt:lpstr>Díky za pozornost! 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CHUCHVALEC Aleš</dc:creator>
  <cp:lastModifiedBy>CHUCHVALEC Aleš</cp:lastModifiedBy>
  <cp:revision>9</cp:revision>
  <dcterms:created xsi:type="dcterms:W3CDTF">2025-02-22T10:41:54Z</dcterms:created>
  <dcterms:modified xsi:type="dcterms:W3CDTF">2026-07-04T19:28:12Z</dcterms:modified>
</cp:coreProperties>
</file>