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aret Bold" charset="1" panose="00000000000000000000"/>
      <p:regular r:id="rId14"/>
    </p:embeddedFont>
    <p:embeddedFont>
      <p:font typeface="Garet" charset="1" panose="00000000000000000000"/>
      <p:regular r:id="rId15"/>
    </p:embeddedFont>
    <p:embeddedFont>
      <p:font typeface="Garet Ultra-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s.wikipedia.org/wiki/Nest%C3%A1tn%C3%AD_neziskov%C3%A1_organizace" TargetMode="External" Type="http://schemas.openxmlformats.org/officeDocument/2006/relationships/hyperlink"/><Relationship Id="rId3" Target="https://szu.gov.cz/temata-zdravi-a-bezpecnosti/pesticidy/" TargetMode="External" Type="http://schemas.openxmlformats.org/officeDocument/2006/relationships/hyperlink"/><Relationship Id="rId4" Target="https://www.citacepro.com/dok/www.wwfcz.org" TargetMode="External" Type="http://schemas.openxmlformats.org/officeDocument/2006/relationships/hyperlink"/><Relationship Id="rId5" Target="https://www.citacepro.com/dok/iucn.org" TargetMode="External" Type="http://schemas.openxmlformats.org/officeDocument/2006/relationships/hyperlink"/><Relationship Id="rId6" Target="https://www.canva.com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3051810" y="-4000500"/>
            <a:ext cx="12184380" cy="18288000"/>
          </a:xfrm>
          <a:custGeom>
            <a:avLst/>
            <a:gdLst/>
            <a:ahLst/>
            <a:cxnLst/>
            <a:rect r="r" b="b" t="t" l="l"/>
            <a:pathLst>
              <a:path h="18288000" w="12184380">
                <a:moveTo>
                  <a:pt x="0" y="0"/>
                </a:moveTo>
                <a:lnTo>
                  <a:pt x="12184380" y="0"/>
                </a:lnTo>
                <a:lnTo>
                  <a:pt x="121843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0107">
            <a:off x="865026" y="2087495"/>
            <a:ext cx="16557949" cy="5449070"/>
          </a:xfrm>
          <a:custGeom>
            <a:avLst/>
            <a:gdLst/>
            <a:ahLst/>
            <a:cxnLst/>
            <a:rect r="r" b="b" t="t" l="l"/>
            <a:pathLst>
              <a:path h="5449070" w="16557949">
                <a:moveTo>
                  <a:pt x="0" y="0"/>
                </a:moveTo>
                <a:lnTo>
                  <a:pt x="16557948" y="0"/>
                </a:lnTo>
                <a:lnTo>
                  <a:pt x="16557948" y="5449070"/>
                </a:lnTo>
                <a:lnTo>
                  <a:pt x="0" y="5449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3600450"/>
            <a:ext cx="18288000" cy="2299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b="true" sz="6600" spc="917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EKOLOGICKÉ HOSPODAŘENÍ, INSTITUCE A ORGANIZACE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55923" y="5861685"/>
            <a:ext cx="677615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15">
                <a:solidFill>
                  <a:srgbClr val="778EAF"/>
                </a:solidFill>
                <a:latin typeface="Garet"/>
                <a:ea typeface="Garet"/>
                <a:cs typeface="Garet"/>
                <a:sym typeface="Garet"/>
              </a:rPr>
              <a:t>KAROLÍNA KAŠPAROVÁ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556304" cy="10287000"/>
            <a:chOff x="0" y="0"/>
            <a:chExt cx="251688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688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16887">
                  <a:moveTo>
                    <a:pt x="0" y="0"/>
                  </a:moveTo>
                  <a:lnTo>
                    <a:pt x="2516887" y="0"/>
                  </a:lnTo>
                  <a:lnTo>
                    <a:pt x="25168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1688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944837"/>
            <a:ext cx="7546615" cy="8397327"/>
          </a:xfrm>
          <a:custGeom>
            <a:avLst/>
            <a:gdLst/>
            <a:ahLst/>
            <a:cxnLst/>
            <a:rect r="r" b="b" t="t" l="l"/>
            <a:pathLst>
              <a:path h="8397327" w="7546615">
                <a:moveTo>
                  <a:pt x="0" y="0"/>
                </a:moveTo>
                <a:lnTo>
                  <a:pt x="7546615" y="0"/>
                </a:lnTo>
                <a:lnTo>
                  <a:pt x="7546615" y="8397326"/>
                </a:lnTo>
                <a:lnTo>
                  <a:pt x="0" y="8397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93" t="-329" r="-1776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33658" y="1471582"/>
            <a:ext cx="4588006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b="true" sz="4899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EKOLOGICKÉ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33658" y="2165404"/>
            <a:ext cx="7460544" cy="125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24"/>
              </a:lnSpc>
              <a:spcBef>
                <a:spcPct val="0"/>
              </a:spcBef>
            </a:pPr>
            <a:r>
              <a:rPr lang="en-US" b="true" sz="7374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HOSPODAŘENÍ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33658" y="3929950"/>
            <a:ext cx="6142054" cy="394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upřednostňuje dlouhodobé optimální hospodaření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zohledňuje všechnu lidskou činnost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udržitelná produkce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podpora biodiverzity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"to co není ekologické, nemůže být ekonomické"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17621" y="8597336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7" y="0"/>
                </a:lnTo>
                <a:lnTo>
                  <a:pt x="1361537" y="1321928"/>
                </a:lnTo>
                <a:lnTo>
                  <a:pt x="0" y="1321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698491" cy="10496236"/>
            <a:chOff x="0" y="0"/>
            <a:chExt cx="2554335" cy="27644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4335" cy="2764441"/>
            </a:xfrm>
            <a:custGeom>
              <a:avLst/>
              <a:gdLst/>
              <a:ahLst/>
              <a:cxnLst/>
              <a:rect r="r" b="b" t="t" l="l"/>
              <a:pathLst>
                <a:path h="2764441" w="2554335">
                  <a:moveTo>
                    <a:pt x="0" y="0"/>
                  </a:moveTo>
                  <a:lnTo>
                    <a:pt x="2554335" y="0"/>
                  </a:lnTo>
                  <a:lnTo>
                    <a:pt x="2554335" y="2764441"/>
                  </a:lnTo>
                  <a:lnTo>
                    <a:pt x="0" y="2764441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4335" cy="2802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51995" y="5772734"/>
            <a:ext cx="7879911" cy="3710102"/>
          </a:xfrm>
          <a:custGeom>
            <a:avLst/>
            <a:gdLst/>
            <a:ahLst/>
            <a:cxnLst/>
            <a:rect r="r" b="b" t="t" l="l"/>
            <a:pathLst>
              <a:path h="3710102" w="7879911">
                <a:moveTo>
                  <a:pt x="0" y="0"/>
                </a:moveTo>
                <a:lnTo>
                  <a:pt x="7879910" y="0"/>
                </a:lnTo>
                <a:lnTo>
                  <a:pt x="7879910" y="3710102"/>
                </a:lnTo>
                <a:lnTo>
                  <a:pt x="0" y="371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229" r="0" b="-1547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7931" y="8597336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8" y="0"/>
                </a:lnTo>
                <a:lnTo>
                  <a:pt x="1361538" y="1321928"/>
                </a:lnTo>
                <a:lnTo>
                  <a:pt x="0" y="1321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1995" y="847169"/>
            <a:ext cx="7879911" cy="4083146"/>
          </a:xfrm>
          <a:custGeom>
            <a:avLst/>
            <a:gdLst/>
            <a:ahLst/>
            <a:cxnLst/>
            <a:rect r="r" b="b" t="t" l="l"/>
            <a:pathLst>
              <a:path h="4083146" w="7879911">
                <a:moveTo>
                  <a:pt x="0" y="0"/>
                </a:moveTo>
                <a:lnTo>
                  <a:pt x="7879910" y="0"/>
                </a:lnTo>
                <a:lnTo>
                  <a:pt x="7879910" y="4083146"/>
                </a:lnTo>
                <a:lnTo>
                  <a:pt x="0" y="40831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223" r="0" b="-2251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344442" y="933450"/>
            <a:ext cx="7327170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b="true" sz="4899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VLIV CHEMIE 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44442" y="3670475"/>
            <a:ext cx="7013028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nepovolené přídatné látky, technologické postupy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umělá hnojiva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syntetické pesticidy, herbicidy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44442" y="1628140"/>
            <a:ext cx="7327170" cy="1260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  <a:spcBef>
                <a:spcPct val="0"/>
              </a:spcBef>
            </a:pPr>
            <a:r>
              <a:rPr lang="en-US" b="true" sz="7370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HOSPODAŘENÍ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29200" y="0"/>
            <a:ext cx="5980918" cy="6194696"/>
            <a:chOff x="0" y="0"/>
            <a:chExt cx="1575221" cy="1631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221" cy="1631525"/>
            </a:xfrm>
            <a:custGeom>
              <a:avLst/>
              <a:gdLst/>
              <a:ahLst/>
              <a:cxnLst/>
              <a:rect r="r" b="b" t="t" l="l"/>
              <a:pathLst>
                <a:path h="1631525" w="1575221">
                  <a:moveTo>
                    <a:pt x="0" y="0"/>
                  </a:moveTo>
                  <a:lnTo>
                    <a:pt x="1575221" y="0"/>
                  </a:lnTo>
                  <a:lnTo>
                    <a:pt x="1575221" y="1631525"/>
                  </a:lnTo>
                  <a:lnTo>
                    <a:pt x="0" y="1631525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575221" cy="166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35939" y="4876752"/>
            <a:ext cx="5846791" cy="5914895"/>
            <a:chOff x="0" y="0"/>
            <a:chExt cx="1539896" cy="15578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9896" cy="1557832"/>
            </a:xfrm>
            <a:custGeom>
              <a:avLst/>
              <a:gdLst/>
              <a:ahLst/>
              <a:cxnLst/>
              <a:rect r="r" b="b" t="t" l="l"/>
              <a:pathLst>
                <a:path h="1557832" w="1539896">
                  <a:moveTo>
                    <a:pt x="0" y="0"/>
                  </a:moveTo>
                  <a:lnTo>
                    <a:pt x="1539896" y="0"/>
                  </a:lnTo>
                  <a:lnTo>
                    <a:pt x="1539896" y="1557832"/>
                  </a:lnTo>
                  <a:lnTo>
                    <a:pt x="0" y="1557832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39896" cy="15959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784445" y="765531"/>
            <a:ext cx="3894990" cy="4377969"/>
          </a:xfrm>
          <a:custGeom>
            <a:avLst/>
            <a:gdLst/>
            <a:ahLst/>
            <a:cxnLst/>
            <a:rect r="r" b="b" t="t" l="l"/>
            <a:pathLst>
              <a:path h="4377969" w="3894990">
                <a:moveTo>
                  <a:pt x="0" y="0"/>
                </a:moveTo>
                <a:lnTo>
                  <a:pt x="3894991" y="0"/>
                </a:lnTo>
                <a:lnTo>
                  <a:pt x="3894991" y="4377969"/>
                </a:lnTo>
                <a:lnTo>
                  <a:pt x="0" y="4377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698685" y="5914895"/>
            <a:ext cx="3600678" cy="3498706"/>
            <a:chOff x="0" y="0"/>
            <a:chExt cx="4800904" cy="466494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800904" cy="4664941"/>
              <a:chOff x="0" y="0"/>
              <a:chExt cx="948327" cy="92147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48327" cy="921470"/>
              </a:xfrm>
              <a:custGeom>
                <a:avLst/>
                <a:gdLst/>
                <a:ahLst/>
                <a:cxnLst/>
                <a:rect r="r" b="b" t="t" l="l"/>
                <a:pathLst>
                  <a:path h="921470" w="948327">
                    <a:moveTo>
                      <a:pt x="0" y="0"/>
                    </a:moveTo>
                    <a:lnTo>
                      <a:pt x="948327" y="0"/>
                    </a:lnTo>
                    <a:lnTo>
                      <a:pt x="948327" y="921470"/>
                    </a:lnTo>
                    <a:lnTo>
                      <a:pt x="0" y="9214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948327" cy="9690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231803" y="285224"/>
              <a:ext cx="4304184" cy="4114800"/>
            </a:xfrm>
            <a:custGeom>
              <a:avLst/>
              <a:gdLst/>
              <a:ahLst/>
              <a:cxnLst/>
              <a:rect r="r" b="b" t="t" l="l"/>
              <a:pathLst>
                <a:path h="4114800" w="4304184">
                  <a:moveTo>
                    <a:pt x="0" y="0"/>
                  </a:moveTo>
                  <a:lnTo>
                    <a:pt x="4304184" y="0"/>
                  </a:lnTo>
                  <a:lnTo>
                    <a:pt x="4304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103677" y="137270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7" y="0"/>
                </a:lnTo>
                <a:lnTo>
                  <a:pt x="1361537" y="1321929"/>
                </a:lnTo>
                <a:lnTo>
                  <a:pt x="0" y="1321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95496" y="992999"/>
            <a:ext cx="7067009" cy="83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2"/>
              </a:lnSpc>
              <a:spcBef>
                <a:spcPct val="0"/>
              </a:spcBef>
            </a:pPr>
            <a:r>
              <a:rPr lang="en-US" b="true" sz="4916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INSTITUCE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5496" y="1617358"/>
            <a:ext cx="7548504" cy="1260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24"/>
              </a:lnSpc>
              <a:spcBef>
                <a:spcPct val="0"/>
              </a:spcBef>
            </a:pPr>
            <a:r>
              <a:rPr lang="en-US" b="true" sz="7374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A ORGANIZACE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95496" y="5086350"/>
            <a:ext cx="6556528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prosazuje mezinárodní akce na ochranu přírodních zdrojů a jejich racionální využití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5496" y="8281670"/>
            <a:ext cx="655652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9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financuje akce na ochranu přírody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95496" y="3555859"/>
            <a:ext cx="7548504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778EA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MEZINÁRODNÍ UNIE PRO OCHRANU PŘÍRODY A PŘÍRODNÍCH ZDROJŮ (IUCM)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95496" y="7147358"/>
            <a:ext cx="7548504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778EA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SVĚTOVÝ FOND PRO OCHRANU PŘÍRODY (WWF)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618595" y="8752637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7" y="0"/>
                </a:lnTo>
                <a:lnTo>
                  <a:pt x="1361537" y="1321928"/>
                </a:lnTo>
                <a:lnTo>
                  <a:pt x="0" y="1321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91860" y="0"/>
            <a:ext cx="10252148" cy="10287000"/>
            <a:chOff x="0" y="0"/>
            <a:chExt cx="270015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015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0154">
                  <a:moveTo>
                    <a:pt x="0" y="0"/>
                  </a:moveTo>
                  <a:lnTo>
                    <a:pt x="2700154" y="0"/>
                  </a:lnTo>
                  <a:lnTo>
                    <a:pt x="27001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015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27309" y="871631"/>
            <a:ext cx="6231991" cy="8543739"/>
          </a:xfrm>
          <a:custGeom>
            <a:avLst/>
            <a:gdLst/>
            <a:ahLst/>
            <a:cxnLst/>
            <a:rect r="r" b="b" t="t" l="l"/>
            <a:pathLst>
              <a:path h="8543739" w="6231991">
                <a:moveTo>
                  <a:pt x="0" y="0"/>
                </a:moveTo>
                <a:lnTo>
                  <a:pt x="6231991" y="0"/>
                </a:lnTo>
                <a:lnTo>
                  <a:pt x="6231991" y="8543738"/>
                </a:lnTo>
                <a:lnTo>
                  <a:pt x="0" y="854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97" t="-12185" r="-21258" b="-184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67296" y="92332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7" y="0"/>
                </a:lnTo>
                <a:lnTo>
                  <a:pt x="1361537" y="1321929"/>
                </a:lnTo>
                <a:lnTo>
                  <a:pt x="0" y="132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8115300" cy="7535969"/>
            <a:chOff x="0" y="0"/>
            <a:chExt cx="10820400" cy="1004795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868741"/>
              <a:ext cx="10162358" cy="12831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778EAF"/>
                  </a:solidFill>
                  <a:latin typeface="Garet Ultra-Bold"/>
                  <a:ea typeface="Garet Ultra-Bold"/>
                  <a:cs typeface="Garet Ultra-Bold"/>
                  <a:sym typeface="Garet Ultra-Bold"/>
                </a:rPr>
                <a:t>ORGANIZACE SPOJENÝCH NÁRODŮ PRO VÝCHOVU, VĚDU A KULTURU (UNESCO)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857743"/>
              <a:ext cx="10820400" cy="1943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 spc="92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zprávy o stavu životního prostředí </a:t>
              </a:r>
            </a:p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 spc="92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vybírá řešení nejzávažnějších problémů životního prostředí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783635"/>
              <a:ext cx="10162358" cy="3264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 spc="92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rozvoj výchovy a vzdělávání </a:t>
              </a:r>
            </a:p>
            <a:p>
              <a:pPr algn="l">
                <a:lnSpc>
                  <a:spcPts val="3919"/>
                </a:lnSpc>
              </a:pPr>
              <a:r>
                <a:rPr lang="en-US" sz="2799" spc="92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      v oblasti životního prostředí</a:t>
              </a:r>
            </a:p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 spc="92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vydává a publikuje odborné materiály, organizuje a překládá některé konference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0820400" cy="1283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778EAF"/>
                  </a:solidFill>
                  <a:latin typeface="Garet Ultra-Bold"/>
                  <a:ea typeface="Garet Ultra-Bold"/>
                  <a:cs typeface="Garet Ultra-Bold"/>
                  <a:sym typeface="Garet Ultra-Bold"/>
                </a:rPr>
                <a:t>PROGRAM SPOJENÝCH NÁRODŮ 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778EAF"/>
                  </a:solidFill>
                  <a:latin typeface="Garet Ultra-Bold"/>
                  <a:ea typeface="Garet Ultra-Bold"/>
                  <a:cs typeface="Garet Ultra-Bold"/>
                  <a:sym typeface="Garet Ultra-Bold"/>
                </a:rPr>
                <a:t>V OBLASTI ŽIVOTNÍHO PROSTŘEDÍ  (UNEP)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42509" y="0"/>
            <a:ext cx="9001499" cy="10287000"/>
            <a:chOff x="0" y="0"/>
            <a:chExt cx="2370765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707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2370765">
                  <a:moveTo>
                    <a:pt x="0" y="0"/>
                  </a:moveTo>
                  <a:lnTo>
                    <a:pt x="2370765" y="0"/>
                  </a:lnTo>
                  <a:lnTo>
                    <a:pt x="23707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8E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707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323134" y="1028700"/>
            <a:ext cx="4936166" cy="8229600"/>
          </a:xfrm>
          <a:custGeom>
            <a:avLst/>
            <a:gdLst/>
            <a:ahLst/>
            <a:cxnLst/>
            <a:rect r="r" b="b" t="t" l="l"/>
            <a:pathLst>
              <a:path h="8229600" w="4936166">
                <a:moveTo>
                  <a:pt x="0" y="0"/>
                </a:moveTo>
                <a:lnTo>
                  <a:pt x="4936166" y="0"/>
                </a:lnTo>
                <a:lnTo>
                  <a:pt x="49361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543" t="0" r="-107037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33450"/>
            <a:ext cx="7606462" cy="83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4920" spc="162" b="true">
                <a:solidFill>
                  <a:srgbClr val="778EA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VÝZNAMNÉ NEVLÁDNÍ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506583"/>
            <a:ext cx="8094048" cy="364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Český svaz ochránců přírody</a:t>
            </a:r>
          </a:p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Společnost pro trvale udržitelný život</a:t>
            </a:r>
          </a:p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Brontosaurus</a:t>
            </a:r>
          </a:p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Greenpeace</a:t>
            </a:r>
          </a:p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Duha</a:t>
            </a:r>
          </a:p>
          <a:p>
            <a:pPr algn="l" marL="639244" indent="-319622" lvl="1">
              <a:lnSpc>
                <a:spcPts val="4145"/>
              </a:lnSpc>
              <a:buFont typeface="Arial"/>
              <a:buChar char="•"/>
            </a:pPr>
            <a:r>
              <a:rPr lang="en-US" sz="2960" spc="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Děti Země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627632"/>
            <a:ext cx="10667261" cy="1260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7370" spc="243" b="true">
                <a:solidFill>
                  <a:srgbClr val="778EA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ORGANIZACE V ČR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400000">
            <a:off x="11642365" y="8597336"/>
            <a:ext cx="1361537" cy="1321929"/>
          </a:xfrm>
          <a:custGeom>
            <a:avLst/>
            <a:gdLst/>
            <a:ahLst/>
            <a:cxnLst/>
            <a:rect r="r" b="b" t="t" l="l"/>
            <a:pathLst>
              <a:path h="1321929" w="1361537">
                <a:moveTo>
                  <a:pt x="0" y="0"/>
                </a:moveTo>
                <a:lnTo>
                  <a:pt x="1361538" y="0"/>
                </a:lnTo>
                <a:lnTo>
                  <a:pt x="1361538" y="1321928"/>
                </a:lnTo>
                <a:lnTo>
                  <a:pt x="0" y="1321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B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28675"/>
            <a:ext cx="9735035" cy="173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22"/>
              </a:lnSpc>
              <a:spcBef>
                <a:spcPct val="0"/>
              </a:spcBef>
            </a:pPr>
            <a:r>
              <a:rPr lang="en-US" b="true" sz="10158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ZDROJE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797933"/>
            <a:ext cx="16230600" cy="517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LANÍKOVÁ, Jana; KISLINGER, František a ŠLÉGL, Dr. Jiří. Biologie IV.: Základy ekologie. [cit. 2025-05-23].</a:t>
            </a:r>
          </a:p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Nestátní nezisková organizace. Online. In: Wikipedia: the free encyclopedia. San Francisco (CA): Wikimedia Foundation, 2001-. Dostupné z: </a:t>
            </a:r>
            <a:r>
              <a:rPr lang="en-US" sz="2679" spc="88" u="sng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  <a:hlinkClick r:id="rId2" tooltip="https://cs.wikipedia.org/wiki/Nest%C3%A1tn%C3%AD_neziskov%C3%A1_organizace"/>
              </a:rPr>
              <a:t>https://cs.wikipedia.org/wiki/Nest%C3%A1tn%C3%AD_neziskov%C3%A1_organizace</a:t>
            </a: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. [cit. 2025-05-25].</a:t>
            </a:r>
          </a:p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Pesticidy. Online. In: . Dostupné z: </a:t>
            </a:r>
            <a:r>
              <a:rPr lang="en-US" sz="2679" spc="88" u="sng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  <a:hlinkClick r:id="rId3" tooltip="https://szu.gov.cz/temata-zdravi-a-bezpecnosti/pesticidy/"/>
              </a:rPr>
              <a:t>https://szu.gov.cz/temata-zdravi-a-bezpecnosti/pesticidy/</a:t>
            </a: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. [cit. 2025-05-26].</a:t>
            </a:r>
          </a:p>
          <a:p>
            <a:pPr algn="l">
              <a:lnSpc>
                <a:spcPts val="3750"/>
              </a:lnSpc>
            </a:pPr>
          </a:p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Logo WWF. Online. In: . Dostupné z: </a:t>
            </a:r>
            <a:r>
              <a:rPr lang="en-US" sz="2679" spc="88" u="sng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  <a:hlinkClick r:id="rId4" tooltip="https://www.citacepro.com/dok/www.wwfcz.org"/>
              </a:rPr>
              <a:t>www.wwfcz.org</a:t>
            </a: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. [cit. 2025-05-24].</a:t>
            </a:r>
          </a:p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Logo IUCN. Online. In: . Dostupné z: </a:t>
            </a:r>
            <a:r>
              <a:rPr lang="en-US" sz="2679" spc="88" u="sng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  <a:hlinkClick r:id="rId5" tooltip="https://www.citacepro.com/dok/iucn.org"/>
              </a:rPr>
              <a:t>iucn.org</a:t>
            </a: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. [cit. 2025-05-24].</a:t>
            </a:r>
          </a:p>
          <a:p>
            <a:pPr algn="l" marL="578408" indent="-289204" lvl="1">
              <a:lnSpc>
                <a:spcPts val="3750"/>
              </a:lnSpc>
              <a:buFont typeface="Arial"/>
              <a:buChar char="•"/>
            </a:pP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Fotky. Online. In: . Dostupné z: </a:t>
            </a:r>
            <a:r>
              <a:rPr lang="en-US" sz="2679" spc="88" u="sng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  <a:hlinkClick r:id="rId6" tooltip="https://www.canva.com"/>
              </a:rPr>
              <a:t>https://www.canva.com/</a:t>
            </a:r>
            <a:r>
              <a:rPr lang="en-US" sz="2679" spc="8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. [cit. 2025-05-26].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3051810" y="-4000500"/>
            <a:ext cx="12184380" cy="18288000"/>
          </a:xfrm>
          <a:custGeom>
            <a:avLst/>
            <a:gdLst/>
            <a:ahLst/>
            <a:cxnLst/>
            <a:rect r="r" b="b" t="t" l="l"/>
            <a:pathLst>
              <a:path h="18288000" w="12184380">
                <a:moveTo>
                  <a:pt x="0" y="0"/>
                </a:moveTo>
                <a:lnTo>
                  <a:pt x="12184380" y="0"/>
                </a:lnTo>
                <a:lnTo>
                  <a:pt x="121843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9151">
            <a:off x="865026" y="2219142"/>
            <a:ext cx="16557949" cy="5449070"/>
          </a:xfrm>
          <a:custGeom>
            <a:avLst/>
            <a:gdLst/>
            <a:ahLst/>
            <a:cxnLst/>
            <a:rect r="r" b="b" t="t" l="l"/>
            <a:pathLst>
              <a:path h="5449070" w="16557949">
                <a:moveTo>
                  <a:pt x="0" y="0"/>
                </a:moveTo>
                <a:lnTo>
                  <a:pt x="16557948" y="0"/>
                </a:lnTo>
                <a:lnTo>
                  <a:pt x="16557948" y="5449071"/>
                </a:lnTo>
                <a:lnTo>
                  <a:pt x="0" y="5449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69216" y="4240213"/>
            <a:ext cx="14749568" cy="1625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00"/>
              </a:lnSpc>
              <a:spcBef>
                <a:spcPct val="0"/>
              </a:spcBef>
            </a:pPr>
            <a:r>
              <a:rPr lang="en-US" b="true" sz="9500">
                <a:solidFill>
                  <a:srgbClr val="778EAF"/>
                </a:solidFill>
                <a:latin typeface="Garet Bold"/>
                <a:ea typeface="Garet Bold"/>
                <a:cs typeface="Garet Bold"/>
                <a:sym typeface="Garet Bold"/>
              </a:rPr>
              <a:t>DĚKUJI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DAGoJyVMoOk</dc:identifier>
  <dcterms:modified xsi:type="dcterms:W3CDTF">2011-08-01T06:04:30Z</dcterms:modified>
  <cp:revision>1</cp:revision>
  <dc:title>Ekologické hospodaření, instituce a organizace</dc:title>
</cp:coreProperties>
</file>