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60" r:id="rId6"/>
    <p:sldId id="261" r:id="rId7"/>
    <p:sldId id="259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2F18DE-974A-7C31-9F7B-7A8ED356F0AD}" v="3" dt="2025-09-19T15:53:30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>
      <p:cViewPr>
        <p:scale>
          <a:sx n="81" d="100"/>
          <a:sy n="81" d="100"/>
        </p:scale>
        <p:origin x="55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čerová Emilie" userId="22c1615e-89b0-4b21-8552-7f2f746a85cc" providerId="ADAL" clId="{92E4600B-34E2-1245-9DA0-38852D47A526}"/>
    <pc:docChg chg="undo custSel addSld delSld modSld sldOrd">
      <pc:chgData name="Kačerová Emilie" userId="22c1615e-89b0-4b21-8552-7f2f746a85cc" providerId="ADAL" clId="{92E4600B-34E2-1245-9DA0-38852D47A526}" dt="2025-02-04T13:15:12.834" v="532" actId="20577"/>
      <pc:docMkLst>
        <pc:docMk/>
      </pc:docMkLst>
      <pc:sldChg chg="modSp">
        <pc:chgData name="Kačerová Emilie" userId="22c1615e-89b0-4b21-8552-7f2f746a85cc" providerId="ADAL" clId="{92E4600B-34E2-1245-9DA0-38852D47A526}" dt="2025-02-04T12:52:16.705" v="18" actId="20577"/>
        <pc:sldMkLst>
          <pc:docMk/>
          <pc:sldMk cId="2572303575" sldId="257"/>
        </pc:sldMkLst>
      </pc:sldChg>
      <pc:sldChg chg="addSp delSp modSp">
        <pc:chgData name="Kačerová Emilie" userId="22c1615e-89b0-4b21-8552-7f2f746a85cc" providerId="ADAL" clId="{92E4600B-34E2-1245-9DA0-38852D47A526}" dt="2025-02-04T13:14:08.918" v="426" actId="20577"/>
        <pc:sldMkLst>
          <pc:docMk/>
          <pc:sldMk cId="3269736128" sldId="258"/>
        </pc:sldMkLst>
      </pc:sldChg>
      <pc:sldChg chg="modSp">
        <pc:chgData name="Kačerová Emilie" userId="22c1615e-89b0-4b21-8552-7f2f746a85cc" providerId="ADAL" clId="{92E4600B-34E2-1245-9DA0-38852D47A526}" dt="2025-02-04T13:05:20.989" v="221" actId="20577"/>
        <pc:sldMkLst>
          <pc:docMk/>
          <pc:sldMk cId="3040854871" sldId="259"/>
        </pc:sldMkLst>
      </pc:sldChg>
      <pc:sldChg chg="addSp delSp modSp">
        <pc:chgData name="Kačerová Emilie" userId="22c1615e-89b0-4b21-8552-7f2f746a85cc" providerId="ADAL" clId="{92E4600B-34E2-1245-9DA0-38852D47A526}" dt="2025-02-04T13:00:30.503" v="109" actId="207"/>
        <pc:sldMkLst>
          <pc:docMk/>
          <pc:sldMk cId="300910553" sldId="260"/>
        </pc:sldMkLst>
      </pc:sldChg>
      <pc:sldChg chg="addSp delSp modSp new ord">
        <pc:chgData name="Kačerová Emilie" userId="22c1615e-89b0-4b21-8552-7f2f746a85cc" providerId="ADAL" clId="{92E4600B-34E2-1245-9DA0-38852D47A526}" dt="2025-02-04T13:15:12.834" v="532" actId="20577"/>
        <pc:sldMkLst>
          <pc:docMk/>
          <pc:sldMk cId="3466887995" sldId="262"/>
        </pc:sldMkLst>
      </pc:sldChg>
      <pc:sldChg chg="new add del">
        <pc:chgData name="Kačerová Emilie" userId="22c1615e-89b0-4b21-8552-7f2f746a85cc" providerId="ADAL" clId="{92E4600B-34E2-1245-9DA0-38852D47A526}" dt="2025-02-04T13:11:17.494" v="256" actId="680"/>
        <pc:sldMkLst>
          <pc:docMk/>
          <pc:sldMk cId="2404602649" sldId="263"/>
        </pc:sldMkLst>
      </pc:sldChg>
    </pc:docChg>
  </pc:docChgLst>
  <pc:docChgLst>
    <pc:chgData clId="Web-{FF2F18DE-974A-7C31-9F7B-7A8ED356F0AD}"/>
    <pc:docChg chg="modSld">
      <pc:chgData name="" userId="" providerId="" clId="Web-{FF2F18DE-974A-7C31-9F7B-7A8ED356F0AD}" dt="2025-09-19T15:53:30.457" v="2" actId="20577"/>
      <pc:docMkLst>
        <pc:docMk/>
      </pc:docMkLst>
      <pc:sldChg chg="modSp">
        <pc:chgData name="" userId="" providerId="" clId="Web-{FF2F18DE-974A-7C31-9F7B-7A8ED356F0AD}" dt="2025-09-19T15:53:30.457" v="2" actId="20577"/>
        <pc:sldMkLst>
          <pc:docMk/>
          <pc:sldMk cId="3680061130" sldId="256"/>
        </pc:sldMkLst>
        <pc:spChg chg="mod">
          <ac:chgData name="" userId="" providerId="" clId="Web-{FF2F18DE-974A-7C31-9F7B-7A8ED356F0AD}" dt="2025-09-19T15:53:30.457" v="2" actId="20577"/>
          <ac:spMkLst>
            <pc:docMk/>
            <pc:sldMk cId="3680061130" sldId="256"/>
            <ac:spMk id="3" creationId="{8C075E0B-C4A5-6EFC-2BFC-7A5CD22F4AAB}"/>
          </ac:spMkLst>
        </pc:spChg>
      </pc:sldChg>
    </pc:docChg>
  </pc:docChgLst>
  <pc:docChgLst>
    <pc:chgData name="Kačerová Emilie" userId="22c1615e-89b0-4b21-8552-7f2f746a85cc" providerId="ADAL" clId="{70F2E024-6AA9-0446-987C-D49812C90653}"/>
    <pc:docChg chg="undo custSel modSld">
      <pc:chgData name="Kačerová Emilie" userId="22c1615e-89b0-4b21-8552-7f2f746a85cc" providerId="ADAL" clId="{70F2E024-6AA9-0446-987C-D49812C90653}" dt="2025-02-05T08:07:57.332" v="366"/>
      <pc:docMkLst>
        <pc:docMk/>
      </pc:docMkLst>
      <pc:sldChg chg="addSp delSp modSp mod">
        <pc:chgData name="Kačerová Emilie" userId="22c1615e-89b0-4b21-8552-7f2f746a85cc" providerId="ADAL" clId="{70F2E024-6AA9-0446-987C-D49812C90653}" dt="2025-02-05T08:06:28.413" v="329" actId="1076"/>
        <pc:sldMkLst>
          <pc:docMk/>
          <pc:sldMk cId="3680061130" sldId="256"/>
        </pc:sldMkLst>
      </pc:sldChg>
      <pc:sldChg chg="addSp delSp modSp mod">
        <pc:chgData name="Kačerová Emilie" userId="22c1615e-89b0-4b21-8552-7f2f746a85cc" providerId="ADAL" clId="{70F2E024-6AA9-0446-987C-D49812C90653}" dt="2025-02-05T07:48:38.341" v="76" actId="1076"/>
        <pc:sldMkLst>
          <pc:docMk/>
          <pc:sldMk cId="2572303575" sldId="257"/>
        </pc:sldMkLst>
      </pc:sldChg>
      <pc:sldChg chg="modSp mod">
        <pc:chgData name="Kačerová Emilie" userId="22c1615e-89b0-4b21-8552-7f2f746a85cc" providerId="ADAL" clId="{70F2E024-6AA9-0446-987C-D49812C90653}" dt="2025-02-05T08:00:49.899" v="250" actId="20577"/>
        <pc:sldMkLst>
          <pc:docMk/>
          <pc:sldMk cId="3269736128" sldId="258"/>
        </pc:sldMkLst>
      </pc:sldChg>
      <pc:sldChg chg="modSp mod">
        <pc:chgData name="Kačerová Emilie" userId="22c1615e-89b0-4b21-8552-7f2f746a85cc" providerId="ADAL" clId="{70F2E024-6AA9-0446-987C-D49812C90653}" dt="2025-02-05T08:06:52.532" v="352"/>
        <pc:sldMkLst>
          <pc:docMk/>
          <pc:sldMk cId="3040854871" sldId="259"/>
        </pc:sldMkLst>
      </pc:sldChg>
      <pc:sldChg chg="addSp delSp modSp mod">
        <pc:chgData name="Kačerová Emilie" userId="22c1615e-89b0-4b21-8552-7f2f746a85cc" providerId="ADAL" clId="{70F2E024-6AA9-0446-987C-D49812C90653}" dt="2025-02-05T07:59:48.778" v="216" actId="20577"/>
        <pc:sldMkLst>
          <pc:docMk/>
          <pc:sldMk cId="300910553" sldId="260"/>
        </pc:sldMkLst>
      </pc:sldChg>
      <pc:sldChg chg="addSp delSp modSp mod">
        <pc:chgData name="Kačerová Emilie" userId="22c1615e-89b0-4b21-8552-7f2f746a85cc" providerId="ADAL" clId="{70F2E024-6AA9-0446-987C-D49812C90653}" dt="2025-02-05T08:07:47.321" v="365" actId="20577"/>
        <pc:sldMkLst>
          <pc:docMk/>
          <pc:sldMk cId="824482792" sldId="261"/>
        </pc:sldMkLst>
      </pc:sldChg>
      <pc:sldChg chg="addSp modSp mod modTransition">
        <pc:chgData name="Kačerová Emilie" userId="22c1615e-89b0-4b21-8552-7f2f746a85cc" providerId="ADAL" clId="{70F2E024-6AA9-0446-987C-D49812C90653}" dt="2025-02-05T08:07:57.332" v="366"/>
        <pc:sldMkLst>
          <pc:docMk/>
          <pc:sldMk cId="3466887995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8D999-FC7C-2A4A-A68D-D3500183A23F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61F76-B142-C843-9C74-CDB2FF8C87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99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61F76-B142-C843-9C74-CDB2FF8C873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99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B66E4-0B58-7415-DC01-5632B96CB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1BBB42-562E-EC13-1182-5F2769798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623F80-D8CB-37D5-E060-2F2885BE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870-767C-AF44-B2FB-847F6DD52E4D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CBEBF3-84B2-BF7B-EE32-D00E3E34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DB3246-9225-059E-7E3E-0533E25D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9F62-E1E8-D64A-B6A1-C9253F9D03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10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027DA-70E6-FEBD-1DAB-08864863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E0AF29-BF60-E118-EB65-80475C2C2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ABF581-1863-4561-E50E-F503C02C1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870-767C-AF44-B2FB-847F6DD52E4D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F85400-21A0-9D62-0FC2-2BD28CE8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362D9B-9FD6-ABC4-3DBF-F2B4F411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9F62-E1E8-D64A-B6A1-C9253F9D03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85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D540C2-570B-EFD5-044E-F295BA79B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F6C815-C613-D8D0-E001-DA33A8D2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E4CDEF-E599-7C9F-3CFC-3CCBF160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870-767C-AF44-B2FB-847F6DD52E4D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17BB18-7589-DAD1-497A-2F26FBBC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C53F67-DC44-115D-FADB-0C330EE6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9F62-E1E8-D64A-B6A1-C9253F9D03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29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9D20F-2E76-DC55-62CD-292D65A8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4D077B-9FC5-DABD-83D9-7E523A62C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A60F87-144B-BE23-0570-4B1BB9F2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870-767C-AF44-B2FB-847F6DD52E4D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F496B9-6F06-0F54-FBA3-12C32F8AC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A16DE5-3B79-D0A0-4208-F281B315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9F62-E1E8-D64A-B6A1-C9253F9D03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9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06341-4275-EC4C-61C3-DA1E7C8D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E98AA1-8F50-2153-920A-E9C87DD8D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31960C-299C-8A8D-2865-00DEF87B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870-767C-AF44-B2FB-847F6DD52E4D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9168C-4D1F-44B2-07B6-CCEFB4E7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2C02D1-971A-D288-1677-F1C0F453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9F62-E1E8-D64A-B6A1-C9253F9D03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72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CF208-62A6-8B38-06C9-D0B920A3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B2C8EB-9313-F45C-6DA5-AA97BC119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170DB6-3E5D-36F4-6E3C-E3ECA3FFA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C4B00F-8773-5474-855C-EA1CC631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870-767C-AF44-B2FB-847F6DD52E4D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415370-642F-15A7-D726-E814A987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F3D95A-60EE-F1B6-F7CF-2A16D8F5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9F62-E1E8-D64A-B6A1-C9253F9D03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97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74F9A-F6F0-7199-086F-A4428AC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989E3C-CD46-9740-5570-C6990D4C8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05D4C2-4E70-1F6C-4334-3AB663978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371C52-A8E4-9B16-10B2-8A6D7AE6F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455E5BA-DECB-F5A4-CBAF-8559C2800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FE9F914-2FC9-A457-46AD-4F9947B8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870-767C-AF44-B2FB-847F6DD52E4D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32FCE8C-3DD6-CED9-9CDC-A0F05F8E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EDF321-BC04-1320-9A1B-EF963B21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9F62-E1E8-D64A-B6A1-C9253F9D03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19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55145-C96A-C13F-0F60-2AD0C2ACF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694FE79-BFC8-2BDC-5CDA-8C67D45D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870-767C-AF44-B2FB-847F6DD52E4D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82A7AF-DC43-73B4-3B74-A8136D76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752E00-6158-5C63-FCAC-3E214646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9F62-E1E8-D64A-B6A1-C9253F9D03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75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584BB10-E6A5-474A-CB40-AE852983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870-767C-AF44-B2FB-847F6DD52E4D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877FF8E-5913-9462-FEB3-A3EAAB15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68FA8F-A323-9A8F-5E72-3488334F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9F62-E1E8-D64A-B6A1-C9253F9D03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82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BA4E0-C437-3E4D-1588-AD65440A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05409-1C6B-D39A-F828-2B7121E58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E60D1A-EC2F-DE53-D72E-9D3985225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B1D997-8751-381A-1AC0-1C28BA17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870-767C-AF44-B2FB-847F6DD52E4D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EAE042-D764-42D1-364F-FD372983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9FD128-981D-4F7C-9473-268AD17E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9F62-E1E8-D64A-B6A1-C9253F9D03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73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F6485-E8CB-1DD9-E808-797649FF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6867B83-2B76-6024-AF53-34BE1B55E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94DCD2-3C52-8905-D2E1-40AC51E12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5CD4B5-4966-BE90-5183-5591B24E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E870-767C-AF44-B2FB-847F6DD52E4D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762F82-3120-84D0-0B08-03B70851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2C3809-9BDD-BF79-144B-5CD055D6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9F62-E1E8-D64A-B6A1-C9253F9D03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46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F47C4E8-FFD5-00B4-E578-339DA57A4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A8E7F2-130E-50AE-ADE9-3EE42A007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A11D8B-E6BC-C575-AD68-E0CAD799D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D3E870-767C-AF44-B2FB-847F6DD52E4D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02862E-871F-09F7-01D6-7D84F2CAA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331E9D-7D7B-9475-31BD-E6BB23F9F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F89F62-E1E8-D64A-B6A1-C9253F9D03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75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us.rozhlas.cz/rehabilitace-sesteho-sloniho-prstu-6636185" TargetMode="External"/><Relationship Id="rId13" Type="http://schemas.openxmlformats.org/officeDocument/2006/relationships/hyperlink" Target="https://plus.rozhlas.cz/mamuti-prekvapili-paleontology-6655839" TargetMode="External"/><Relationship Id="rId3" Type="http://schemas.openxmlformats.org/officeDocument/2006/relationships/hyperlink" Target="https://en.upali.ch/anatomy-of-the-elephants/#google_vignette" TargetMode="External"/><Relationship Id="rId7" Type="http://schemas.openxmlformats.org/officeDocument/2006/relationships/hyperlink" Target="https://www.abicko.cz/galerie/precti-si-priroda/52965/posuvne-zuby-sloni-recept-na-stihlou-linii?foto=3" TargetMode="External"/><Relationship Id="rId12" Type="http://schemas.openxmlformats.org/officeDocument/2006/relationships/hyperlink" Target="https://plus.rozhlas.cz/petikilovy-chobotnatec-6641735" TargetMode="External"/><Relationship Id="rId2" Type="http://schemas.openxmlformats.org/officeDocument/2006/relationships/hyperlink" Target="https://zoomagazin.cz/cim-se-lisi-africky-slon-od-indickeh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/index.php?curid=38133655" TargetMode="External"/><Relationship Id="rId11" Type="http://schemas.openxmlformats.org/officeDocument/2006/relationships/hyperlink" Target="http://www.photonature.cz/best-of-photo/694-slon-pralesni.html" TargetMode="External"/><Relationship Id="rId5" Type="http://schemas.openxmlformats.org/officeDocument/2006/relationships/hyperlink" Target="http://www.webcestovatelu.cz/96611-na-zem-je-ze-slona-daleko" TargetMode="External"/><Relationship Id="rId10" Type="http://schemas.openxmlformats.org/officeDocument/2006/relationships/hyperlink" Target="https://zooliberec.cz/zvirata-u-nas/slon-indicky/" TargetMode="External"/><Relationship Id="rId4" Type="http://schemas.openxmlformats.org/officeDocument/2006/relationships/hyperlink" Target="https://www.istockphoto.com/cs/fotografie/zbl&#237;zka-slon&#237;-chobot-dr&#382;&#237;c&#237;-ocas-jin&#233;ho-slona-gm477646118-66823397" TargetMode="External"/><Relationship Id="rId9" Type="http://schemas.openxmlformats.org/officeDocument/2006/relationships/hyperlink" Target="https://www.zoozlin.eu/slon-africk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2" name="Rectangle 5133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3" name="Rectangle 5135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4" name="Picture 4" descr="Čím se liší africký slon od indického? – ZOO Magazín">
            <a:extLst>
              <a:ext uri="{FF2B5EF4-FFF2-40B4-BE49-F238E27FC236}">
                <a16:creationId xmlns:a16="http://schemas.microsoft.com/office/drawing/2014/main" id="{633CA4F5-507D-9619-C858-96C22EDD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0" r="-1" b="709"/>
          <a:stretch/>
        </p:blipFill>
        <p:spPr bwMode="auto">
          <a:xfrm>
            <a:off x="187388" y="182880"/>
            <a:ext cx="11824481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2774D4-900E-1B00-DA48-482306DDF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056" y="2828321"/>
            <a:ext cx="9795637" cy="2217158"/>
          </a:xfrm>
        </p:spPr>
        <p:txBody>
          <a:bodyPr>
            <a:normAutofit/>
          </a:bodyPr>
          <a:lstStyle/>
          <a:p>
            <a:pPr algn="l"/>
            <a:r>
              <a:rPr lang="cs-CZ" sz="5200" dirty="0">
                <a:solidFill>
                  <a:srgbClr val="FFFFFF"/>
                </a:solidFill>
                <a:latin typeface="Avenir Book" panose="02000503020000020003" pitchFamily="2" charset="0"/>
                <a:ea typeface="Silom" pitchFamily="2" charset="-34"/>
                <a:cs typeface="Silom" pitchFamily="2" charset="-34"/>
              </a:rPr>
              <a:t>Chobotnatci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075E0B-C4A5-6EFC-2BFC-7A5CD22F4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057" y="5118339"/>
            <a:ext cx="9795637" cy="20422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cs-CZ" dirty="0">
              <a:solidFill>
                <a:srgbClr val="FFFFFF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82782-1BE3-AF50-6D67-2C4C3CAF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venir Book" panose="02000503020000020003" pitchFamily="2" charset="0"/>
              </a:rPr>
              <a:t>Charakteristika</a:t>
            </a:r>
            <a:endParaRPr lang="en-CZ" dirty="0"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44FB8-A1F8-8C5E-8FBE-63674FF24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2310" cy="4351338"/>
          </a:xfrm>
        </p:spPr>
        <p:txBody>
          <a:bodyPr/>
          <a:lstStyle/>
          <a:p>
            <a:r>
              <a:rPr lang="cs-CZ" dirty="0">
                <a:latin typeface="Avenir Book" panose="02000503020000020003" pitchFamily="2" charset="0"/>
              </a:rPr>
              <a:t>výška až 4,5 m (africké druhy) </a:t>
            </a:r>
          </a:p>
          <a:p>
            <a:r>
              <a:rPr lang="cs-CZ" dirty="0">
                <a:latin typeface="Avenir Book" panose="02000503020000020003" pitchFamily="2" charset="0"/>
              </a:rPr>
              <a:t>váha až 7 tun</a:t>
            </a:r>
          </a:p>
          <a:p>
            <a:r>
              <a:rPr lang="cs-CZ" dirty="0">
                <a:latin typeface="Avenir Book" panose="02000503020000020003" pitchFamily="2" charset="0"/>
              </a:rPr>
              <a:t>kostra pevná</a:t>
            </a:r>
          </a:p>
          <a:p>
            <a:r>
              <a:rPr lang="cs-CZ" dirty="0">
                <a:latin typeface="Avenir Book" panose="02000503020000020003" pitchFamily="2" charset="0"/>
              </a:rPr>
              <a:t>uši jako regulátor tepla</a:t>
            </a:r>
          </a:p>
          <a:p>
            <a:r>
              <a:rPr lang="cs-CZ" dirty="0">
                <a:latin typeface="Avenir Book" panose="02000503020000020003" pitchFamily="2" charset="0"/>
              </a:rPr>
              <a:t>ocas zakončen neosrstěným kartáčkem – mládě se drží matky</a:t>
            </a:r>
            <a:endParaRPr lang="en-CZ" dirty="0">
              <a:latin typeface="Avenir Book" panose="02000503020000020003" pitchFamily="2" charset="0"/>
            </a:endParaRPr>
          </a:p>
        </p:txBody>
      </p:sp>
      <p:pic>
        <p:nvPicPr>
          <p:cNvPr id="6146" name="Picture 2" descr="Anatomy of the elephants – Upali.ch">
            <a:extLst>
              <a:ext uri="{FF2B5EF4-FFF2-40B4-BE49-F238E27FC236}">
                <a16:creationId xmlns:a16="http://schemas.microsoft.com/office/drawing/2014/main" id="{05762E1F-743E-19A4-3A2C-12ED340DD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4" y="542304"/>
            <a:ext cx="3674059" cy="264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24B3E7-A0BC-A509-AA7B-785A819E2442}"/>
              </a:ext>
            </a:extLst>
          </p:cNvPr>
          <p:cNvSpPr txBox="1"/>
          <p:nvPr/>
        </p:nvSpPr>
        <p:spPr>
          <a:xfrm>
            <a:off x="8959597" y="3183671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venir Book" panose="02000503020000020003" pitchFamily="2" charset="0"/>
              </a:rPr>
              <a:t>kostra slona</a:t>
            </a:r>
          </a:p>
        </p:txBody>
      </p:sp>
      <p:pic>
        <p:nvPicPr>
          <p:cNvPr id="6148" name="Picture 4" descr="Stock fotografie Zblízka Sloní Chobot Držící Ocas Jiného Slona – stáhnout  obrázek nyní - Slon, Držení - Hmat, Ocas - Část těla - iStock">
            <a:extLst>
              <a:ext uri="{FF2B5EF4-FFF2-40B4-BE49-F238E27FC236}">
                <a16:creationId xmlns:a16="http://schemas.microsoft.com/office/drawing/2014/main" id="{6C51DE13-EEB7-2815-9FE0-259DABD03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94" y="3553003"/>
            <a:ext cx="3607675" cy="241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D79586C-158C-C632-A5E1-11C3C416E3BC}"/>
              </a:ext>
            </a:extLst>
          </p:cNvPr>
          <p:cNvSpPr txBox="1"/>
          <p:nvPr/>
        </p:nvSpPr>
        <p:spPr>
          <a:xfrm>
            <a:off x="9127925" y="5946364"/>
            <a:ext cx="11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venir Book" panose="02000503020000020003" pitchFamily="2" charset="0"/>
              </a:rPr>
              <a:t>sloní ocas</a:t>
            </a:r>
          </a:p>
        </p:txBody>
      </p:sp>
    </p:spTree>
    <p:extLst>
      <p:ext uri="{BB962C8B-B14F-4D97-AF65-F5344CB8AC3E}">
        <p14:creationId xmlns:p14="http://schemas.microsoft.com/office/powerpoint/2010/main" val="34668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D4D56-963E-79B2-6731-7A74D861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venir Light" panose="020B0402020203020204" pitchFamily="34" charset="0"/>
              </a:rPr>
              <a:t>Charakteristika</a:t>
            </a:r>
            <a:endParaRPr lang="cs-CZ" dirty="0">
              <a:latin typeface="Avenir Light" panose="020B0402020203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F31CF-4D4D-9607-4F49-4EF978BEB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44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cs-CZ" dirty="0"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n</a:t>
            </a:r>
            <a:r>
              <a:rPr lang="cs-CZ" u="none" strike="noStrike" dirty="0">
                <a:effectLst/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ejvětší suchozemští savci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cs-CZ" dirty="0"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špatný zrak, býložraví</a:t>
            </a:r>
            <a:endParaRPr lang="cs-CZ" u="none" strike="noStrike" dirty="0">
              <a:effectLst/>
              <a:latin typeface="Avenir Light" panose="020B0402020203020204" pitchFamily="34" charset="0"/>
              <a:ea typeface="Dotum" panose="020B0600000101010101" pitchFamily="34" charset="-127"/>
              <a:cs typeface="Futura Medium" panose="020B0602020204020303" pitchFamily="34" charset="-79"/>
            </a:endParaRPr>
          </a:p>
          <a:p>
            <a:pPr algn="l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nízkofrekvenční vibrace- dorozumívání</a:t>
            </a:r>
          </a:p>
          <a:p>
            <a:pPr algn="l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cs-CZ" u="none" strike="noStrike" dirty="0">
                <a:effectLst/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zlatý věk třetihory (mamuti, mastodonti)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4" descr="Sloni">
            <a:extLst>
              <a:ext uri="{FF2B5EF4-FFF2-40B4-BE49-F238E27FC236}">
                <a16:creationId xmlns:a16="http://schemas.microsoft.com/office/drawing/2014/main" id="{7B484B3F-B720-26B2-9BD0-EBEC9097D7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27B29AE-87AB-E711-8816-E0A98092F95F}"/>
              </a:ext>
            </a:extLst>
          </p:cNvPr>
          <p:cNvSpPr txBox="1"/>
          <p:nvPr/>
        </p:nvSpPr>
        <p:spPr>
          <a:xfrm>
            <a:off x="7712968" y="3232363"/>
            <a:ext cx="3297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slon indický, ztráta pigmentace</a:t>
            </a:r>
          </a:p>
          <a:p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B8BDA6A-E64F-604E-8232-61D8F4E76F03}"/>
              </a:ext>
            </a:extLst>
          </p:cNvPr>
          <p:cNvSpPr txBox="1"/>
          <p:nvPr/>
        </p:nvSpPr>
        <p:spPr>
          <a:xfrm>
            <a:off x="7712969" y="6031210"/>
            <a:ext cx="4000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kognitivní schopnosti slonů</a:t>
            </a:r>
          </a:p>
          <a:p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110" name="Picture 14">
            <a:extLst>
              <a:ext uri="{FF2B5EF4-FFF2-40B4-BE49-F238E27FC236}">
                <a16:creationId xmlns:a16="http://schemas.microsoft.com/office/drawing/2014/main" id="{F6132D24-288B-31EF-26BB-5078FEC6C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2" b="10361"/>
          <a:stretch/>
        </p:blipFill>
        <p:spPr bwMode="auto">
          <a:xfrm>
            <a:off x="7712970" y="3719120"/>
            <a:ext cx="2794000" cy="234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Láska na první pohled ">
            <a:extLst>
              <a:ext uri="{FF2B5EF4-FFF2-40B4-BE49-F238E27FC236}">
                <a16:creationId xmlns:a16="http://schemas.microsoft.com/office/drawing/2014/main" id="{28639E6A-4330-7678-DD7B-960B24A7B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4"/>
          <a:stretch/>
        </p:blipFill>
        <p:spPr bwMode="auto">
          <a:xfrm>
            <a:off x="7533135" y="292446"/>
            <a:ext cx="4000499" cy="298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9C73D-680A-C1AC-4A82-F98BCB3F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venir Book" panose="02000503020000020003" pitchFamily="2" charset="0"/>
              </a:rPr>
              <a:t>Charakteristika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D18ADD-9FEE-B569-9FFB-24D058C08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cs-CZ" dirty="0"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chobot zakončen citlivým prstem</a:t>
            </a:r>
          </a:p>
          <a:p>
            <a:pPr algn="l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ř</a:t>
            </a:r>
            <a:r>
              <a:rPr lang="cs-CZ" u="none" strike="noStrike" dirty="0">
                <a:effectLst/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ezáky prodloužené v kly</a:t>
            </a:r>
          </a:p>
          <a:p>
            <a:pPr algn="l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s</a:t>
            </a:r>
            <a:r>
              <a:rPr lang="cs-CZ" u="none" strike="noStrike" dirty="0">
                <a:effectLst/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ilné a těžké končetiny – 2 čéšky</a:t>
            </a:r>
          </a:p>
          <a:p>
            <a:pPr algn="l">
              <a:lnSpc>
                <a:spcPct val="100000"/>
              </a:lnSpc>
              <a:spcAft>
                <a:spcPts val="450"/>
              </a:spcAft>
            </a:pPr>
            <a:r>
              <a:rPr lang="cs-CZ" dirty="0"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z</a:t>
            </a:r>
            <a:r>
              <a:rPr lang="cs-CZ" u="none" strike="noStrike" dirty="0">
                <a:effectLst/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působ chůze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cs-CZ" dirty="0" err="1"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d</a:t>
            </a:r>
            <a:r>
              <a:rPr lang="cs-CZ" u="none" strike="noStrike" dirty="0" err="1">
                <a:effectLst/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igitigrádní</a:t>
            </a:r>
            <a:r>
              <a:rPr lang="cs-CZ" u="none" strike="noStrike" dirty="0">
                <a:effectLst/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 (</a:t>
            </a:r>
            <a:r>
              <a:rPr lang="cs-CZ" u="none" strike="noStrike" dirty="0">
                <a:solidFill>
                  <a:srgbClr val="040C28"/>
                </a:solidFill>
                <a:effectLst/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podkladu dotýkají pouze prsty)</a:t>
            </a:r>
            <a:endParaRPr lang="cs-CZ" u="none" strike="noStrike" dirty="0">
              <a:effectLst/>
              <a:latin typeface="Avenir Light" panose="020B0402020203020204" pitchFamily="34" charset="0"/>
              <a:ea typeface="Dotum" panose="020B0600000101010101" pitchFamily="34" charset="-127"/>
              <a:cs typeface="Futura Medium" panose="020B0602020204020303" pitchFamily="34" charset="-79"/>
            </a:endParaRP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cs-CZ" dirty="0"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p</a:t>
            </a:r>
            <a:r>
              <a:rPr lang="cs-CZ" u="none" strike="noStrike" dirty="0">
                <a:effectLst/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ět prstů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cs-CZ" dirty="0" err="1"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n</a:t>
            </a:r>
            <a:r>
              <a:rPr lang="cs-CZ" u="none" strike="noStrike" dirty="0" err="1">
                <a:effectLst/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ehtovitá</a:t>
            </a:r>
            <a:r>
              <a:rPr lang="cs-CZ" u="none" strike="noStrike" dirty="0">
                <a:effectLst/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 kopýtka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cs-CZ" dirty="0">
                <a:latin typeface="Avenir Light" panose="020B0402020203020204" pitchFamily="34" charset="0"/>
                <a:ea typeface="Dotum" panose="020B0600000101010101" pitchFamily="34" charset="-127"/>
                <a:cs typeface="Futura Medium" panose="020B0602020204020303" pitchFamily="34" charset="-79"/>
              </a:rPr>
              <a:t>pata – tukový polštářek</a:t>
            </a:r>
            <a:endParaRPr lang="cs-CZ" u="none" strike="noStrike" dirty="0">
              <a:effectLst/>
              <a:latin typeface="Avenir Light" panose="020B0402020203020204" pitchFamily="34" charset="0"/>
              <a:ea typeface="Dotum" panose="020B0600000101010101" pitchFamily="34" charset="-127"/>
              <a:cs typeface="Futura Medium" panose="020B0602020204020303" pitchFamily="34" charset="-79"/>
            </a:endParaRP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F16DF5-0BD7-D7D0-3929-7D9AC2B4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20" y="958688"/>
            <a:ext cx="3573780" cy="23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AE8A278-84B2-6A1D-A884-DCA188B41F66}"/>
              </a:ext>
            </a:extLst>
          </p:cNvPr>
          <p:cNvSpPr txBox="1"/>
          <p:nvPr/>
        </p:nvSpPr>
        <p:spPr>
          <a:xfrm>
            <a:off x="7899526" y="3276498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sloní chrup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42F1EF3-02F6-AA5C-3030-5B5C45AD5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4959"/>
          <a:stretch/>
        </p:blipFill>
        <p:spPr bwMode="auto">
          <a:xfrm>
            <a:off x="7780020" y="3651280"/>
            <a:ext cx="3698112" cy="24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7E6930C-B302-11C7-CEC0-9FE28D56AFC4}"/>
              </a:ext>
            </a:extLst>
          </p:cNvPr>
          <p:cNvSpPr txBox="1"/>
          <p:nvPr/>
        </p:nvSpPr>
        <p:spPr>
          <a:xfrm>
            <a:off x="7676445" y="6156326"/>
            <a:ext cx="451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dolní končetiny </a:t>
            </a:r>
          </a:p>
          <a:p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64AF6-7FC6-6520-0999-708AB5BC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venir Book" panose="02000503020000020003" pitchFamily="2" charset="0"/>
              </a:rPr>
              <a:t>Systém – slonovití </a:t>
            </a:r>
            <a:r>
              <a:rPr lang="cs-CZ" i="1" dirty="0">
                <a:latin typeface="Avenir Book" panose="02000503020000020003" pitchFamily="2" charset="0"/>
              </a:rPr>
              <a:t>(</a:t>
            </a:r>
            <a:r>
              <a:rPr lang="cs-CZ" i="1" dirty="0" err="1">
                <a:latin typeface="Avenir Book" panose="02000503020000020003" pitchFamily="2" charset="0"/>
              </a:rPr>
              <a:t>elephantidae</a:t>
            </a:r>
            <a:r>
              <a:rPr lang="cs-CZ" i="1" dirty="0">
                <a:latin typeface="Avenir Book" panose="02000503020000020003" pitchFamily="2" charset="0"/>
              </a:rPr>
              <a:t>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E2906D8-D851-0147-4C22-46E1464EF44A}"/>
              </a:ext>
            </a:extLst>
          </p:cNvPr>
          <p:cNvSpPr txBox="1"/>
          <p:nvPr/>
        </p:nvSpPr>
        <p:spPr>
          <a:xfrm>
            <a:off x="651130" y="4915340"/>
            <a:ext cx="347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venir Book" panose="02000503020000020003" pitchFamily="2" charset="0"/>
              </a:rPr>
              <a:t>Slon africký 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127FBB1-751C-2384-C68A-DCAD8A03C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69" y="1565113"/>
            <a:ext cx="4415326" cy="324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81DD2BD-D67E-FB4F-5B70-E95F10141A79}"/>
              </a:ext>
            </a:extLst>
          </p:cNvPr>
          <p:cNvSpPr txBox="1"/>
          <p:nvPr/>
        </p:nvSpPr>
        <p:spPr>
          <a:xfrm>
            <a:off x="4982125" y="4864542"/>
            <a:ext cx="217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venir Book" panose="02000503020000020003" pitchFamily="2" charset="0"/>
              </a:rPr>
              <a:t>Slon indický 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1032" name="Picture 8" descr="africký a indický slon konec chobotu">
            <a:extLst>
              <a:ext uri="{FF2B5EF4-FFF2-40B4-BE49-F238E27FC236}">
                <a16:creationId xmlns:a16="http://schemas.microsoft.com/office/drawing/2014/main" id="{4B872F7E-E727-46CE-370F-6958A9DB7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6" r="596" b="6515"/>
          <a:stretch/>
        </p:blipFill>
        <p:spPr bwMode="auto">
          <a:xfrm>
            <a:off x="3786431" y="5200657"/>
            <a:ext cx="4571187" cy="16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F17A1C8-0EE9-6F3A-E5CB-31B28DAF9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92"/>
          <a:stretch/>
        </p:blipFill>
        <p:spPr bwMode="auto">
          <a:xfrm>
            <a:off x="0" y="1565113"/>
            <a:ext cx="3479414" cy="324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8513069-DC0C-EE2B-3981-A476ED056736}"/>
              </a:ext>
            </a:extLst>
          </p:cNvPr>
          <p:cNvSpPr txBox="1"/>
          <p:nvPr/>
        </p:nvSpPr>
        <p:spPr>
          <a:xfrm>
            <a:off x="8210283" y="6492875"/>
            <a:ext cx="3413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venir Book" panose="02000503020000020003" pitchFamily="2" charset="0"/>
              </a:rPr>
              <a:t>Chobot slona afrického a indického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041D2D-7F28-19DB-80AB-1C8683FB3C3A}"/>
              </a:ext>
            </a:extLst>
          </p:cNvPr>
          <p:cNvSpPr txBox="1"/>
          <p:nvPr/>
        </p:nvSpPr>
        <p:spPr>
          <a:xfrm>
            <a:off x="9141373" y="4882141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Avenir Book" panose="02000503020000020003" pitchFamily="2" charset="0"/>
              </a:rPr>
              <a:t>Slon pralesní 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11" name="Picture 6" descr="Slon pralesní">
            <a:extLst>
              <a:ext uri="{FF2B5EF4-FFF2-40B4-BE49-F238E27FC236}">
                <a16:creationId xmlns:a16="http://schemas.microsoft.com/office/drawing/2014/main" id="{A35F0055-DE02-5D4C-C595-45CB5428F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t="-3850" r="4805" b="3072"/>
          <a:stretch/>
        </p:blipFill>
        <p:spPr bwMode="auto">
          <a:xfrm>
            <a:off x="7855704" y="1437797"/>
            <a:ext cx="4336296" cy="33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49BE7-E3A4-74E8-FCB5-D51454C0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venir Book" panose="02000503020000020003" pitchFamily="2" charset="0"/>
              </a:rPr>
              <a:t>Systém – vyhynulí chobotnatci </a:t>
            </a:r>
          </a:p>
        </p:txBody>
      </p:sp>
      <p:pic>
        <p:nvPicPr>
          <p:cNvPr id="3076" name="Picture 4" descr="Mamut srstnatý (Mammuthus primigenius)">
            <a:extLst>
              <a:ext uri="{FF2B5EF4-FFF2-40B4-BE49-F238E27FC236}">
                <a16:creationId xmlns:a16="http://schemas.microsoft.com/office/drawing/2014/main" id="{517077CE-1CB1-96FF-5ED6-E8BAA82C6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3408" r="17329" b="1704"/>
          <a:stretch/>
        </p:blipFill>
        <p:spPr bwMode="auto">
          <a:xfrm>
            <a:off x="6692264" y="1603552"/>
            <a:ext cx="4445127" cy="365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04827C6-5692-1F7D-7376-6B1E210F6364}"/>
              </a:ext>
            </a:extLst>
          </p:cNvPr>
          <p:cNvSpPr txBox="1"/>
          <p:nvPr/>
        </p:nvSpPr>
        <p:spPr>
          <a:xfrm>
            <a:off x="7189835" y="541324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venir Book" panose="02000503020000020003" pitchFamily="2" charset="0"/>
              </a:rPr>
              <a:t>mamut srstnatý  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3080" name="Picture 8" descr="Pětikilový chobotnatec | Plus">
            <a:extLst>
              <a:ext uri="{FF2B5EF4-FFF2-40B4-BE49-F238E27FC236}">
                <a16:creationId xmlns:a16="http://schemas.microsoft.com/office/drawing/2014/main" id="{E2C2E21F-785E-D4E0-EEED-64934C3C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50" y="1807335"/>
            <a:ext cx="5285305" cy="33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22DA2E2-54E1-BB46-2898-6708121F0C4A}"/>
              </a:ext>
            </a:extLst>
          </p:cNvPr>
          <p:cNvSpPr txBox="1"/>
          <p:nvPr/>
        </p:nvSpPr>
        <p:spPr>
          <a:xfrm>
            <a:off x="2790497" y="5254448"/>
            <a:ext cx="127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mastodont</a:t>
            </a:r>
          </a:p>
        </p:txBody>
      </p:sp>
    </p:spTree>
    <p:extLst>
      <p:ext uri="{BB962C8B-B14F-4D97-AF65-F5344CB8AC3E}">
        <p14:creationId xmlns:p14="http://schemas.microsoft.com/office/powerpoint/2010/main" val="82448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8C7E8F-0285-B922-A5CA-0D0A19B0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Obrázky -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695EB7-0016-28DF-930C-A1B6EE4C2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234" cy="4351338"/>
          </a:xfrm>
        </p:spPr>
        <p:txBody>
          <a:bodyPr>
            <a:normAutofit lnSpcReduction="10000"/>
          </a:bodyPr>
          <a:lstStyle/>
          <a:p>
            <a:r>
              <a:rPr lang="cs-CZ" sz="1600" dirty="0"/>
              <a:t>úvodní slide </a:t>
            </a:r>
            <a:r>
              <a:rPr lang="cs-CZ" sz="1600" dirty="0">
                <a:hlinkClick r:id="rId2"/>
              </a:rPr>
              <a:t>https://</a:t>
            </a:r>
            <a:r>
              <a:rPr lang="cs-CZ" sz="1600" dirty="0" err="1">
                <a:hlinkClick r:id="rId2"/>
              </a:rPr>
              <a:t>zoomagazin.cz</a:t>
            </a:r>
            <a:r>
              <a:rPr lang="cs-CZ" sz="1600" dirty="0">
                <a:hlinkClick r:id="rId2"/>
              </a:rPr>
              <a:t>/</a:t>
            </a:r>
            <a:r>
              <a:rPr lang="cs-CZ" sz="1600" dirty="0" err="1">
                <a:hlinkClick r:id="rId2"/>
              </a:rPr>
              <a:t>cim</a:t>
            </a:r>
            <a:r>
              <a:rPr lang="cs-CZ" sz="1600" dirty="0">
                <a:hlinkClick r:id="rId2"/>
              </a:rPr>
              <a:t>-se-</a:t>
            </a:r>
            <a:r>
              <a:rPr lang="cs-CZ" sz="1600" dirty="0" err="1">
                <a:hlinkClick r:id="rId2"/>
              </a:rPr>
              <a:t>lisi</a:t>
            </a:r>
            <a:r>
              <a:rPr lang="cs-CZ" sz="1600" dirty="0">
                <a:hlinkClick r:id="rId2"/>
              </a:rPr>
              <a:t>-africky-slon-od-</a:t>
            </a:r>
            <a:r>
              <a:rPr lang="cs-CZ" sz="1600" dirty="0" err="1">
                <a:hlinkClick r:id="rId2"/>
              </a:rPr>
              <a:t>indickeho</a:t>
            </a:r>
            <a:r>
              <a:rPr lang="cs-CZ" sz="1600" dirty="0">
                <a:hlinkClick r:id="rId2"/>
              </a:rPr>
              <a:t>/</a:t>
            </a:r>
            <a:endParaRPr lang="cs-CZ" sz="1600" dirty="0"/>
          </a:p>
          <a:p>
            <a:r>
              <a:rPr lang="cs-CZ" sz="1600" dirty="0"/>
              <a:t>kostra slona </a:t>
            </a:r>
            <a:r>
              <a:rPr lang="cs-CZ" sz="1600" dirty="0">
                <a:hlinkClick r:id="rId3"/>
              </a:rPr>
              <a:t>https://en.upali.ch/anatomy-of-the-elephants/#google_vignette</a:t>
            </a:r>
            <a:endParaRPr lang="cs-CZ" sz="1600" dirty="0"/>
          </a:p>
          <a:p>
            <a:r>
              <a:rPr lang="cs-CZ" sz="1600" dirty="0"/>
              <a:t>sloní ocas </a:t>
            </a:r>
            <a:r>
              <a:rPr lang="cs-CZ" sz="1600" dirty="0">
                <a:hlinkClick r:id="rId4"/>
              </a:rPr>
              <a:t>https://www.istockphoto.com/cs/fotografie/zblízka-sloní-chobot-držící-ocas-jiného-slona-gm477646118-66823397</a:t>
            </a:r>
            <a:r>
              <a:rPr lang="cs-CZ" sz="1600" dirty="0"/>
              <a:t> </a:t>
            </a:r>
          </a:p>
          <a:p>
            <a:r>
              <a:rPr lang="cs-CZ" sz="1600" dirty="0"/>
              <a:t>slon indický, ztráta pigmentace </a:t>
            </a:r>
            <a:r>
              <a:rPr lang="cs-CZ" sz="1600" dirty="0">
                <a:hlinkClick r:id="rId5"/>
              </a:rPr>
              <a:t>http://</a:t>
            </a:r>
            <a:r>
              <a:rPr lang="cs-CZ" sz="1600" dirty="0" err="1">
                <a:hlinkClick r:id="rId5"/>
              </a:rPr>
              <a:t>www.webcestovatelu.cz</a:t>
            </a:r>
            <a:r>
              <a:rPr lang="cs-CZ" sz="1600" dirty="0">
                <a:hlinkClick r:id="rId5"/>
              </a:rPr>
              <a:t>/96611-na-zem-je-ze-slona-daleko</a:t>
            </a:r>
            <a:endParaRPr lang="cs-CZ" sz="1600" dirty="0"/>
          </a:p>
          <a:p>
            <a:r>
              <a:rPr lang="cs-CZ" sz="1600" dirty="0"/>
              <a:t>kognitivní schopnosti slonů </a:t>
            </a:r>
            <a:r>
              <a:rPr lang="cs-CZ" sz="1600" dirty="0">
                <a:hlinkClick r:id="rId6"/>
              </a:rPr>
              <a:t>https://</a:t>
            </a:r>
            <a:r>
              <a:rPr lang="cs-CZ" sz="1600" dirty="0" err="1">
                <a:hlinkClick r:id="rId6"/>
              </a:rPr>
              <a:t>commons.wikimedia.org</a:t>
            </a:r>
            <a:r>
              <a:rPr lang="cs-CZ" sz="1600" dirty="0">
                <a:hlinkClick r:id="rId6"/>
              </a:rPr>
              <a:t>/w/</a:t>
            </a:r>
            <a:r>
              <a:rPr lang="cs-CZ" sz="1600" dirty="0" err="1">
                <a:hlinkClick r:id="rId6"/>
              </a:rPr>
              <a:t>index.php</a:t>
            </a:r>
            <a:r>
              <a:rPr lang="cs-CZ" sz="1600" dirty="0">
                <a:hlinkClick r:id="rId6"/>
              </a:rPr>
              <a:t>?</a:t>
            </a:r>
            <a:r>
              <a:rPr lang="cs-CZ" sz="1600" dirty="0" err="1">
                <a:hlinkClick r:id="rId6"/>
              </a:rPr>
              <a:t>curid</a:t>
            </a:r>
            <a:r>
              <a:rPr lang="cs-CZ" sz="1600" dirty="0">
                <a:hlinkClick r:id="rId6"/>
              </a:rPr>
              <a:t>=38133655</a:t>
            </a:r>
            <a:endParaRPr lang="cs-CZ" sz="1600" dirty="0"/>
          </a:p>
          <a:p>
            <a:r>
              <a:rPr lang="cs-CZ" sz="1600" dirty="0"/>
              <a:t>sloní chrup </a:t>
            </a:r>
            <a:r>
              <a:rPr lang="cs-CZ" sz="1600" dirty="0">
                <a:hlinkClick r:id="rId7"/>
              </a:rPr>
              <a:t>https://</a:t>
            </a:r>
            <a:r>
              <a:rPr lang="cs-CZ" sz="1600" dirty="0" err="1">
                <a:hlinkClick r:id="rId7"/>
              </a:rPr>
              <a:t>www.abicko.cz</a:t>
            </a:r>
            <a:r>
              <a:rPr lang="cs-CZ" sz="1600" dirty="0">
                <a:hlinkClick r:id="rId7"/>
              </a:rPr>
              <a:t>/galerie/</a:t>
            </a:r>
            <a:r>
              <a:rPr lang="cs-CZ" sz="1600" dirty="0" err="1">
                <a:hlinkClick r:id="rId7"/>
              </a:rPr>
              <a:t>precti</a:t>
            </a:r>
            <a:r>
              <a:rPr lang="cs-CZ" sz="1600" dirty="0">
                <a:hlinkClick r:id="rId7"/>
              </a:rPr>
              <a:t>-si-</a:t>
            </a:r>
            <a:r>
              <a:rPr lang="cs-CZ" sz="1600" dirty="0" err="1">
                <a:hlinkClick r:id="rId7"/>
              </a:rPr>
              <a:t>priroda</a:t>
            </a:r>
            <a:r>
              <a:rPr lang="cs-CZ" sz="1600" dirty="0">
                <a:hlinkClick r:id="rId7"/>
              </a:rPr>
              <a:t>/52965/</a:t>
            </a:r>
            <a:r>
              <a:rPr lang="cs-CZ" sz="1600" dirty="0" err="1">
                <a:hlinkClick r:id="rId7"/>
              </a:rPr>
              <a:t>posuvne-zuby-sloni-recept-na-stihlou-linii?foto</a:t>
            </a:r>
            <a:r>
              <a:rPr lang="cs-CZ" sz="1600" dirty="0">
                <a:hlinkClick r:id="rId7"/>
              </a:rPr>
              <a:t>=3</a:t>
            </a:r>
            <a:endParaRPr lang="cs-CZ" sz="1600" dirty="0"/>
          </a:p>
          <a:p>
            <a:r>
              <a:rPr lang="cs-CZ" sz="1600" dirty="0"/>
              <a:t>dolní končetiny </a:t>
            </a:r>
            <a:r>
              <a:rPr lang="cs-CZ" sz="1600" dirty="0">
                <a:hlinkClick r:id="rId8"/>
              </a:rPr>
              <a:t>https://</a:t>
            </a:r>
            <a:r>
              <a:rPr lang="cs-CZ" sz="1600" dirty="0" err="1">
                <a:hlinkClick r:id="rId8"/>
              </a:rPr>
              <a:t>plus.rozhlas.cz</a:t>
            </a:r>
            <a:r>
              <a:rPr lang="cs-CZ" sz="1600" dirty="0">
                <a:hlinkClick r:id="rId8"/>
              </a:rPr>
              <a:t>/rehabilitace-sesteho-sloniho-prstu-6636185</a:t>
            </a:r>
            <a:endParaRPr lang="cs-CZ" sz="1600" dirty="0"/>
          </a:p>
          <a:p>
            <a:r>
              <a:rPr lang="cs-CZ" sz="1600" dirty="0"/>
              <a:t>Slon africký </a:t>
            </a:r>
            <a:r>
              <a:rPr lang="cs-CZ" sz="1600" dirty="0">
                <a:hlinkClick r:id="rId9"/>
              </a:rPr>
              <a:t>https://</a:t>
            </a:r>
            <a:r>
              <a:rPr lang="cs-CZ" sz="1600" dirty="0" err="1">
                <a:hlinkClick r:id="rId9"/>
              </a:rPr>
              <a:t>www.zoozlin.eu</a:t>
            </a:r>
            <a:r>
              <a:rPr lang="cs-CZ" sz="1600" dirty="0">
                <a:hlinkClick r:id="rId9"/>
              </a:rPr>
              <a:t>/slon-africky/</a:t>
            </a:r>
            <a:endParaRPr lang="cs-CZ" sz="1600" dirty="0"/>
          </a:p>
          <a:p>
            <a:r>
              <a:rPr lang="cs-CZ" sz="1600" dirty="0"/>
              <a:t>Slon indický  </a:t>
            </a:r>
            <a:r>
              <a:rPr lang="cs-CZ" sz="1600" dirty="0">
                <a:hlinkClick r:id="rId10"/>
              </a:rPr>
              <a:t>https://zooliberec.cz/zvirata-u-nas/slon-indicky/</a:t>
            </a:r>
            <a:endParaRPr lang="cs-CZ" sz="1600" dirty="0"/>
          </a:p>
          <a:p>
            <a:r>
              <a:rPr lang="cs-CZ" sz="1600" dirty="0">
                <a:latin typeface="Avenir Book" panose="02000503020000020003" pitchFamily="2" charset="0"/>
              </a:rPr>
              <a:t>Chobot slona afrického a indického </a:t>
            </a:r>
            <a:r>
              <a:rPr lang="cs-CZ" sz="1600" dirty="0">
                <a:latin typeface="Avenir Book" panose="02000503020000020003" pitchFamily="2" charset="0"/>
                <a:hlinkClick r:id="rId2"/>
              </a:rPr>
              <a:t>https://</a:t>
            </a:r>
            <a:r>
              <a:rPr lang="cs-CZ" sz="1600" dirty="0" err="1">
                <a:latin typeface="Avenir Book" panose="02000503020000020003" pitchFamily="2" charset="0"/>
                <a:hlinkClick r:id="rId2"/>
              </a:rPr>
              <a:t>zoomagazin.cz</a:t>
            </a:r>
            <a:r>
              <a:rPr lang="cs-CZ" sz="1600" dirty="0">
                <a:latin typeface="Avenir Book" panose="02000503020000020003" pitchFamily="2" charset="0"/>
                <a:hlinkClick r:id="rId2"/>
              </a:rPr>
              <a:t>/</a:t>
            </a:r>
            <a:r>
              <a:rPr lang="cs-CZ" sz="1600" dirty="0" err="1">
                <a:latin typeface="Avenir Book" panose="02000503020000020003" pitchFamily="2" charset="0"/>
                <a:hlinkClick r:id="rId2"/>
              </a:rPr>
              <a:t>cim</a:t>
            </a:r>
            <a:r>
              <a:rPr lang="cs-CZ" sz="1600" dirty="0">
                <a:latin typeface="Avenir Book" panose="02000503020000020003" pitchFamily="2" charset="0"/>
                <a:hlinkClick r:id="rId2"/>
              </a:rPr>
              <a:t>-se-</a:t>
            </a:r>
            <a:r>
              <a:rPr lang="cs-CZ" sz="1600" dirty="0" err="1">
                <a:latin typeface="Avenir Book" panose="02000503020000020003" pitchFamily="2" charset="0"/>
                <a:hlinkClick r:id="rId2"/>
              </a:rPr>
              <a:t>lisi</a:t>
            </a:r>
            <a:r>
              <a:rPr lang="cs-CZ" sz="1600" dirty="0">
                <a:latin typeface="Avenir Book" panose="02000503020000020003" pitchFamily="2" charset="0"/>
                <a:hlinkClick r:id="rId2"/>
              </a:rPr>
              <a:t>-africky-slon-od-</a:t>
            </a:r>
            <a:r>
              <a:rPr lang="cs-CZ" sz="1600" dirty="0" err="1">
                <a:latin typeface="Avenir Book" panose="02000503020000020003" pitchFamily="2" charset="0"/>
                <a:hlinkClick r:id="rId2"/>
              </a:rPr>
              <a:t>indickeho</a:t>
            </a:r>
            <a:r>
              <a:rPr lang="cs-CZ" sz="1600" dirty="0">
                <a:latin typeface="Avenir Book" panose="02000503020000020003" pitchFamily="2" charset="0"/>
                <a:hlinkClick r:id="rId2"/>
              </a:rPr>
              <a:t>/</a:t>
            </a:r>
            <a:endParaRPr lang="cs-CZ" sz="1600" dirty="0"/>
          </a:p>
          <a:p>
            <a:r>
              <a:rPr lang="cs-CZ" sz="1600" dirty="0"/>
              <a:t>Slon pralesní </a:t>
            </a:r>
            <a:r>
              <a:rPr lang="cs-CZ" sz="1600" dirty="0">
                <a:hlinkClick r:id="rId11"/>
              </a:rPr>
              <a:t>http://www.photonature.cz/best-of-photo/694-slon-pralesni.html</a:t>
            </a:r>
            <a:endParaRPr lang="cs-CZ" sz="1600" dirty="0"/>
          </a:p>
          <a:p>
            <a:r>
              <a:rPr lang="cs-CZ" sz="1600" dirty="0"/>
              <a:t>mastodont </a:t>
            </a:r>
            <a:r>
              <a:rPr lang="cs-CZ" sz="1600" dirty="0">
                <a:hlinkClick r:id="rId12"/>
              </a:rPr>
              <a:t>https://</a:t>
            </a:r>
            <a:r>
              <a:rPr lang="cs-CZ" sz="1600" dirty="0" err="1">
                <a:hlinkClick r:id="rId12"/>
              </a:rPr>
              <a:t>plus.rozhlas.cz</a:t>
            </a:r>
            <a:r>
              <a:rPr lang="cs-CZ" sz="1600" dirty="0">
                <a:hlinkClick r:id="rId12"/>
              </a:rPr>
              <a:t>/petikilovy-chobotnatec-6641735</a:t>
            </a:r>
            <a:endParaRPr lang="cs-CZ" sz="1600" dirty="0"/>
          </a:p>
          <a:p>
            <a:r>
              <a:rPr lang="cs-CZ" sz="1600" dirty="0"/>
              <a:t>Mamut srstnatý </a:t>
            </a:r>
            <a:r>
              <a:rPr lang="cs-CZ" sz="1600" dirty="0">
                <a:hlinkClick r:id="rId13"/>
              </a:rPr>
              <a:t>https://</a:t>
            </a:r>
            <a:r>
              <a:rPr lang="cs-CZ" sz="1600" dirty="0" err="1">
                <a:hlinkClick r:id="rId13"/>
              </a:rPr>
              <a:t>plus.rozhlas.cz</a:t>
            </a:r>
            <a:r>
              <a:rPr lang="cs-CZ" sz="1600" dirty="0">
                <a:hlinkClick r:id="rId13"/>
              </a:rPr>
              <a:t>/mamuti-prekvapili-paleontology-6655839</a:t>
            </a:r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4085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310</Words>
  <Application>Microsoft Office PowerPoint</Application>
  <PresentationFormat>Širokoúhlá obrazovka</PresentationFormat>
  <Paragraphs>55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Office</vt:lpstr>
      <vt:lpstr>Chobotnatci</vt:lpstr>
      <vt:lpstr>Charakteristika</vt:lpstr>
      <vt:lpstr>Charakteristika</vt:lpstr>
      <vt:lpstr>Charakteristika</vt:lpstr>
      <vt:lpstr>Systém – slonovití (elephantidae)</vt:lpstr>
      <vt:lpstr>Systém – vyhynulí chobotnatci </vt:lpstr>
      <vt:lpstr>Obrázky -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Chobotnatci</dc:title>
  <dc:creator>Kačerová Emilie</dc:creator>
  <cp:lastModifiedBy>Kačerová Emilie</cp:lastModifiedBy>
  <cp:revision>3</cp:revision>
  <dcterms:created xsi:type="dcterms:W3CDTF">2025-02-01T18:47:07Z</dcterms:created>
  <dcterms:modified xsi:type="dcterms:W3CDTF">2025-09-19T15:53:34Z</dcterms:modified>
</cp:coreProperties>
</file>