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82" r:id="rId5"/>
    <p:sldId id="279" r:id="rId6"/>
    <p:sldId id="280" r:id="rId7"/>
    <p:sldId id="275" r:id="rId8"/>
    <p:sldId id="281" r:id="rId9"/>
    <p:sldId id="285" r:id="rId10"/>
    <p:sldId id="284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3D3D"/>
    <a:srgbClr val="4E5359"/>
    <a:srgbClr val="2870ED"/>
    <a:srgbClr val="883696"/>
    <a:srgbClr val="005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92857" autoAdjust="0"/>
  </p:normalViewPr>
  <p:slideViewPr>
    <p:cSldViewPr snapToGrid="0">
      <p:cViewPr varScale="1">
        <p:scale>
          <a:sx n="103" d="100"/>
          <a:sy n="103" d="100"/>
        </p:scale>
        <p:origin x="12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209A86-3194-8262-0372-DCCB8444E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1AB7200-9677-64DD-29FA-0604F8BF0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016370-6038-7C2B-9228-9CB968C08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6E726F-A4BC-1C1C-4E0C-95F14320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170286-CAB4-8C96-6772-57AFCF82B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793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6810F7-6B5C-1009-0B00-928407290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9B5EED6-315E-C5D5-8558-A33F322C4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A7C236-D7E3-1FF1-3A4D-62FC90C01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376A32-1458-252C-EEBF-982A38115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737517-1184-0A04-4DD2-E7A6BEA9C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3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7A847D8-5321-A530-4F0A-E7F9073D98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1E79B6D-51C9-5907-8173-6BF5962F3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AB7285-BABB-B6CC-A885-53B8827E7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5175D07-82F5-6A47-981C-6D400AEFE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E2E9D3-B019-31A3-D908-C456CB70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094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21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274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8226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6687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859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241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94028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22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3F52DC-9E38-9D04-9725-072AA28C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B80E29-FB2A-5E61-76D5-3124880E6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0D11BC-688E-0A3A-91BA-BB2F21926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5D0A4A0-7754-9512-E64C-83DAD5015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6EAD80-BCA8-5DB8-02EF-816579FA5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32915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0579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1698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34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89CC96-BDC8-E7AD-75F4-C747DE6EE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C22F3B3-3F01-E22F-0D88-EDB01235B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9E2375-949C-2C5E-B811-FA29D281E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D45B73-5AEF-0AD2-B4AB-9E8804A92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FA5D4B-000C-4CA1-8572-9FBF334EA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03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84D3B7-6BEB-B004-D115-116344C1F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E9445A-A960-A104-4275-C6B995252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37376CB-9B8D-BB70-EA74-7A6EFFEE2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1877869-059D-C430-6C88-43ED8F529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AF390BC-EBF5-5BC0-AF78-F5E7A0D37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AED8A31-1F3B-7916-637A-71A879AEA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696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06D109-EFF3-E2AB-D3B3-58D2E353F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9400CA0-E727-4C70-4DC1-78CDE8C88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EE82334-1C58-F7D7-FC55-3A1E14BF3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953D2D4-6065-A0B9-8198-B0489191F0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7C55D74-5618-0B81-1B41-FFE55E73EA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26ABA50-2DD0-2467-AF57-F9834CD4F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AC0C962-9DE2-242D-C74A-623DE8C81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F4EEC91-B62A-61E3-CB30-36F905401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8660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18CEA5-60BB-0F1F-DC56-F02ED4978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4B768F7-39EB-09E1-6CEB-799AED7A3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6E5D9EB-2CC2-3644-3A55-82D7CE1B6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71AB9BD-E112-26F2-9BC1-082FDE966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398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E982191-82D0-A063-9EC1-365D112C5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0A05877-5D35-19A0-8D79-B427B172D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44C2F9-F594-4B9A-71E7-942090035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2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113ECB-9490-4978-DE4E-6057148DB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EF8503-414C-6646-E069-098742A1C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DBDA7BF-BE8E-0452-CFD9-C4F4C63DB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5C4E3DE-EF19-5AB4-5EFB-9FA4DADEE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1A0CFE8-FFC4-B148-6625-2AD1576F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628EA0-8778-6BF4-CCD8-F7AD4F67B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86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42B73D-982F-C411-BD96-D2E52345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112E2A4-3E76-6CA1-04FD-E4DDDCBBBC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2554D26-5444-93C9-E609-7BD09B84E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BE479B8-CACA-8A27-1D3D-7F746CE11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D153101-5DDF-D9AF-C778-5F4CC38A5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FD5A813-EC01-BF94-2FC3-5CD19555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0460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A666073-E57E-C9F2-183E-3122A8D5A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3E32C04-1B57-932F-B53D-B6D82E678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43AC67A-E1D9-7E1C-A551-CF1754028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EE2D76-4197-2952-467E-ADA686D86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823140-57A7-40FC-578B-711674E1C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2028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D5A9759-B6AF-4AEA-9F47-91338DC63823}" type="datetimeFigureOut">
              <a:rPr lang="cs-CZ" smtClean="0"/>
              <a:t>25.08.2025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0533B5D-F645-48C7-AB07-7E516F5E256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720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A02B74-F124-C296-4F11-0F1A94347F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676" y="1457325"/>
            <a:ext cx="6096000" cy="2387600"/>
          </a:xfrm>
        </p:spPr>
        <p:txBody>
          <a:bodyPr>
            <a:normAutofit/>
          </a:bodyPr>
          <a:lstStyle/>
          <a:p>
            <a:pPr algn="l"/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Investiční fond</a:t>
            </a:r>
            <a:b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i="1" dirty="0">
                <a:latin typeface="Arial" panose="020B0604020202020204" pitchFamily="34" charset="0"/>
                <a:cs typeface="Arial" panose="020B0604020202020204" pitchFamily="34" charset="0"/>
              </a:rPr>
              <a:t>Případová studie</a:t>
            </a:r>
            <a:endParaRPr lang="cs-CZ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9D9AD8B6-845C-2EFC-E469-34977FB119EF}"/>
              </a:ext>
            </a:extLst>
          </p:cNvPr>
          <p:cNvSpPr txBox="1">
            <a:spLocks/>
          </p:cNvSpPr>
          <p:nvPr/>
        </p:nvSpPr>
        <p:spPr>
          <a:xfrm>
            <a:off x="361951" y="5463159"/>
            <a:ext cx="4365498" cy="5720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799AA452-B6DB-A509-7ECA-5EDD55A627A5}"/>
              </a:ext>
            </a:extLst>
          </p:cNvPr>
          <p:cNvSpPr txBox="1">
            <a:spLocks/>
          </p:cNvSpPr>
          <p:nvPr/>
        </p:nvSpPr>
        <p:spPr>
          <a:xfrm>
            <a:off x="296637" y="6035167"/>
            <a:ext cx="4365498" cy="5720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Vytvořeno 2025</a:t>
            </a:r>
          </a:p>
        </p:txBody>
      </p:sp>
      <p:sp>
        <p:nvSpPr>
          <p:cNvPr id="9" name="Volný tvar: obrazec 8">
            <a:extLst>
              <a:ext uri="{FF2B5EF4-FFF2-40B4-BE49-F238E27FC236}">
                <a16:creationId xmlns:a16="http://schemas.microsoft.com/office/drawing/2014/main" id="{3978E632-A62B-8D27-AEC8-D509E4E0CA89}"/>
              </a:ext>
            </a:extLst>
          </p:cNvPr>
          <p:cNvSpPr/>
          <p:nvPr/>
        </p:nvSpPr>
        <p:spPr>
          <a:xfrm rot="18502280">
            <a:off x="825560" y="-1108817"/>
            <a:ext cx="12397862" cy="9075632"/>
          </a:xfrm>
          <a:custGeom>
            <a:avLst/>
            <a:gdLst>
              <a:gd name="connsiteX0" fmla="*/ 0 w 7886700"/>
              <a:gd name="connsiteY0" fmla="*/ 38100 h 687133"/>
              <a:gd name="connsiteX1" fmla="*/ 7886700 w 7886700"/>
              <a:gd name="connsiteY1" fmla="*/ 0 h 687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886700" h="687133">
                <a:moveTo>
                  <a:pt x="0" y="38100"/>
                </a:moveTo>
                <a:cubicBezTo>
                  <a:pt x="3164681" y="606425"/>
                  <a:pt x="6329363" y="1174750"/>
                  <a:pt x="7886700" y="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63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30E12B-94B6-B101-6966-01AA1EEA9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Zadání casy study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DCBCD7-2978-FB86-4F66-F3B984D2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2097706"/>
            <a:ext cx="11229975" cy="4398343"/>
          </a:xfrm>
        </p:spPr>
        <p:txBody>
          <a:bodyPr>
            <a:normAutofit fontScale="92500" lnSpcReduction="10000"/>
          </a:bodyPr>
          <a:lstStyle/>
          <a:p>
            <a:pPr marL="36000" indent="0">
              <a:lnSpc>
                <a:spcPct val="110000"/>
              </a:lnSpc>
              <a:buNone/>
            </a:pPr>
            <a:r>
              <a:rPr lang="cs-CZ" sz="19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Vstupní údaje</a:t>
            </a:r>
          </a:p>
          <a:p>
            <a:pPr marL="36000" indent="0">
              <a:lnSpc>
                <a:spcPct val="110000"/>
              </a:lnSpc>
              <a:buNone/>
            </a:pPr>
            <a:r>
              <a:rPr lang="cs-CZ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Plánovaná banka patří mezi přední hráče na českém trhu v oblasti privátního bankovnictví. Jejím hlavním cílovým segmentem jsou klienti s finančním majetkem od 25 milionů Kč výše. Současně však poskytuje služby i klientům s majetkem v rozmezí 1–25 milionů Kč, přičemž minimální vstupní hranice pro spolupráci činí 1 milion Kč. Obsluha klientů probíhá prostřednictvím vlastních privátních bankéřů a digitálních kanálů, jako jsou e‑mail, internetové bankovnictví a mobilní aplikace. Produktová nabídka zahrnuje termínované vklady, dluhopisy a investice do rizikovějších aktiv, například akcií, komodit či nemovitostí. Banka byla v minulosti vyhledávána zejména díky nadprůměrným výnosům, a to jak u termínovaných vkladů, tak u dalších nástrojů s pevně stanoveným výnosem (dluhopisy, směnky).Významnou část klientských portfolií tvoří fondy spravované bankou, především s dluhopisovým zaměřením. V letošním roce banka uvedla na trh </a:t>
            </a:r>
            <a:r>
              <a:rPr lang="cs-CZ" sz="15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</a:t>
            </a:r>
            <a:r>
              <a:rPr lang="cs-CZ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5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</a:t>
            </a:r>
            <a:r>
              <a:rPr lang="cs-CZ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fond XY </a:t>
            </a:r>
            <a:r>
              <a:rPr lang="cs-CZ" sz="15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Investments</a:t>
            </a:r>
            <a:r>
              <a:rPr lang="cs-CZ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který klientům umožňuje podílet se na investičních projektech celé bankovní skupiny.</a:t>
            </a:r>
          </a:p>
          <a:p>
            <a:pPr marL="36000" indent="0">
              <a:lnSpc>
                <a:spcPct val="110000"/>
              </a:lnSpc>
              <a:buNone/>
            </a:pPr>
            <a:endParaRPr lang="cs-CZ" sz="19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 indent="0">
              <a:lnSpc>
                <a:spcPct val="110000"/>
              </a:lnSpc>
              <a:buNone/>
            </a:pPr>
            <a:r>
              <a:rPr lang="cs-CZ" sz="19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Zadání</a:t>
            </a:r>
          </a:p>
          <a:p>
            <a:pPr marL="36000">
              <a:lnSpc>
                <a:spcPct val="110000"/>
              </a:lnSpc>
            </a:pPr>
            <a:r>
              <a:rPr lang="cs-CZ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Vytvořte návrh komunikační strategie určené pro současné klienty privátního bankovnictví, jejímž cílem bude motivovat je k zařazení fondu XY </a:t>
            </a:r>
            <a:r>
              <a:rPr lang="cs-CZ" sz="15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Investments</a:t>
            </a:r>
            <a:r>
              <a:rPr lang="cs-CZ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jejich investičního portfolia. Strategie by měla obsahovat návrh segmentace klientů, formulaci klíčové hodnotové nabídky (propozice) a doporučení vhodných distribučních kanálů.</a:t>
            </a:r>
          </a:p>
          <a:p>
            <a:pPr marL="36000">
              <a:lnSpc>
                <a:spcPct val="110000"/>
              </a:lnSpc>
            </a:pPr>
            <a:r>
              <a:rPr lang="cs-CZ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Na základě strategie z bodu a) připravte konkrétní návrh textu e‑mailu, který bude klientům odeslán jako součást této komunikační kampaně.</a:t>
            </a:r>
            <a:endParaRPr lang="cs-CZ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030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236C2-0715-38C7-ED3C-C74EA3216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31625F-FA02-46AB-6A30-9D92F65E6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Propozice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5A0D85DC-D4B8-8236-E09F-71815CF8BD60}"/>
              </a:ext>
            </a:extLst>
          </p:cNvPr>
          <p:cNvSpPr txBox="1"/>
          <p:nvPr/>
        </p:nvSpPr>
        <p:spPr>
          <a:xfrm>
            <a:off x="398521" y="1939305"/>
            <a:ext cx="11317229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cs-CZ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Nadstandardní dlouhodobá výkonnost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Fond dosáhl za 4 roky existence průměrného ročního zhodnocení přes X %. V roce 2024 přinesl X %.</a:t>
            </a:r>
          </a:p>
          <a:p>
            <a:pPr lvl="1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Diverzifikované portfolio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Investice jsou rozloženy do energetiky, finančních služeb, nemovitostí, e-</a:t>
            </a:r>
            <a:r>
              <a:rPr lang="cs-CZ" sz="1600" dirty="0" err="1">
                <a:latin typeface="Arial" panose="020B0604020202020204" pitchFamily="34" charset="0"/>
                <a:cs typeface="Arial" panose="020B0604020202020204" pitchFamily="34" charset="0"/>
              </a:rPr>
              <a:t>commerce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a dalších perspektivních sektorů.</a:t>
            </a:r>
          </a:p>
          <a:p>
            <a:pPr lvl="1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Kvalitní aktiva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Portfolio tvoří podíly v předních společnostech jako….</a:t>
            </a:r>
          </a:p>
          <a:p>
            <a:pPr lvl="1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Unikátní likvidita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Investiční akcie fondu jsou obchodovány na Burze cenných papírů Praha, což zvyšuje flexibilitu a transparentnost.</a:t>
            </a:r>
          </a:p>
          <a:p>
            <a:pPr lvl="1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Dále: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Fond je největší v česko-slovenském prostoru s aktivy X mld. Kč (2024), rekordní zájem: +X investorů v roce 2024, kvartální oceňování a možnosti odkupu.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036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70435-086F-6BA1-3E2C-E3BEB56B4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B6A61A-6FDF-D40A-2E9E-24A0511B0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segmentace klientů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9861A6A-4633-A8E2-4258-64F8ABCEAF2C}"/>
              </a:ext>
            </a:extLst>
          </p:cNvPr>
          <p:cNvSpPr txBox="1"/>
          <p:nvPr/>
        </p:nvSpPr>
        <p:spPr>
          <a:xfrm>
            <a:off x="876299" y="2138157"/>
            <a:ext cx="34956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Premium klienti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Investice min. 25 mil. Kč</a:t>
            </a:r>
            <a:endParaRPr lang="cs-CZ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A2FF530-00FC-D6D7-E98F-785308066559}"/>
              </a:ext>
            </a:extLst>
          </p:cNvPr>
          <p:cNvSpPr txBox="1"/>
          <p:nvPr/>
        </p:nvSpPr>
        <p:spPr>
          <a:xfrm>
            <a:off x="8562975" y="2138156"/>
            <a:ext cx="34956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Další klienti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Investice 1 až 4,9 mil. Kč</a:t>
            </a:r>
            <a:endParaRPr lang="cs-CZ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F0BC0-508E-B5E4-922A-A90FCB794C08}"/>
              </a:ext>
            </a:extLst>
          </p:cNvPr>
          <p:cNvSpPr txBox="1"/>
          <p:nvPr/>
        </p:nvSpPr>
        <p:spPr>
          <a:xfrm>
            <a:off x="4543423" y="2138156"/>
            <a:ext cx="34956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Affluent</a:t>
            </a:r>
            <a:r>
              <a:rPr lang="cs-CZ" b="1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klienti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Investice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až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24,9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mil. Kč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3A02B691-32C1-7D93-6202-C366BD6901D1}"/>
              </a:ext>
            </a:extLst>
          </p:cNvPr>
          <p:cNvSpPr txBox="1"/>
          <p:nvPr/>
        </p:nvSpPr>
        <p:spPr>
          <a:xfrm>
            <a:off x="489856" y="3252760"/>
            <a:ext cx="11212287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Společná výběrová kritéria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Již nevstoupil do fondu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Investiční horizont 5+ let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Zkušený investor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Rizikový profil – akceptace středně vysokého až vysoké rizika (fond SRRI 5/7)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Minimální investovaný majetek 1 mil. Kč, </a:t>
            </a: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ale spíše vyšší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(např. 5 mil. Kč).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Bez finančních investičních překážek (insolvence apod.)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Nemají celkové zhodnocení portfolia vyšší než aktuální výnosnost fondu (např. za poslední rok)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Věk do 70 let (dlouhodobý produkt)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Další: má u nás kontaktní data pro realizaci daného oslovení, není zaměstnanec, má GDPR/marketingové souhlasy pro danou aktivitu a příslušný kanál oslovení, nebyl ve stejném kanálu osloven posledních X dní jinou nabídkovou aktivitou (nezahrnujeme servisní komunikaci)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889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DF67C-E655-E8A7-BEAA-BDD605D1E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78AD0A-3815-0A2C-AC36-95BFB1AD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Další segmentace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BCAB58F0-0388-09E1-B4D1-069109907728}"/>
              </a:ext>
            </a:extLst>
          </p:cNvPr>
          <p:cNvSpPr txBox="1"/>
          <p:nvPr/>
        </p:nvSpPr>
        <p:spPr>
          <a:xfrm>
            <a:off x="581192" y="2225082"/>
            <a:ext cx="11212287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Klient s nevyváženým portfoliem - návrhy na diverzifikaci: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Skupina klientů, kterým chybí v portfoliu investice v daném sektoru (případně bankovnictví a nemovitosti).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Skupina klientů, kteří jsou dle analýzy ochotni přistoupit k vyššímu riziku, ale mají vyšší část v konzervativních nástrojích.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Přesun do X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Možnost zaměření se na klienty, kteří mají jiné než fondy banky obdobného složení jako XY </a:t>
            </a:r>
            <a:r>
              <a:rPr lang="cs-CZ" sz="1600" dirty="0" err="1">
                <a:latin typeface="Arial" panose="020B0604020202020204" pitchFamily="34" charset="0"/>
                <a:cs typeface="Arial" panose="020B0604020202020204" pitchFamily="34" charset="0"/>
              </a:rPr>
              <a:t>Investments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– zvýšení stávajících investic či alokace současných prostředků do fondů banky.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Nové prostředky do banky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Segment klientů, který má v současném portfoliu výstupní poplatky (</a:t>
            </a:r>
            <a:r>
              <a:rPr lang="cs-CZ" sz="1600" dirty="0" err="1">
                <a:latin typeface="Arial" panose="020B0604020202020204" pitchFamily="34" charset="0"/>
                <a:cs typeface="Arial" panose="020B0604020202020204" pitchFamily="34" charset="0"/>
              </a:rPr>
              <a:t>private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latin typeface="Arial" panose="020B0604020202020204" pitchFamily="34" charset="0"/>
                <a:cs typeface="Arial" panose="020B0604020202020204" pitchFamily="34" charset="0"/>
              </a:rPr>
              <a:t>equity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) – cílení čistě na novou investici s novými prostředky.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65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62527-29F5-3659-240C-E1AE8AEB1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43BCCA-62E5-5F53-554F-3FAA39DC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Strategie oslovení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E4B3653-62FA-BA84-F0E5-841A5753DFDC}"/>
              </a:ext>
            </a:extLst>
          </p:cNvPr>
          <p:cNvSpPr txBox="1"/>
          <p:nvPr/>
        </p:nvSpPr>
        <p:spPr>
          <a:xfrm>
            <a:off x="581192" y="1969573"/>
            <a:ext cx="11212287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Komunikační kanály</a:t>
            </a:r>
          </a:p>
          <a:p>
            <a:endParaRPr lang="cs-CZ" sz="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Premium klienti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Zaměření na osobní schůzky a telefonáty s osobními bankéři. Pozvánky na investiční snídaně, privátní eventy a setkání s managementem fondu pro prémiové segmenty.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E-mailem prezentace fondu až po telefonickém odsouhlasení klientem, že by o informace měl zájem.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Zbývající segmenty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(cílené e-maily rozlišené dle stanovených segmentů)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Nabídka vždy přizpůsobena na základě další segmentace (tzn. mírně odlišná sdělení).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Možné využít srovnání výnosnosti fondu s jinými produkty v portfoliu klienta (včetně vyčíslení rozdílu).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Segment s nižšími investicemi by mohl mít e-maily jednodušší s větším důrazem na edukaci.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Internetové bankovnictví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Viditelný banner s klíčovým sdělením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Nabídka by se zobrazovala jen klientům splňujícím výběrová kritéria viz slide 4 (např. akceptace rizika).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Call to </a:t>
            </a:r>
            <a:r>
              <a:rPr lang="cs-CZ" sz="1600" dirty="0" err="1"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: Tlačítko „Zjistit více“ nebo „Chci investovat“ na detailní stránku s informacemi o fondu.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Dále lze zařadit například do sekce „Novinky a příležitosti“.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err="1">
                <a:latin typeface="Arial" panose="020B0604020202020204" pitchFamily="34" charset="0"/>
                <a:cs typeface="Arial" panose="020B0604020202020204" pitchFamily="34" charset="0"/>
              </a:rPr>
              <a:t>Push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 notifikace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„Nová investiční příležitost: XY </a:t>
            </a:r>
            <a:r>
              <a:rPr lang="cs-CZ" sz="1600" dirty="0" err="1">
                <a:latin typeface="Arial" panose="020B0604020202020204" pitchFamily="34" charset="0"/>
                <a:cs typeface="Arial" panose="020B0604020202020204" pitchFamily="34" charset="0"/>
              </a:rPr>
              <a:t>Investments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Po kliknutí více informací v aplikaci zároveň např. s tlačítkem, že chce být kontaktován pro další detaily či odkaz na web fondu.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670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73FA2-952A-4799-9CC1-85215D84F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A8DB7F-D092-7868-4F31-BE8559FC3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Strategie oslovení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BBE3FCD-87AE-3541-4FC4-5EE5EDA90C45}"/>
              </a:ext>
            </a:extLst>
          </p:cNvPr>
          <p:cNvSpPr txBox="1"/>
          <p:nvPr/>
        </p:nvSpPr>
        <p:spPr>
          <a:xfrm>
            <a:off x="489856" y="2261800"/>
            <a:ext cx="1121228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Další strategie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Rozehřívání klientů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E-mailové sdělení informující o výhodnosti investování do daného sektoru a stavu trhu (např. 2 e-maily s měsíčním rozestupem)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poté nabídnout fond v tomto odvětví = XY </a:t>
            </a:r>
            <a:r>
              <a:rPr lang="cs-CZ" sz="1600" dirty="0" err="1">
                <a:latin typeface="Arial" panose="020B0604020202020204" pitchFamily="34" charset="0"/>
                <a:cs typeface="Arial" panose="020B0604020202020204" pitchFamily="34" charset="0"/>
              </a:rPr>
              <a:t>Investments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err="1">
                <a:latin typeface="Arial" panose="020B0604020202020204" pitchFamily="34" charset="0"/>
                <a:cs typeface="Arial" panose="020B0604020202020204" pitchFamily="34" charset="0"/>
              </a:rPr>
              <a:t>Storytelling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Budování důvěry příběhem – investování po boku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zkušených investorů.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Odměny za doporučení nových investorů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Např. zvýhodněné vstupní poplatky nebo jiné benefity pro nového i současného vkladatele.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Zařazení informace o fondu do newletteru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Vlastní odstavec či část věnovaná fondu.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Investiční kalkulačka na webu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Další: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Komunikace webinářů, videí či případových studií, které srozumitelně vysvětlují výhody a specifika nového fondu. Cílem je zvýšit důvěru a informovanost klientů; možné zasílat po kontaktování privátním bankéřem; vytvoření person dle segmentů klientů (pro snadnější orientaci).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088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CCFF7-EE0E-DC32-8607-D29C5BABE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1C220E-FF8B-F339-65CE-9D338C8BC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NÁVRH E-MAILU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(pro segment </a:t>
            </a:r>
            <a:r>
              <a:rPr lang="cs-CZ" sz="1800" dirty="0" err="1">
                <a:latin typeface="Arial" panose="020B0604020202020204" pitchFamily="34" charset="0"/>
                <a:cs typeface="Arial" panose="020B0604020202020204" pitchFamily="34" charset="0"/>
              </a:rPr>
              <a:t>Affluent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FD18049-A890-F823-5F05-BA9BDA2F3811}"/>
              </a:ext>
            </a:extLst>
          </p:cNvPr>
          <p:cNvSpPr txBox="1"/>
          <p:nvPr/>
        </p:nvSpPr>
        <p:spPr>
          <a:xfrm>
            <a:off x="581192" y="2260166"/>
            <a:ext cx="4945004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Návrhy předmětu:</a:t>
            </a:r>
          </a:p>
          <a:p>
            <a:endParaRPr lang="cs-CZ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Investujte po boku zkušených investorů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Nadstandardní výnosy s XY </a:t>
            </a:r>
            <a:r>
              <a:rPr lang="cs-CZ" sz="1200" dirty="0" err="1">
                <a:latin typeface="Arial" panose="020B0604020202020204" pitchFamily="34" charset="0"/>
                <a:cs typeface="Arial" panose="020B0604020202020204" pitchFamily="34" charset="0"/>
              </a:rPr>
              <a:t>Investments</a:t>
            </a: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Zvažte růst Vašeho portfolia s XY </a:t>
            </a:r>
            <a:r>
              <a:rPr lang="cs-CZ" sz="1200" dirty="0" err="1">
                <a:latin typeface="Arial" panose="020B0604020202020204" pitchFamily="34" charset="0"/>
                <a:cs typeface="Arial" panose="020B0604020202020204" pitchFamily="34" charset="0"/>
              </a:rPr>
              <a:t>Investments</a:t>
            </a: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Nová investiční možnost pro kvalifikované investory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Návrhy na </a:t>
            </a:r>
            <a:r>
              <a:rPr lang="cs-CZ" b="1" dirty="0" err="1">
                <a:latin typeface="Arial" panose="020B0604020202020204" pitchFamily="34" charset="0"/>
                <a:cs typeface="Arial" panose="020B0604020202020204" pitchFamily="34" charset="0"/>
              </a:rPr>
              <a:t>preheader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XY </a:t>
            </a:r>
            <a:r>
              <a:rPr lang="cs-CZ" sz="1200" dirty="0" err="1">
                <a:latin typeface="Arial" panose="020B0604020202020204" pitchFamily="34" charset="0"/>
                <a:cs typeface="Arial" panose="020B0604020202020204" pitchFamily="34" charset="0"/>
              </a:rPr>
              <a:t>Investments</a:t>
            </a: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: Diverzifikujte své investice do </a:t>
            </a:r>
            <a:r>
              <a:rPr lang="cs-CZ" sz="1200" dirty="0" err="1">
                <a:latin typeface="Arial" panose="020B0604020202020204" pitchFamily="34" charset="0"/>
                <a:cs typeface="Arial" panose="020B0604020202020204" pitchFamily="34" charset="0"/>
              </a:rPr>
              <a:t>private</a:t>
            </a: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latin typeface="Arial" panose="020B0604020202020204" pitchFamily="34" charset="0"/>
                <a:cs typeface="Arial" panose="020B0604020202020204" pitchFamily="34" charset="0"/>
              </a:rPr>
              <a:t>equity</a:t>
            </a: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XY </a:t>
            </a:r>
            <a:r>
              <a:rPr lang="cs-CZ" sz="1200" dirty="0" err="1">
                <a:latin typeface="Arial" panose="020B0604020202020204" pitchFamily="34" charset="0"/>
                <a:cs typeface="Arial" panose="020B0604020202020204" pitchFamily="34" charset="0"/>
              </a:rPr>
              <a:t>Investments</a:t>
            </a: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 přinesl za poslední rok zhodnocení 15,4 %.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Diverzifikujte své portfolio do energetiky, financí a technologií</a:t>
            </a:r>
          </a:p>
          <a:p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A8290F1-D2B9-9965-2B70-189F1AFD9397}"/>
              </a:ext>
            </a:extLst>
          </p:cNvPr>
          <p:cNvSpPr txBox="1"/>
          <p:nvPr/>
        </p:nvSpPr>
        <p:spPr>
          <a:xfrm>
            <a:off x="8531290" y="3981664"/>
            <a:ext cx="220027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* Vizuál e-mailu</a:t>
            </a: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B682444-3E57-CA86-DFD1-4F44D969F325}"/>
              </a:ext>
            </a:extLst>
          </p:cNvPr>
          <p:cNvSpPr/>
          <p:nvPr/>
        </p:nvSpPr>
        <p:spPr>
          <a:xfrm>
            <a:off x="7184571" y="2289904"/>
            <a:ext cx="4170784" cy="393751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091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54E37-9D29-25FD-FCF2-59F7B15C6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AF8D60-6D25-6B62-41D7-41214DDDA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Měření úspěšnosti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74DA6B58-FB7A-545E-F8F9-F8DED8753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865319"/>
              </p:ext>
            </p:extLst>
          </p:nvPr>
        </p:nvGraphicFramePr>
        <p:xfrm>
          <a:off x="1466850" y="2108372"/>
          <a:ext cx="9486900" cy="434354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052807">
                  <a:extLst>
                    <a:ext uri="{9D8B030D-6E8A-4147-A177-3AD203B41FA5}">
                      <a16:colId xmlns:a16="http://schemas.microsoft.com/office/drawing/2014/main" val="3850819322"/>
                    </a:ext>
                  </a:extLst>
                </a:gridCol>
                <a:gridCol w="6434093">
                  <a:extLst>
                    <a:ext uri="{9D8B030D-6E8A-4147-A177-3AD203B41FA5}">
                      <a16:colId xmlns:a16="http://schemas.microsoft.com/office/drawing/2014/main" val="2545091150"/>
                    </a:ext>
                  </a:extLst>
                </a:gridCol>
              </a:tblGrid>
              <a:tr h="453853">
                <a:tc>
                  <a:txBody>
                    <a:bodyPr/>
                    <a:lstStyle/>
                    <a:p>
                      <a:pPr algn="l" fontAlgn="t" latinLnBrk="0">
                        <a:buNone/>
                      </a:pPr>
                      <a:r>
                        <a:rPr lang="cs-CZ" sz="16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Metrika</a:t>
                      </a:r>
                    </a:p>
                  </a:txBody>
                  <a:tcPr marL="50928" marR="50928" marT="50928" marB="50928" anchor="ctr">
                    <a:solidFill>
                      <a:srgbClr val="3D3D3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>
                        <a:buNone/>
                      </a:pPr>
                      <a:r>
                        <a:rPr lang="cs-CZ" sz="1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Význam pro hodnocení kampaně</a:t>
                      </a:r>
                    </a:p>
                  </a:txBody>
                  <a:tcPr marL="50928" marR="50928" marT="50928" marB="50928" anchor="ctr">
                    <a:solidFill>
                      <a:srgbClr val="3D3D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917945"/>
                  </a:ext>
                </a:extLst>
              </a:tr>
              <a:tr h="427799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 </a:t>
                      </a:r>
                      <a:r>
                        <a:rPr lang="cs-CZ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Rate</a:t>
                      </a:r>
                      <a:endParaRPr lang="cs-CZ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928" marR="50928" marT="30557" marB="30557" anchor="ctr"/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Atraktivita předmětu a úvodního sdělení</a:t>
                      </a:r>
                    </a:p>
                  </a:txBody>
                  <a:tcPr marL="50928" marR="50928" marT="30557" marB="30557" anchor="ctr"/>
                </a:tc>
                <a:extLst>
                  <a:ext uri="{0D108BD9-81ED-4DB2-BD59-A6C34878D82A}">
                    <a16:rowId xmlns:a16="http://schemas.microsoft.com/office/drawing/2014/main" val="1041917859"/>
                  </a:ext>
                </a:extLst>
              </a:tr>
              <a:tr h="406018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Click-Through Rate (CTR)</a:t>
                      </a:r>
                    </a:p>
                  </a:txBody>
                  <a:tcPr marL="50928" marR="50928" marT="30557" marB="30557" anchor="ctr"/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Zájem o detailní informace</a:t>
                      </a:r>
                    </a:p>
                  </a:txBody>
                  <a:tcPr marL="50928" marR="50928" marT="30557" marB="30557" anchor="ctr"/>
                </a:tc>
                <a:extLst>
                  <a:ext uri="{0D108BD9-81ED-4DB2-BD59-A6C34878D82A}">
                    <a16:rowId xmlns:a16="http://schemas.microsoft.com/office/drawing/2014/main" val="335431716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sjednaných schůzek</a:t>
                      </a:r>
                    </a:p>
                  </a:txBody>
                  <a:tcPr marL="50928" marR="50928" marT="30557" marB="30557" anchor="ctr"/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Kvalita oslovení</a:t>
                      </a:r>
                    </a:p>
                  </a:txBody>
                  <a:tcPr marL="50928" marR="50928" marT="30557" marB="30557" anchor="ctr"/>
                </a:tc>
                <a:extLst>
                  <a:ext uri="{0D108BD9-81ED-4DB2-BD59-A6C34878D82A}">
                    <a16:rowId xmlns:a16="http://schemas.microsoft.com/office/drawing/2014/main" val="279342306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nových investic</a:t>
                      </a:r>
                    </a:p>
                  </a:txBody>
                  <a:tcPr marL="50928" marR="50928" marT="30557" marB="30557" anchor="ctr"/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Reálný obchodní dopad</a:t>
                      </a:r>
                    </a:p>
                  </a:txBody>
                  <a:tcPr marL="50928" marR="50928" marT="30557" marB="30557" anchor="ctr"/>
                </a:tc>
                <a:extLst>
                  <a:ext uri="{0D108BD9-81ED-4DB2-BD59-A6C34878D82A}">
                    <a16:rowId xmlns:a16="http://schemas.microsoft.com/office/drawing/2014/main" val="4165876299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Objem nových investic</a:t>
                      </a:r>
                    </a:p>
                  </a:txBody>
                  <a:tcPr marL="50928" marR="50928" marT="30557" marB="30557" anchor="ctr"/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Finanční efekt</a:t>
                      </a:r>
                    </a:p>
                  </a:txBody>
                  <a:tcPr marL="50928" marR="50928" marT="30557" marB="30557" anchor="ctr"/>
                </a:tc>
                <a:extLst>
                  <a:ext uri="{0D108BD9-81ED-4DB2-BD59-A6C34878D82A}">
                    <a16:rowId xmlns:a16="http://schemas.microsoft.com/office/drawing/2014/main" val="1226819322"/>
                  </a:ext>
                </a:extLst>
              </a:tr>
              <a:tr h="427799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Konverzní poměr</a:t>
                      </a:r>
                    </a:p>
                  </a:txBody>
                  <a:tcPr marL="50928" marR="50928" marT="30557" marB="30557" anchor="ctr"/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Úspěšnost proměny zájmu v investici</a:t>
                      </a:r>
                    </a:p>
                  </a:txBody>
                  <a:tcPr marL="50928" marR="50928" marT="30557" marB="30557" anchor="ctr"/>
                </a:tc>
                <a:extLst>
                  <a:ext uri="{0D108BD9-81ED-4DB2-BD59-A6C34878D82A}">
                    <a16:rowId xmlns:a16="http://schemas.microsoft.com/office/drawing/2014/main" val="1870853126"/>
                  </a:ext>
                </a:extLst>
              </a:tr>
              <a:tr h="415753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ROI kampaně</a:t>
                      </a:r>
                    </a:p>
                  </a:txBody>
                  <a:tcPr marL="50928" marR="50928" marT="30557" marB="30557" anchor="ctr"/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Efektivita vynaložených prostředků</a:t>
                      </a:r>
                    </a:p>
                  </a:txBody>
                  <a:tcPr marL="50928" marR="50928" marT="30557" marB="30557" anchor="ctr"/>
                </a:tc>
                <a:extLst>
                  <a:ext uri="{0D108BD9-81ED-4DB2-BD59-A6C34878D82A}">
                    <a16:rowId xmlns:a16="http://schemas.microsoft.com/office/drawing/2014/main" val="97768598"/>
                  </a:ext>
                </a:extLst>
              </a:tr>
              <a:tr h="441497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Unsubscribe Rate</a:t>
                      </a:r>
                    </a:p>
                  </a:txBody>
                  <a:tcPr marL="50928" marR="50928" marT="30557" marB="30557" anchor="ctr"/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Negativní reakce na komunikaci</a:t>
                      </a:r>
                    </a:p>
                  </a:txBody>
                  <a:tcPr marL="50928" marR="50928" marT="30557" marB="30557" anchor="ctr"/>
                </a:tc>
                <a:extLst>
                  <a:ext uri="{0D108BD9-81ED-4DB2-BD59-A6C34878D82A}">
                    <a16:rowId xmlns:a16="http://schemas.microsoft.com/office/drawing/2014/main" val="2477587815"/>
                  </a:ext>
                </a:extLst>
              </a:tr>
              <a:tr h="427799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CLV, </a:t>
                      </a:r>
                      <a:r>
                        <a:rPr lang="cs-CZ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Retention</a:t>
                      </a: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Rate</a:t>
                      </a:r>
                      <a:endParaRPr lang="cs-CZ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928" marR="50928" marT="30557" marB="30557" anchor="ctr"/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cs-CZ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Dlouhodobá hodnota a loajalita klientů</a:t>
                      </a:r>
                    </a:p>
                  </a:txBody>
                  <a:tcPr marL="50928" marR="50928" marT="30557" marB="30557" anchor="ctr"/>
                </a:tc>
                <a:extLst>
                  <a:ext uri="{0D108BD9-81ED-4DB2-BD59-A6C34878D82A}">
                    <a16:rowId xmlns:a16="http://schemas.microsoft.com/office/drawing/2014/main" val="103647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496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Špinavá textu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videnda">
  <a:themeElements>
    <a:clrScheme name="Vlastní 1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D3D3D"/>
      </a:accent1>
      <a:accent2>
        <a:srgbClr val="3D3D3D"/>
      </a:accent2>
      <a:accent3>
        <a:srgbClr val="3D3D3D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a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1062</Words>
  <PresentationFormat>Širokoúhlá obrazovka</PresentationFormat>
  <Paragraphs>121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Gill Sans MT</vt:lpstr>
      <vt:lpstr>Wingdings</vt:lpstr>
      <vt:lpstr>Wingdings 2</vt:lpstr>
      <vt:lpstr>Motiv Office</vt:lpstr>
      <vt:lpstr>Dividenda</vt:lpstr>
      <vt:lpstr>Investiční fond Případová studie</vt:lpstr>
      <vt:lpstr>Zadání casy study</vt:lpstr>
      <vt:lpstr>Propozice</vt:lpstr>
      <vt:lpstr>Základní segmentace klientů</vt:lpstr>
      <vt:lpstr>Další segmentace</vt:lpstr>
      <vt:lpstr>Strategie oslovení</vt:lpstr>
      <vt:lpstr>Strategie oslovení</vt:lpstr>
      <vt:lpstr>NÁVRH E-MAILU (pro segment Affluent)</vt:lpstr>
      <vt:lpstr>Měření úspěšnosti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2025-06-16T18:10:19Z</dcterms:created>
  <dcterms:modified xsi:type="dcterms:W3CDTF">2025-08-25T20:39:20Z</dcterms:modified>
</cp:coreProperties>
</file>