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5" r:id="rId3"/>
    <p:sldId id="262" r:id="rId4"/>
    <p:sldId id="267" r:id="rId5"/>
    <p:sldId id="266" r:id="rId6"/>
    <p:sldId id="268" r:id="rId7"/>
    <p:sldId id="263" r:id="rId8"/>
    <p:sldId id="270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6E6427-7E93-415C-9CF6-B15F1F90E5D1}" type="datetimeFigureOut">
              <a:rPr lang="cs-CZ" smtClean="0"/>
              <a:t>29.03.2025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368D0E-CCF2-439A-A5D3-72D2D267D39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slow"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Nábor zaměstnanců </a:t>
            </a:r>
            <a:b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pojišťovně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3068960"/>
            <a:ext cx="3161928" cy="2371446"/>
          </a:xfrm>
          <a:prstGeom prst="ellipse">
            <a:avLst/>
          </a:prstGeom>
          <a:ln w="63500" cap="rnd"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69293970"/>
      </p:ext>
    </p:extLst>
  </p:cSld>
  <p:clrMapOvr>
    <a:masterClrMapping/>
  </p:clrMapOvr>
  <p:transition spd="slow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Zaměstnanci provozu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99063" y="1484784"/>
            <a:ext cx="3931920" cy="792162"/>
          </a:xfrm>
        </p:spPr>
        <p:txBody>
          <a:bodyPr/>
          <a:lstStyle/>
          <a:p>
            <a:r>
              <a:rPr lang="cs-CZ" dirty="0"/>
              <a:t>Nižší úrovně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3931920" cy="792162"/>
          </a:xfrm>
        </p:spPr>
        <p:txBody>
          <a:bodyPr/>
          <a:lstStyle/>
          <a:p>
            <a:r>
              <a:rPr lang="cs-CZ" dirty="0"/>
              <a:t>Vyšší úrovně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99063" y="2353146"/>
            <a:ext cx="3931920" cy="3489960"/>
          </a:xfrm>
        </p:spPr>
        <p:txBody>
          <a:bodyPr/>
          <a:lstStyle/>
          <a:p>
            <a:r>
              <a:rPr lang="cs-CZ" dirty="0"/>
              <a:t>Call centrum</a:t>
            </a:r>
          </a:p>
          <a:p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office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644008" y="2353146"/>
            <a:ext cx="3931920" cy="3489960"/>
          </a:xfrm>
        </p:spPr>
        <p:txBody>
          <a:bodyPr/>
          <a:lstStyle/>
          <a:p>
            <a:r>
              <a:rPr lang="cs-CZ" dirty="0"/>
              <a:t>Team leader</a:t>
            </a:r>
          </a:p>
        </p:txBody>
      </p:sp>
      <p:pic>
        <p:nvPicPr>
          <p:cNvPr id="1026" name="Picture 2" descr="http://www.ingbank.cz/images/redizajn-2013/ingbank-megame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17032"/>
            <a:ext cx="3810000" cy="1895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33644"/>
      </p:ext>
    </p:extLst>
  </p:cSld>
  <p:clrMapOvr>
    <a:masterClrMapping/>
  </p:clrMapOvr>
  <p:transition spd="slow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Získávání uchazečů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/>
          <a:lstStyle/>
          <a:p>
            <a:r>
              <a:rPr lang="cs-CZ" dirty="0"/>
              <a:t>Identifikace potřeby zaměstnance</a:t>
            </a:r>
          </a:p>
          <a:p>
            <a:endParaRPr lang="cs-CZ" dirty="0"/>
          </a:p>
          <a:p>
            <a:r>
              <a:rPr lang="cs-CZ" dirty="0"/>
              <a:t>Tvorba inzerátu</a:t>
            </a:r>
          </a:p>
          <a:p>
            <a:pPr lvl="1"/>
            <a:r>
              <a:rPr lang="cs-CZ" dirty="0"/>
              <a:t>Jobs.cz</a:t>
            </a:r>
          </a:p>
          <a:p>
            <a:pPr lvl="1"/>
            <a:r>
              <a:rPr lang="cs-CZ" dirty="0"/>
              <a:t>Personální agentury</a:t>
            </a:r>
          </a:p>
          <a:p>
            <a:pPr lvl="1"/>
            <a:endParaRPr lang="cs-CZ" dirty="0"/>
          </a:p>
          <a:p>
            <a:r>
              <a:rPr lang="cs-CZ" sz="2800" dirty="0"/>
              <a:t>CV + motivační dopisy</a:t>
            </a:r>
            <a:endParaRPr lang="cs-CZ" dirty="0"/>
          </a:p>
          <a:p>
            <a:pPr lvl="1"/>
            <a:r>
              <a:rPr lang="cs-CZ" sz="2400" dirty="0"/>
              <a:t>předvýběr</a:t>
            </a:r>
          </a:p>
          <a:p>
            <a:pPr marL="603504" lvl="2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07257004"/>
      </p:ext>
    </p:extLst>
  </p:cSld>
  <p:clrMapOvr>
    <a:masterClrMapping/>
  </p:clrMapOvr>
  <p:transition spd="slow"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Výběr zaměstnanců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99063" y="1484784"/>
            <a:ext cx="3931920" cy="792162"/>
          </a:xfrm>
        </p:spPr>
        <p:txBody>
          <a:bodyPr/>
          <a:lstStyle/>
          <a:p>
            <a:r>
              <a:rPr lang="cs-CZ" dirty="0"/>
              <a:t>Nižší úrovně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3931920" cy="792162"/>
          </a:xfrm>
        </p:spPr>
        <p:txBody>
          <a:bodyPr/>
          <a:lstStyle/>
          <a:p>
            <a:r>
              <a:rPr lang="cs-CZ" dirty="0"/>
              <a:t>Vyšší úrovně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99063" y="2353146"/>
            <a:ext cx="3931920" cy="3489960"/>
          </a:xfrm>
        </p:spPr>
        <p:txBody>
          <a:bodyPr/>
          <a:lstStyle/>
          <a:p>
            <a:r>
              <a:rPr lang="cs-CZ" dirty="0"/>
              <a:t>Pohovor</a:t>
            </a:r>
          </a:p>
          <a:p>
            <a:pPr lvl="1"/>
            <a:r>
              <a:rPr lang="cs-CZ" dirty="0"/>
              <a:t>Team leader</a:t>
            </a:r>
          </a:p>
          <a:p>
            <a:pPr lvl="1"/>
            <a:r>
              <a:rPr lang="cs-CZ" dirty="0" err="1"/>
              <a:t>Head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Operations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644008" y="2353146"/>
            <a:ext cx="3931920" cy="3489960"/>
          </a:xfrm>
        </p:spPr>
        <p:txBody>
          <a:bodyPr/>
          <a:lstStyle/>
          <a:p>
            <a:r>
              <a:rPr lang="cs-CZ" dirty="0"/>
              <a:t>Pohovor</a:t>
            </a:r>
          </a:p>
          <a:p>
            <a:endParaRPr lang="cs-CZ" dirty="0"/>
          </a:p>
          <a:p>
            <a:r>
              <a:rPr lang="cs-CZ" dirty="0" err="1"/>
              <a:t>Assessment</a:t>
            </a:r>
            <a:r>
              <a:rPr lang="cs-CZ" dirty="0"/>
              <a:t> centrum</a:t>
            </a:r>
          </a:p>
          <a:p>
            <a:pPr lvl="1"/>
            <a:r>
              <a:rPr lang="cs-CZ" dirty="0" err="1"/>
              <a:t>Hoganův</a:t>
            </a:r>
            <a:r>
              <a:rPr lang="cs-CZ" dirty="0"/>
              <a:t> test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895" y="3933056"/>
            <a:ext cx="2304256" cy="15323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5149153"/>
      </p:ext>
    </p:extLst>
  </p:cSld>
  <p:clrMapOvr>
    <a:masterClrMapping/>
  </p:clrMapOvr>
  <p:transition spd="slow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Výběr zaměstnanců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99063" y="1484784"/>
            <a:ext cx="3931920" cy="792162"/>
          </a:xfrm>
        </p:spPr>
        <p:txBody>
          <a:bodyPr/>
          <a:lstStyle/>
          <a:p>
            <a:r>
              <a:rPr lang="cs-CZ" dirty="0"/>
              <a:t>Nižší úrovně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99062" y="2353146"/>
            <a:ext cx="4044945" cy="3489960"/>
          </a:xfrm>
        </p:spPr>
        <p:txBody>
          <a:bodyPr>
            <a:normAutofit/>
          </a:bodyPr>
          <a:lstStyle/>
          <a:p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office</a:t>
            </a:r>
            <a:endParaRPr lang="cs-CZ" dirty="0"/>
          </a:p>
          <a:p>
            <a:pPr lvl="1"/>
            <a:r>
              <a:rPr lang="cs-CZ" dirty="0"/>
              <a:t>schopnost týmové práce</a:t>
            </a:r>
          </a:p>
          <a:p>
            <a:pPr lvl="1"/>
            <a:r>
              <a:rPr lang="cs-CZ" dirty="0"/>
              <a:t>sympatie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praxe, zkušenosti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vzdělání, základ Aj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644008" y="2353146"/>
            <a:ext cx="4032448" cy="3489960"/>
          </a:xfrm>
        </p:spPr>
        <p:txBody>
          <a:bodyPr/>
          <a:lstStyle/>
          <a:p>
            <a:r>
              <a:rPr lang="cs-CZ" dirty="0"/>
              <a:t>Call centrum</a:t>
            </a:r>
          </a:p>
          <a:p>
            <a:pPr lvl="1"/>
            <a:r>
              <a:rPr lang="cs-CZ" dirty="0"/>
              <a:t>lepší úroveň Aj</a:t>
            </a:r>
          </a:p>
          <a:p>
            <a:pPr lvl="1"/>
            <a:r>
              <a:rPr lang="cs-CZ" dirty="0"/>
              <a:t>pozitivní vystupování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praxe není nutná</a:t>
            </a:r>
          </a:p>
          <a:p>
            <a:pPr lvl="1"/>
            <a:r>
              <a:rPr lang="cs-CZ" dirty="0"/>
              <a:t>nezáleží tolik na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134991"/>
      </p:ext>
    </p:extLst>
  </p:cSld>
  <p:clrMapOvr>
    <a:masterClrMapping/>
  </p:clrMapOvr>
  <p:transition spd="slow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Výběr zaměstnanců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99062" y="1484784"/>
            <a:ext cx="4765025" cy="792162"/>
          </a:xfrm>
        </p:spPr>
        <p:txBody>
          <a:bodyPr>
            <a:normAutofit fontScale="92500"/>
          </a:bodyPr>
          <a:lstStyle/>
          <a:p>
            <a:r>
              <a:rPr lang="cs-CZ" dirty="0"/>
              <a:t>Vyšší úrovně- Team leader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355976" y="2348880"/>
            <a:ext cx="4392488" cy="3489960"/>
          </a:xfrm>
        </p:spPr>
        <p:txBody>
          <a:bodyPr>
            <a:normAutofit/>
          </a:bodyPr>
          <a:lstStyle/>
          <a:p>
            <a:r>
              <a:rPr lang="cs-CZ" dirty="0"/>
              <a:t>Požadavky:</a:t>
            </a:r>
          </a:p>
          <a:p>
            <a:pPr lvl="1"/>
            <a:r>
              <a:rPr lang="cs-CZ" dirty="0"/>
              <a:t>samostatnost</a:t>
            </a:r>
          </a:p>
          <a:p>
            <a:pPr lvl="1"/>
            <a:r>
              <a:rPr lang="cs-CZ" dirty="0"/>
              <a:t>schopnost vést tým</a:t>
            </a:r>
          </a:p>
          <a:p>
            <a:pPr lvl="1"/>
            <a:r>
              <a:rPr lang="cs-CZ" dirty="0"/>
              <a:t>intelekt</a:t>
            </a:r>
          </a:p>
          <a:p>
            <a:pPr lvl="1"/>
            <a:r>
              <a:rPr lang="cs-CZ" dirty="0"/>
              <a:t>schopnost organizace práce</a:t>
            </a:r>
          </a:p>
          <a:p>
            <a:pPr lvl="1"/>
            <a:r>
              <a:rPr lang="cs-CZ" dirty="0"/>
              <a:t>praxe a zkušenosti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611560" y="2353146"/>
            <a:ext cx="3960440" cy="3489960"/>
          </a:xfrm>
        </p:spPr>
        <p:txBody>
          <a:bodyPr/>
          <a:lstStyle/>
          <a:p>
            <a:r>
              <a:rPr lang="cs-CZ" sz="2200" dirty="0"/>
              <a:t>Pohovor</a:t>
            </a:r>
          </a:p>
          <a:p>
            <a:pPr marL="0" indent="0">
              <a:buNone/>
            </a:pPr>
            <a:r>
              <a:rPr lang="cs-CZ" sz="2200" dirty="0"/>
              <a:t>   s </a:t>
            </a:r>
            <a:r>
              <a:rPr lang="cs-CZ" sz="2200" dirty="0" err="1"/>
              <a:t>Head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Operations</a:t>
            </a:r>
            <a:endParaRPr lang="cs-CZ" sz="2200" dirty="0"/>
          </a:p>
          <a:p>
            <a:endParaRPr lang="cs-CZ" dirty="0"/>
          </a:p>
          <a:p>
            <a:r>
              <a:rPr lang="cs-CZ" sz="2200" dirty="0" err="1"/>
              <a:t>Assessment</a:t>
            </a:r>
            <a:r>
              <a:rPr lang="cs-CZ" sz="2200" dirty="0"/>
              <a:t> centrum</a:t>
            </a:r>
          </a:p>
          <a:p>
            <a:endParaRPr lang="cs-CZ" dirty="0"/>
          </a:p>
          <a:p>
            <a:r>
              <a:rPr lang="cs-CZ" sz="2200" dirty="0" err="1"/>
              <a:t>Hoganův</a:t>
            </a:r>
            <a:r>
              <a:rPr lang="cs-CZ" sz="2200" dirty="0"/>
              <a:t> test osobnosti</a:t>
            </a:r>
          </a:p>
        </p:txBody>
      </p:sp>
    </p:spTree>
    <p:extLst>
      <p:ext uri="{BB962C8B-B14F-4D97-AF65-F5344CB8AC3E}">
        <p14:creationId xmlns:p14="http://schemas.microsoft.com/office/powerpoint/2010/main" val="592947255"/>
      </p:ext>
    </p:extLst>
  </p:cSld>
  <p:clrMapOvr>
    <a:masterClrMapping/>
  </p:clrMapOvr>
  <p:transition spd="slow"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Hoganův</a:t>
            </a:r>
            <a:r>
              <a:rPr lang="cs-CZ" dirty="0"/>
              <a:t> test (</a:t>
            </a:r>
            <a:r>
              <a:rPr lang="cs-CZ" dirty="0" err="1"/>
              <a:t>Hoganův</a:t>
            </a:r>
            <a:r>
              <a:rPr lang="cs-CZ" dirty="0"/>
              <a:t> osobnostní dotazník)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/>
          <a:lstStyle/>
          <a:p>
            <a:r>
              <a:rPr lang="cs-CZ"/>
              <a:t>Technické údaje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Vlastnosti a výhody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Testované škály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257004"/>
      </p:ext>
    </p:extLst>
  </p:cSld>
  <p:clrMapOvr>
    <a:masterClrMapping/>
  </p:clrMapOvr>
  <p:transition spd="slow"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cs-CZ" dirty="0"/>
              <a:t>Přijetí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/>
          <a:lstStyle/>
          <a:p>
            <a:pPr lvl="0"/>
            <a:r>
              <a:rPr lang="cs-CZ" dirty="0"/>
              <a:t>personální oddělení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smlouvy, …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měsíční a ¼ roční adaptační plán</a:t>
            </a:r>
          </a:p>
          <a:p>
            <a:pPr lvl="1"/>
            <a:r>
              <a:rPr lang="cs-CZ" dirty="0"/>
              <a:t>hodnocení ve zkušební době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965352"/>
      </p:ext>
    </p:extLst>
  </p:cSld>
  <p:clrMapOvr>
    <a:masterClrMapping/>
  </p:clrMapOvr>
  <p:transition spd="slow"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183880" cy="1051560"/>
          </a:xfrm>
        </p:spPr>
        <p:txBody>
          <a:bodyPr/>
          <a:lstStyle/>
          <a:p>
            <a:pPr algn="ctr"/>
            <a:r>
              <a:rPr lang="cs-CZ" dirty="0"/>
              <a:t>DĚKUJEME ZA POZORNOST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916177"/>
      </p:ext>
    </p:extLst>
  </p:cSld>
  <p:clrMapOvr>
    <a:masterClrMapping/>
  </p:clrMapOvr>
  <p:transition spd="slow">
    <p:pull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838</TotalTime>
  <Words>147</Words>
  <PresentationFormat>Předvádění na obrazovce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Times New Roman</vt:lpstr>
      <vt:lpstr>Verdana</vt:lpstr>
      <vt:lpstr>Wingdings</vt:lpstr>
      <vt:lpstr>Wingdings 2</vt:lpstr>
      <vt:lpstr>Aspekt</vt:lpstr>
      <vt:lpstr>Nábor zaměstnanců  v pojišťovně</vt:lpstr>
      <vt:lpstr>Zaměstnanci provozu</vt:lpstr>
      <vt:lpstr>Získávání uchazečů</vt:lpstr>
      <vt:lpstr>Výběr zaměstnanců</vt:lpstr>
      <vt:lpstr>Výběr zaměstnanců</vt:lpstr>
      <vt:lpstr>Výběr zaměstnanců</vt:lpstr>
      <vt:lpstr>Hoganův test (Hoganův osobnostní dotazník)</vt:lpstr>
      <vt:lpstr>Přijetí zaměstnanců</vt:lpstr>
      <vt:lpstr>DĚKUJEME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2014-12-02T18:48:20Z</dcterms:created>
  <dcterms:modified xsi:type="dcterms:W3CDTF">2025-03-29T10:37:36Z</dcterms:modified>
</cp:coreProperties>
</file>