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DD711-E0B1-44BC-8D40-C71C74464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090" y="3312457"/>
            <a:ext cx="5994310" cy="2268559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/>
              <a:t>Budoucnost genetiky – Jak daleko můžeme zajít?</a:t>
            </a:r>
            <a:br>
              <a:rPr lang="pl-P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2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33AFA-7902-416A-9050-2741A5EA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Úvod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813FA-5E0B-4A06-ABB4-418D0280C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928" y="1962469"/>
            <a:ext cx="4676072" cy="399782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Genetika</a:t>
            </a:r>
            <a:r>
              <a:rPr lang="en-US" dirty="0"/>
              <a:t> je </a:t>
            </a:r>
            <a:r>
              <a:rPr lang="en-US" dirty="0" err="1"/>
              <a:t>věda</a:t>
            </a:r>
            <a:r>
              <a:rPr lang="en-US" dirty="0"/>
              <a:t> </a:t>
            </a:r>
            <a:r>
              <a:rPr lang="en-US" dirty="0" err="1"/>
              <a:t>zabývající</a:t>
            </a:r>
            <a:r>
              <a:rPr lang="en-US" dirty="0"/>
              <a:t> se </a:t>
            </a:r>
            <a:r>
              <a:rPr lang="en-US" dirty="0" err="1"/>
              <a:t>dědičností</a:t>
            </a:r>
            <a:r>
              <a:rPr lang="en-US" dirty="0"/>
              <a:t> a </a:t>
            </a:r>
            <a:r>
              <a:rPr lang="en-US" dirty="0" err="1"/>
              <a:t>variabilitou</a:t>
            </a:r>
            <a:r>
              <a:rPr lang="en-US" dirty="0"/>
              <a:t> </a:t>
            </a:r>
            <a:r>
              <a:rPr lang="en-US" dirty="0" err="1"/>
              <a:t>organismů</a:t>
            </a:r>
            <a:r>
              <a:rPr lang="en-US" dirty="0"/>
              <a:t>. Od </a:t>
            </a:r>
            <a:r>
              <a:rPr lang="en-US" dirty="0" err="1"/>
              <a:t>objevu</a:t>
            </a:r>
            <a:r>
              <a:rPr lang="en-US" dirty="0"/>
              <a:t> DNA </a:t>
            </a:r>
            <a:r>
              <a:rPr lang="en-US" dirty="0" err="1"/>
              <a:t>až</a:t>
            </a:r>
            <a:r>
              <a:rPr lang="en-US" dirty="0"/>
              <a:t> po </a:t>
            </a:r>
            <a:r>
              <a:rPr lang="en-US" dirty="0" err="1"/>
              <a:t>současné</a:t>
            </a:r>
            <a:r>
              <a:rPr lang="en-US" dirty="0"/>
              <a:t> </a:t>
            </a:r>
            <a:r>
              <a:rPr lang="en-US" dirty="0" err="1"/>
              <a:t>metody</a:t>
            </a:r>
            <a:r>
              <a:rPr lang="en-US" dirty="0"/>
              <a:t> </a:t>
            </a:r>
            <a:r>
              <a:rPr lang="en-US" dirty="0" err="1"/>
              <a:t>genetického</a:t>
            </a:r>
            <a:r>
              <a:rPr lang="en-US" dirty="0"/>
              <a:t> </a:t>
            </a:r>
            <a:r>
              <a:rPr lang="en-US" dirty="0" err="1"/>
              <a:t>inženýrství</a:t>
            </a:r>
            <a:r>
              <a:rPr lang="en-US" dirty="0"/>
              <a:t> se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obor</a:t>
            </a:r>
            <a:r>
              <a:rPr lang="en-US" dirty="0"/>
              <a:t> </a:t>
            </a:r>
            <a:r>
              <a:rPr lang="en-US" dirty="0" err="1"/>
              <a:t>neustále</a:t>
            </a:r>
            <a:r>
              <a:rPr lang="en-US" dirty="0"/>
              <a:t> </a:t>
            </a:r>
            <a:r>
              <a:rPr lang="en-US" dirty="0" err="1"/>
              <a:t>vyvíjí</a:t>
            </a:r>
            <a:r>
              <a:rPr lang="en-US" dirty="0"/>
              <a:t>. </a:t>
            </a:r>
            <a:r>
              <a:rPr lang="en-US" dirty="0" err="1"/>
              <a:t>Historie</a:t>
            </a:r>
            <a:r>
              <a:rPr lang="en-US" dirty="0"/>
              <a:t> </a:t>
            </a:r>
            <a:r>
              <a:rPr lang="en-US" dirty="0" err="1"/>
              <a:t>genetiky</a:t>
            </a:r>
            <a:r>
              <a:rPr lang="en-US" dirty="0"/>
              <a:t> </a:t>
            </a:r>
            <a:r>
              <a:rPr lang="en-US" dirty="0" err="1"/>
              <a:t>sahá</a:t>
            </a:r>
            <a:r>
              <a:rPr lang="en-US" dirty="0"/>
              <a:t> od </a:t>
            </a:r>
            <a:r>
              <a:rPr lang="en-US" dirty="0" err="1"/>
              <a:t>experimentů</a:t>
            </a:r>
            <a:r>
              <a:rPr lang="en-US" dirty="0"/>
              <a:t> </a:t>
            </a:r>
            <a:r>
              <a:rPr lang="en-US" dirty="0" err="1"/>
              <a:t>Gregora</a:t>
            </a:r>
            <a:r>
              <a:rPr lang="en-US" dirty="0"/>
              <a:t> </a:t>
            </a:r>
            <a:r>
              <a:rPr lang="en-US" dirty="0" err="1"/>
              <a:t>Mendela</a:t>
            </a:r>
            <a:r>
              <a:rPr lang="en-US" dirty="0"/>
              <a:t> s </a:t>
            </a:r>
            <a:r>
              <a:rPr lang="en-US" dirty="0" err="1"/>
              <a:t>hráškem</a:t>
            </a:r>
            <a:r>
              <a:rPr lang="en-US" dirty="0"/>
              <a:t>, </a:t>
            </a:r>
            <a:r>
              <a:rPr lang="en-US" dirty="0" err="1"/>
              <a:t>přes</a:t>
            </a:r>
            <a:r>
              <a:rPr lang="en-US" dirty="0"/>
              <a:t> </a:t>
            </a:r>
            <a:r>
              <a:rPr lang="en-US" dirty="0" err="1"/>
              <a:t>objev</a:t>
            </a:r>
            <a:r>
              <a:rPr lang="en-US" dirty="0"/>
              <a:t> </a:t>
            </a:r>
            <a:r>
              <a:rPr lang="en-US" dirty="0" err="1"/>
              <a:t>struktury</a:t>
            </a:r>
            <a:r>
              <a:rPr lang="en-US" dirty="0"/>
              <a:t> DNA </a:t>
            </a:r>
            <a:r>
              <a:rPr lang="en-US" dirty="0" err="1"/>
              <a:t>Watsonem</a:t>
            </a:r>
            <a:r>
              <a:rPr lang="en-US" dirty="0"/>
              <a:t> a </a:t>
            </a:r>
            <a:r>
              <a:rPr lang="en-US" dirty="0" err="1"/>
              <a:t>Crickem</a:t>
            </a:r>
            <a:r>
              <a:rPr lang="en-US" dirty="0"/>
              <a:t>, </a:t>
            </a:r>
            <a:r>
              <a:rPr lang="en-US" dirty="0" err="1"/>
              <a:t>až</a:t>
            </a:r>
            <a:r>
              <a:rPr lang="en-US" dirty="0"/>
              <a:t> po </a:t>
            </a:r>
            <a:r>
              <a:rPr lang="en-US" dirty="0" err="1"/>
              <a:t>moderní</a:t>
            </a:r>
            <a:r>
              <a:rPr lang="en-US" dirty="0"/>
              <a:t> </a:t>
            </a:r>
            <a:r>
              <a:rPr lang="en-US" dirty="0" err="1"/>
              <a:t>technologie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je CRISPR. </a:t>
            </a:r>
            <a:r>
              <a:rPr lang="en-US" dirty="0" err="1"/>
              <a:t>Genetika</a:t>
            </a:r>
            <a:r>
              <a:rPr lang="en-US" dirty="0"/>
              <a:t> </a:t>
            </a:r>
            <a:r>
              <a:rPr lang="en-US" dirty="0" err="1"/>
              <a:t>dnes</a:t>
            </a:r>
            <a:r>
              <a:rPr lang="en-US" dirty="0"/>
              <a:t> </a:t>
            </a:r>
            <a:r>
              <a:rPr lang="en-US" dirty="0" err="1"/>
              <a:t>nabízí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v </a:t>
            </a:r>
            <a:r>
              <a:rPr lang="en-US" dirty="0" err="1"/>
              <a:t>medicíně</a:t>
            </a:r>
            <a:r>
              <a:rPr lang="en-US" dirty="0"/>
              <a:t>, </a:t>
            </a:r>
            <a:r>
              <a:rPr lang="en-US" dirty="0" err="1"/>
              <a:t>zemědělství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průmyslu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EB Centrum ČR Genetika - obor všech generací - na obou stranách hřiště">
            <a:extLst>
              <a:ext uri="{FF2B5EF4-FFF2-40B4-BE49-F238E27FC236}">
                <a16:creationId xmlns:a16="http://schemas.microsoft.com/office/drawing/2014/main" id="{07B04551-C948-4F26-B32B-21AD7EA1E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973" y="2150728"/>
            <a:ext cx="4419193" cy="295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73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9441D-C5A6-441D-9A00-38CCA71B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Současný</a:t>
            </a:r>
            <a:r>
              <a:rPr lang="en-US" b="1" dirty="0"/>
              <a:t> </a:t>
            </a:r>
            <a:r>
              <a:rPr lang="en-US" b="1" dirty="0" err="1"/>
              <a:t>stav</a:t>
            </a:r>
            <a:r>
              <a:rPr lang="en-US" b="1" dirty="0"/>
              <a:t> </a:t>
            </a:r>
            <a:r>
              <a:rPr lang="en-US" b="1" dirty="0" err="1"/>
              <a:t>genetického</a:t>
            </a:r>
            <a:r>
              <a:rPr lang="en-US" b="1" dirty="0"/>
              <a:t> </a:t>
            </a:r>
            <a:r>
              <a:rPr lang="en-US" b="1" dirty="0" err="1"/>
              <a:t>výzkumu</a:t>
            </a:r>
            <a:endParaRPr lang="en-US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24A33-6881-4823-A405-DE7403631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Genomové</a:t>
            </a:r>
            <a:r>
              <a:rPr lang="en-US" b="1" dirty="0"/>
              <a:t> </a:t>
            </a:r>
            <a:r>
              <a:rPr lang="en-US" b="1" dirty="0" err="1"/>
              <a:t>sekvenování</a:t>
            </a:r>
            <a:r>
              <a:rPr lang="en-US" b="1" dirty="0"/>
              <a:t> a </a:t>
            </a:r>
            <a:r>
              <a:rPr lang="en-US" b="1" dirty="0" err="1"/>
              <a:t>personalizovaná</a:t>
            </a:r>
            <a:r>
              <a:rPr lang="en-US" b="1" dirty="0"/>
              <a:t> </a:t>
            </a:r>
            <a:r>
              <a:rPr lang="en-US" b="1" dirty="0" err="1"/>
              <a:t>medicína</a:t>
            </a:r>
            <a:r>
              <a:rPr lang="en-US" dirty="0"/>
              <a:t> – </a:t>
            </a:r>
            <a:r>
              <a:rPr lang="en-US" dirty="0" err="1"/>
              <a:t>sekvenování</a:t>
            </a:r>
            <a:r>
              <a:rPr lang="en-US" dirty="0"/>
              <a:t> </a:t>
            </a:r>
            <a:r>
              <a:rPr lang="en-US" dirty="0" err="1"/>
              <a:t>lidského</a:t>
            </a:r>
            <a:r>
              <a:rPr lang="en-US" dirty="0"/>
              <a:t> </a:t>
            </a:r>
            <a:r>
              <a:rPr lang="en-US" dirty="0" err="1"/>
              <a:t>genomu</a:t>
            </a:r>
            <a:r>
              <a:rPr lang="en-US" dirty="0"/>
              <a:t> </a:t>
            </a:r>
            <a:r>
              <a:rPr lang="en-US" dirty="0" err="1"/>
              <a:t>umožňuje</a:t>
            </a:r>
            <a:r>
              <a:rPr lang="en-US" dirty="0"/>
              <a:t> </a:t>
            </a:r>
            <a:r>
              <a:rPr lang="en-US" dirty="0" err="1"/>
              <a:t>predikovat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nemocí</a:t>
            </a:r>
            <a:r>
              <a:rPr lang="en-US" dirty="0"/>
              <a:t> a </a:t>
            </a:r>
            <a:r>
              <a:rPr lang="en-US" dirty="0" err="1"/>
              <a:t>přizpůsobit</a:t>
            </a:r>
            <a:r>
              <a:rPr lang="en-US" dirty="0"/>
              <a:t> </a:t>
            </a:r>
            <a:r>
              <a:rPr lang="en-US" dirty="0" err="1"/>
              <a:t>léčbu</a:t>
            </a:r>
            <a:r>
              <a:rPr lang="en-US" dirty="0"/>
              <a:t> </a:t>
            </a:r>
            <a:r>
              <a:rPr lang="en-US" dirty="0" err="1"/>
              <a:t>konkrétním</a:t>
            </a:r>
            <a:r>
              <a:rPr lang="en-US" dirty="0"/>
              <a:t> </a:t>
            </a:r>
            <a:r>
              <a:rPr lang="en-US" dirty="0" err="1"/>
              <a:t>pacientům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Genetické</a:t>
            </a:r>
            <a:r>
              <a:rPr lang="en-US" b="1" dirty="0"/>
              <a:t> </a:t>
            </a:r>
            <a:r>
              <a:rPr lang="en-US" b="1" dirty="0" err="1"/>
              <a:t>modifikace</a:t>
            </a:r>
            <a:r>
              <a:rPr lang="en-US" b="1" dirty="0"/>
              <a:t> </a:t>
            </a:r>
            <a:r>
              <a:rPr lang="en-US" b="1" dirty="0" err="1"/>
              <a:t>rostlin</a:t>
            </a:r>
            <a:r>
              <a:rPr lang="en-US" b="1" dirty="0"/>
              <a:t> a </a:t>
            </a:r>
            <a:r>
              <a:rPr lang="en-US" b="1" dirty="0" err="1"/>
              <a:t>živočichů</a:t>
            </a:r>
            <a:r>
              <a:rPr lang="en-US" dirty="0"/>
              <a:t> – GMO </a:t>
            </a:r>
            <a:r>
              <a:rPr lang="en-US" dirty="0" err="1"/>
              <a:t>plodiny</a:t>
            </a:r>
            <a:r>
              <a:rPr lang="en-US" dirty="0"/>
              <a:t> </a:t>
            </a:r>
            <a:r>
              <a:rPr lang="en-US" dirty="0" err="1"/>
              <a:t>odolné</a:t>
            </a:r>
            <a:r>
              <a:rPr lang="en-US" dirty="0"/>
              <a:t>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škůdcům</a:t>
            </a:r>
            <a:r>
              <a:rPr lang="en-US" dirty="0"/>
              <a:t> a </a:t>
            </a:r>
            <a:r>
              <a:rPr lang="en-US" dirty="0" err="1"/>
              <a:t>chorobám</a:t>
            </a:r>
            <a:r>
              <a:rPr lang="en-US" dirty="0"/>
              <a:t> </a:t>
            </a:r>
            <a:r>
              <a:rPr lang="en-US" dirty="0" err="1"/>
              <a:t>pomáhají</a:t>
            </a:r>
            <a:r>
              <a:rPr lang="en-US" dirty="0"/>
              <a:t> </a:t>
            </a:r>
            <a:r>
              <a:rPr lang="en-US" dirty="0" err="1"/>
              <a:t>zvyšovat</a:t>
            </a:r>
            <a:r>
              <a:rPr lang="en-US" dirty="0"/>
              <a:t> </a:t>
            </a:r>
            <a:r>
              <a:rPr lang="en-US" dirty="0" err="1"/>
              <a:t>výnosy</a:t>
            </a:r>
            <a:r>
              <a:rPr lang="en-US" dirty="0"/>
              <a:t> a </a:t>
            </a:r>
            <a:r>
              <a:rPr lang="en-US" dirty="0" err="1"/>
              <a:t>snižovat</a:t>
            </a:r>
            <a:r>
              <a:rPr lang="en-US" dirty="0"/>
              <a:t> </a:t>
            </a:r>
            <a:r>
              <a:rPr lang="en-US" dirty="0" err="1"/>
              <a:t>potřebu</a:t>
            </a:r>
            <a:r>
              <a:rPr lang="en-US" dirty="0"/>
              <a:t> </a:t>
            </a:r>
            <a:r>
              <a:rPr lang="en-US" dirty="0" err="1"/>
              <a:t>pesticidů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Léčba</a:t>
            </a:r>
            <a:r>
              <a:rPr lang="en-US" b="1" dirty="0"/>
              <a:t> </a:t>
            </a:r>
            <a:r>
              <a:rPr lang="en-US" b="1" dirty="0" err="1"/>
              <a:t>genetických</a:t>
            </a:r>
            <a:r>
              <a:rPr lang="en-US" b="1" dirty="0"/>
              <a:t> </a:t>
            </a:r>
            <a:r>
              <a:rPr lang="en-US" b="1" dirty="0" err="1"/>
              <a:t>onemocnění</a:t>
            </a:r>
            <a:r>
              <a:rPr lang="en-US" dirty="0"/>
              <a:t> – </a:t>
            </a:r>
            <a:r>
              <a:rPr lang="en-US" dirty="0" err="1"/>
              <a:t>výzkum</a:t>
            </a:r>
            <a:r>
              <a:rPr lang="en-US" dirty="0"/>
              <a:t> se </a:t>
            </a:r>
            <a:r>
              <a:rPr lang="en-US" dirty="0" err="1"/>
              <a:t>zaměřuje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opravy</a:t>
            </a:r>
            <a:r>
              <a:rPr lang="en-US" dirty="0"/>
              <a:t> </a:t>
            </a:r>
            <a:r>
              <a:rPr lang="en-US" dirty="0" err="1"/>
              <a:t>vadných</a:t>
            </a:r>
            <a:r>
              <a:rPr lang="en-US" dirty="0"/>
              <a:t> </a:t>
            </a:r>
            <a:r>
              <a:rPr lang="en-US" dirty="0" err="1"/>
              <a:t>genů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by </a:t>
            </a:r>
            <a:r>
              <a:rPr lang="en-US" dirty="0" err="1"/>
              <a:t>mohlo</a:t>
            </a:r>
            <a:r>
              <a:rPr lang="en-US" dirty="0"/>
              <a:t> </a:t>
            </a:r>
            <a:r>
              <a:rPr lang="en-US" dirty="0" err="1"/>
              <a:t>eliminovat</a:t>
            </a:r>
            <a:r>
              <a:rPr lang="en-US" dirty="0"/>
              <a:t> </a:t>
            </a:r>
            <a:r>
              <a:rPr lang="en-US" dirty="0" err="1"/>
              <a:t>dědičné</a:t>
            </a:r>
            <a:r>
              <a:rPr lang="en-US" dirty="0"/>
              <a:t> </a:t>
            </a:r>
            <a:r>
              <a:rPr lang="en-US" dirty="0" err="1"/>
              <a:t>choroby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Pokroky</a:t>
            </a:r>
            <a:r>
              <a:rPr lang="en-US" b="1" dirty="0"/>
              <a:t> v CRISPR a </a:t>
            </a:r>
            <a:r>
              <a:rPr lang="en-US" b="1" dirty="0" err="1"/>
              <a:t>editaci</a:t>
            </a:r>
            <a:r>
              <a:rPr lang="en-US" b="1" dirty="0"/>
              <a:t> </a:t>
            </a:r>
            <a:r>
              <a:rPr lang="en-US" b="1" dirty="0" err="1"/>
              <a:t>genů</a:t>
            </a:r>
            <a:r>
              <a:rPr lang="en-US" dirty="0"/>
              <a:t> – </a:t>
            </a:r>
            <a:r>
              <a:rPr lang="en-US" dirty="0" err="1"/>
              <a:t>technologie</a:t>
            </a:r>
            <a:r>
              <a:rPr lang="en-US" dirty="0"/>
              <a:t> CRISPR </a:t>
            </a:r>
            <a:r>
              <a:rPr lang="en-US" dirty="0" err="1"/>
              <a:t>umožňuje</a:t>
            </a:r>
            <a:r>
              <a:rPr lang="en-US" dirty="0"/>
              <a:t> </a:t>
            </a:r>
            <a:r>
              <a:rPr lang="en-US" dirty="0" err="1"/>
              <a:t>přesné</a:t>
            </a:r>
            <a:r>
              <a:rPr lang="en-US" dirty="0"/>
              <a:t> </a:t>
            </a:r>
            <a:r>
              <a:rPr lang="en-US" dirty="0" err="1"/>
              <a:t>úpravy</a:t>
            </a:r>
            <a:r>
              <a:rPr lang="en-US" dirty="0"/>
              <a:t> DNA,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otevírá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v </a:t>
            </a:r>
            <a:r>
              <a:rPr lang="en-US" dirty="0" err="1"/>
              <a:t>léčbě</a:t>
            </a:r>
            <a:r>
              <a:rPr lang="en-US" dirty="0"/>
              <a:t> a </a:t>
            </a:r>
            <a:r>
              <a:rPr lang="en-US" dirty="0" err="1"/>
              <a:t>genetickém</a:t>
            </a:r>
            <a:r>
              <a:rPr lang="en-US" dirty="0"/>
              <a:t> </a:t>
            </a:r>
            <a:r>
              <a:rPr lang="en-US" dirty="0" err="1"/>
              <a:t>vylepšování</a:t>
            </a:r>
            <a:r>
              <a:rPr lang="en-US" dirty="0"/>
              <a:t> </a:t>
            </a:r>
            <a:r>
              <a:rPr lang="en-US" dirty="0" err="1"/>
              <a:t>organismů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0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6E782-A38A-48F6-B58B-23099C929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Možnosti</a:t>
            </a:r>
            <a:r>
              <a:rPr lang="en-US" b="1" dirty="0"/>
              <a:t> a </a:t>
            </a:r>
            <a:r>
              <a:rPr lang="en-US" b="1" dirty="0" err="1"/>
              <a:t>budoucí</a:t>
            </a:r>
            <a:r>
              <a:rPr lang="en-US" b="1" dirty="0"/>
              <a:t> </a:t>
            </a:r>
            <a:r>
              <a:rPr lang="en-US" b="1" dirty="0" err="1"/>
              <a:t>aplikace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ADDC0F-4D0A-4E09-A7B6-9E157DE7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Genetická</a:t>
            </a:r>
            <a:r>
              <a:rPr lang="en-US" b="1" dirty="0"/>
              <a:t> </a:t>
            </a:r>
            <a:r>
              <a:rPr lang="en-US" b="1" dirty="0" err="1"/>
              <a:t>terapie</a:t>
            </a:r>
            <a:r>
              <a:rPr lang="en-US" dirty="0"/>
              <a:t> – </a:t>
            </a:r>
            <a:r>
              <a:rPr lang="en-US" dirty="0" err="1"/>
              <a:t>nahrazení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oprava</a:t>
            </a:r>
            <a:r>
              <a:rPr lang="en-US" dirty="0"/>
              <a:t> </a:t>
            </a:r>
            <a:r>
              <a:rPr lang="en-US" dirty="0" err="1"/>
              <a:t>poškozených</a:t>
            </a:r>
            <a:r>
              <a:rPr lang="en-US" dirty="0"/>
              <a:t> </a:t>
            </a:r>
            <a:r>
              <a:rPr lang="en-US" dirty="0" err="1"/>
              <a:t>genů</a:t>
            </a:r>
            <a:r>
              <a:rPr lang="en-US" dirty="0"/>
              <a:t> by </a:t>
            </a:r>
            <a:r>
              <a:rPr lang="en-US" dirty="0" err="1"/>
              <a:t>mohla</a:t>
            </a:r>
            <a:r>
              <a:rPr lang="en-US" dirty="0"/>
              <a:t> </a:t>
            </a:r>
            <a:r>
              <a:rPr lang="en-US" dirty="0" err="1"/>
              <a:t>vést</a:t>
            </a:r>
            <a:r>
              <a:rPr lang="en-US" dirty="0"/>
              <a:t> k </a:t>
            </a:r>
            <a:r>
              <a:rPr lang="en-US" dirty="0" err="1"/>
              <a:t>vyléčení</a:t>
            </a:r>
            <a:r>
              <a:rPr lang="en-US" dirty="0"/>
              <a:t> </a:t>
            </a:r>
            <a:r>
              <a:rPr lang="en-US" dirty="0" err="1"/>
              <a:t>nemocí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je </a:t>
            </a:r>
            <a:r>
              <a:rPr lang="en-US" dirty="0" err="1"/>
              <a:t>cystická</a:t>
            </a:r>
            <a:r>
              <a:rPr lang="en-US" dirty="0"/>
              <a:t> </a:t>
            </a:r>
            <a:r>
              <a:rPr lang="en-US" dirty="0" err="1"/>
              <a:t>fibróza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srpkovitá</a:t>
            </a:r>
            <a:r>
              <a:rPr lang="en-US" dirty="0"/>
              <a:t> </a:t>
            </a:r>
            <a:r>
              <a:rPr lang="en-US" dirty="0" err="1"/>
              <a:t>anémie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Designérové</a:t>
            </a:r>
            <a:r>
              <a:rPr lang="en-US" b="1" dirty="0"/>
              <a:t> </a:t>
            </a:r>
            <a:r>
              <a:rPr lang="en-US" b="1" dirty="0" err="1"/>
              <a:t>děti</a:t>
            </a:r>
            <a:r>
              <a:rPr lang="en-US" dirty="0"/>
              <a:t> – </a:t>
            </a:r>
            <a:r>
              <a:rPr lang="en-US" dirty="0" err="1"/>
              <a:t>vědci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nyní</a:t>
            </a:r>
            <a:r>
              <a:rPr lang="en-US" dirty="0"/>
              <a:t> </a:t>
            </a:r>
            <a:r>
              <a:rPr lang="en-US" dirty="0" err="1"/>
              <a:t>dokážou</a:t>
            </a:r>
            <a:r>
              <a:rPr lang="en-US" dirty="0"/>
              <a:t> </a:t>
            </a:r>
            <a:r>
              <a:rPr lang="en-US" dirty="0" err="1"/>
              <a:t>modifikovat</a:t>
            </a:r>
            <a:r>
              <a:rPr lang="en-US" dirty="0"/>
              <a:t> </a:t>
            </a:r>
            <a:r>
              <a:rPr lang="en-US" dirty="0" err="1"/>
              <a:t>embrya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aby </a:t>
            </a:r>
            <a:r>
              <a:rPr lang="en-US" dirty="0" err="1"/>
              <a:t>měla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vyvolává</a:t>
            </a:r>
            <a:r>
              <a:rPr lang="en-US" dirty="0"/>
              <a:t> </a:t>
            </a:r>
            <a:r>
              <a:rPr lang="en-US" dirty="0" err="1"/>
              <a:t>etické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Prodlužování</a:t>
            </a:r>
            <a:r>
              <a:rPr lang="en-US" b="1" dirty="0"/>
              <a:t> </a:t>
            </a:r>
            <a:r>
              <a:rPr lang="en-US" b="1" dirty="0" err="1"/>
              <a:t>života</a:t>
            </a:r>
            <a:r>
              <a:rPr lang="en-US" dirty="0"/>
              <a:t> –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genetických</a:t>
            </a:r>
            <a:r>
              <a:rPr lang="en-US" dirty="0"/>
              <a:t> </a:t>
            </a:r>
            <a:r>
              <a:rPr lang="en-US" dirty="0" err="1"/>
              <a:t>faktorů</a:t>
            </a:r>
            <a:r>
              <a:rPr lang="en-US" dirty="0"/>
              <a:t> </a:t>
            </a:r>
            <a:r>
              <a:rPr lang="en-US" dirty="0" err="1"/>
              <a:t>stárnutí</a:t>
            </a:r>
            <a:r>
              <a:rPr lang="en-US" dirty="0"/>
              <a:t> </a:t>
            </a:r>
            <a:r>
              <a:rPr lang="en-US" dirty="0" err="1"/>
              <a:t>naznačuje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by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zpomalit</a:t>
            </a:r>
            <a:r>
              <a:rPr lang="en-US" dirty="0"/>
              <a:t> </a:t>
            </a:r>
            <a:r>
              <a:rPr lang="en-US" dirty="0" err="1"/>
              <a:t>biologické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 a </a:t>
            </a:r>
            <a:r>
              <a:rPr lang="en-US" dirty="0" err="1"/>
              <a:t>prodloužit</a:t>
            </a:r>
            <a:r>
              <a:rPr lang="en-US" dirty="0"/>
              <a:t> </a:t>
            </a:r>
            <a:r>
              <a:rPr lang="en-US" dirty="0" err="1"/>
              <a:t>lidský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Syntetická</a:t>
            </a:r>
            <a:r>
              <a:rPr lang="en-US" b="1" dirty="0"/>
              <a:t> </a:t>
            </a:r>
            <a:r>
              <a:rPr lang="en-US" b="1" dirty="0" err="1"/>
              <a:t>biologie</a:t>
            </a:r>
            <a:r>
              <a:rPr lang="en-US" dirty="0"/>
              <a:t> – </a:t>
            </a:r>
            <a:r>
              <a:rPr lang="en-US" dirty="0" err="1"/>
              <a:t>tvorba</a:t>
            </a:r>
            <a:r>
              <a:rPr lang="en-US" dirty="0"/>
              <a:t> </a:t>
            </a:r>
            <a:r>
              <a:rPr lang="en-US" dirty="0" err="1"/>
              <a:t>umělých</a:t>
            </a:r>
            <a:r>
              <a:rPr lang="en-US" dirty="0"/>
              <a:t> </a:t>
            </a:r>
            <a:r>
              <a:rPr lang="en-US" dirty="0" err="1"/>
              <a:t>organismů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produkovat</a:t>
            </a:r>
            <a:r>
              <a:rPr lang="en-US" dirty="0"/>
              <a:t> </a:t>
            </a:r>
            <a:r>
              <a:rPr lang="en-US" dirty="0" err="1"/>
              <a:t>léčiva</a:t>
            </a:r>
            <a:r>
              <a:rPr lang="en-US" dirty="0"/>
              <a:t>, </a:t>
            </a:r>
            <a:r>
              <a:rPr lang="en-US" dirty="0" err="1"/>
              <a:t>biodegradovat</a:t>
            </a:r>
            <a:r>
              <a:rPr lang="en-US" dirty="0"/>
              <a:t> </a:t>
            </a:r>
            <a:r>
              <a:rPr lang="en-US" dirty="0" err="1"/>
              <a:t>odpady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vytvářet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materiály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9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51D15-9433-475F-B111-435D2AE0B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Rizika</a:t>
            </a:r>
            <a:r>
              <a:rPr lang="en-US" b="1" dirty="0"/>
              <a:t> a </a:t>
            </a:r>
            <a:r>
              <a:rPr lang="en-US" b="1" dirty="0" err="1"/>
              <a:t>etické</a:t>
            </a:r>
            <a:r>
              <a:rPr lang="en-US" b="1" dirty="0"/>
              <a:t> </a:t>
            </a:r>
            <a:r>
              <a:rPr lang="en-US" b="1" dirty="0" err="1"/>
              <a:t>otázky</a:t>
            </a:r>
            <a:br>
              <a:rPr lang="en-US" b="1" dirty="0"/>
            </a:br>
            <a:endParaRPr 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E3BA0E1-F63D-4F0D-B5D0-D6251B09E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694" y="2538149"/>
            <a:ext cx="926950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Etika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genetických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úprav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editace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lidské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DNA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vyvolává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otázky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týkající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jejího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možného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zneužití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nečekaných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důsledků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Dopady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společnost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genetické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úpravy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mohly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vést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sociální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nerovnosti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dostupné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pouze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bohatým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Riziko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nečekaných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mutací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zásahy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do DNA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mohou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mít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nepředvídatelné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následky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mohly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způsobit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nové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genetické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choroby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Biologické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zbraně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možnost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vytvoření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geneticky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upravených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patogenů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představuje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hrozbu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globální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09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D36D4-588C-4279-872D-C76757CC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Závěr</a:t>
            </a:r>
            <a:br>
              <a:rPr lang="en-US" b="1" dirty="0"/>
            </a:b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B7CE22C-C3E9-46FC-987B-942F26025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320" y="2806878"/>
            <a:ext cx="853439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Genetika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má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potenciál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zásadně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změnit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svět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Přináší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obrovské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výhody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ale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zároveň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rizika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nutné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pečlivě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zvažovat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Hranice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mezi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léčbou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genetickým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vylepšováním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člověka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stále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nejasná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otázka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zůstává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Kam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až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bychom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měli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zajít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320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{62906DD3-BDE4-4E1D-AF64-39D598B7F416}tf16401375</Template>
  <TotalTime>6</TotalTime>
  <Words>374</Words>
  <Application>Microsoft Office PowerPoint</Application>
  <PresentationFormat>Širokoúhlá obrazovka</PresentationFormat>
  <Paragraphs>21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Budoucnost genetiky – Jak daleko můžeme zajít? </vt:lpstr>
      <vt:lpstr>Úvod </vt:lpstr>
      <vt:lpstr>Současný stav genetického výzkumu</vt:lpstr>
      <vt:lpstr>Možnosti a budoucí aplikace </vt:lpstr>
      <vt:lpstr>Rizika a etické otázky </vt:lpstr>
      <vt:lpstr>Závěr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Budoucnost genetiky – Jak daleko můžeme zajít? </dc:title>
  <dc:creator>Táňa Biedina</dc:creator>
  <cp:lastModifiedBy>Táňa Biedina</cp:lastModifiedBy>
  <cp:revision>1</cp:revision>
  <dcterms:created xsi:type="dcterms:W3CDTF">2025-02-04T09:49:21Z</dcterms:created>
  <dcterms:modified xsi:type="dcterms:W3CDTF">2025-02-04T09:55:55Z</dcterms:modified>
</cp:coreProperties>
</file>