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roxima Nova"/>
      <p:regular r:id="rId18"/>
      <p:bold r:id="rId19"/>
      <p:italic r:id="rId20"/>
      <p:boldItalic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Alfa Slab One"/>
      <p:regular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-italic.fntdata"/><Relationship Id="rId22" Type="http://schemas.openxmlformats.org/officeDocument/2006/relationships/font" Target="fonts/Roboto-regular.fntdata"/><Relationship Id="rId21" Type="http://schemas.openxmlformats.org/officeDocument/2006/relationships/font" Target="fonts/ProximaNova-boldItalic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AlfaSlabOne-regular.fntdata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roximaNova-bold.fntdata"/><Relationship Id="rId1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7ee2eff84_3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c7ee2eff84_3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c7ee2eff84_3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c7ee2eff84_3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c788b18b5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c788b18b5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788b18b5d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788b18b5d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788b18b5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c788b18b5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7ee2eff84_3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7ee2eff84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7ee2eff84_3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7ee2eff84_3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c7ee2eff84_3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c7ee2eff84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7ee2eff84_3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7ee2eff84_3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c7ee2eff84_2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c7ee2eff84_2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c7ee2eff84_3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c7ee2eff84_3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577775" y="544875"/>
            <a:ext cx="6561300" cy="1034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Poruchy imunity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164475" y="1579275"/>
            <a:ext cx="6915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lt1"/>
                </a:solidFill>
              </a:rPr>
              <a:t>Barbora Soukupová, Amálie Vychodilová, 3.D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Silné </a:t>
            </a:r>
            <a:r>
              <a:rPr lang="cs">
                <a:solidFill>
                  <a:srgbClr val="6D9EEB"/>
                </a:solidFill>
              </a:rPr>
              <a:t>znečištěné</a:t>
            </a:r>
            <a:r>
              <a:rPr lang="cs">
                <a:solidFill>
                  <a:srgbClr val="6D9EEB"/>
                </a:solidFill>
              </a:rPr>
              <a:t> prostředí 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6D9EEB"/>
                </a:solidFill>
              </a:rPr>
              <a:t>3 skupiny faktorů:</a:t>
            </a:r>
            <a:endParaRPr b="1">
              <a:solidFill>
                <a:srgbClr val="6D9EEB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A202C"/>
              </a:buClr>
              <a:buSzPts val="1800"/>
              <a:buFont typeface="Roboto"/>
              <a:buChar char="●"/>
            </a:pPr>
            <a:r>
              <a:rPr b="1" lang="cs">
                <a:solidFill>
                  <a:srgbClr val="1A202C"/>
                </a:solidFill>
              </a:rPr>
              <a:t>fyzikální</a:t>
            </a:r>
            <a:r>
              <a:rPr lang="cs">
                <a:solidFill>
                  <a:srgbClr val="1A202C"/>
                </a:solidFill>
              </a:rPr>
              <a:t> </a:t>
            </a:r>
            <a:r>
              <a:rPr lang="cs">
                <a:solidFill>
                  <a:srgbClr val="C0FEF9"/>
                </a:solidFill>
              </a:rPr>
              <a:t> </a:t>
            </a:r>
            <a:endParaRPr>
              <a:solidFill>
                <a:srgbClr val="1A202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A202C"/>
                </a:solidFill>
              </a:rPr>
              <a:t>př.:  </a:t>
            </a:r>
            <a:r>
              <a:rPr lang="cs">
                <a:solidFill>
                  <a:srgbClr val="1A202C"/>
                </a:solidFill>
              </a:rPr>
              <a:t>teplota, vlhkost,elektrický stav ovzduší,prach</a:t>
            </a:r>
            <a:endParaRPr>
              <a:solidFill>
                <a:srgbClr val="1A202C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A202C"/>
              </a:buClr>
              <a:buSzPts val="1800"/>
              <a:buFont typeface="Roboto"/>
              <a:buChar char="●"/>
            </a:pPr>
            <a:r>
              <a:rPr b="1" lang="cs">
                <a:solidFill>
                  <a:srgbClr val="1A202C"/>
                </a:solidFill>
              </a:rPr>
              <a:t>chemické</a:t>
            </a:r>
            <a:r>
              <a:rPr lang="cs">
                <a:solidFill>
                  <a:srgbClr val="1A202C"/>
                </a:solidFill>
              </a:rPr>
              <a:t> </a:t>
            </a:r>
            <a:endParaRPr>
              <a:solidFill>
                <a:srgbClr val="1A202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A202C"/>
                </a:solidFill>
              </a:rPr>
              <a:t>př.: oxidy dusíku, síry, kosmetika, stavební materiály</a:t>
            </a:r>
            <a:endParaRPr>
              <a:solidFill>
                <a:srgbClr val="1A202C"/>
              </a:solidFill>
            </a:endParaRPr>
          </a:p>
          <a:p>
            <a:pPr indent="-342900" lvl="0" marL="45720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rgbClr val="1A202C"/>
              </a:buClr>
              <a:buSzPts val="1800"/>
              <a:buFont typeface="Roboto"/>
              <a:buChar char="●"/>
            </a:pPr>
            <a:r>
              <a:rPr b="1" lang="cs">
                <a:solidFill>
                  <a:srgbClr val="1A202C"/>
                </a:solidFill>
              </a:rPr>
              <a:t>biologické</a:t>
            </a:r>
            <a:r>
              <a:rPr lang="cs">
                <a:solidFill>
                  <a:srgbClr val="1A202C"/>
                </a:solidFill>
              </a:rPr>
              <a:t> </a:t>
            </a:r>
            <a:endParaRPr>
              <a:solidFill>
                <a:srgbClr val="1A202C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A202C"/>
                </a:solidFill>
              </a:rPr>
              <a:t>př.: viry, bakterie, lůžkoviny, srst zvířat, plísně, pyly</a:t>
            </a:r>
            <a:endParaRPr>
              <a:solidFill>
                <a:srgbClr val="1A202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551" y="1017726"/>
            <a:ext cx="2871775" cy="191102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Avitaminóza</a:t>
            </a:r>
            <a:r>
              <a:rPr lang="cs">
                <a:solidFill>
                  <a:srgbClr val="6D9EEB"/>
                </a:solidFill>
              </a:rPr>
              <a:t> 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27" name="Google Shape;127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1A202C"/>
                </a:solidFill>
                <a:highlight>
                  <a:schemeClr val="lt1"/>
                </a:highlight>
              </a:rPr>
              <a:t>= </a:t>
            </a:r>
            <a:r>
              <a:rPr lang="cs" sz="1700">
                <a:solidFill>
                  <a:srgbClr val="1A202C"/>
                </a:solidFill>
                <a:highlight>
                  <a:schemeClr val="lt1"/>
                </a:highlight>
              </a:rPr>
              <a:t>chorobný, patologický stav způsobený dlouhodobým nedostatkem některého z vitamínů</a:t>
            </a:r>
            <a:endParaRPr sz="1700"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6D9EEB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Projevy: </a:t>
            </a:r>
            <a:endParaRPr sz="1700">
              <a:solidFill>
                <a:srgbClr val="6D9EEB"/>
              </a:solidFill>
              <a:highlight>
                <a:schemeClr val="lt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ts val="1700"/>
              <a:buChar char="-"/>
            </a:pPr>
            <a:r>
              <a:rPr lang="cs" sz="1700">
                <a:solidFill>
                  <a:srgbClr val="1A202C"/>
                </a:solidFill>
                <a:highlight>
                  <a:schemeClr val="lt1"/>
                </a:highlight>
              </a:rPr>
              <a:t>záleží na tom, který vitamín v těle chybí </a:t>
            </a:r>
            <a:endParaRPr sz="1700"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1A202C"/>
                </a:solidFill>
                <a:highlight>
                  <a:schemeClr val="lt1"/>
                </a:highlight>
              </a:rPr>
              <a:t>Vitamin A - </a:t>
            </a:r>
            <a:r>
              <a:rPr lang="cs" sz="1700">
                <a:solidFill>
                  <a:srgbClr val="1A202C"/>
                </a:solidFill>
              </a:rPr>
              <a:t>šeroslepost, ztrátu chuti, zastavení růstu a porucha obranyschopnosti</a:t>
            </a:r>
            <a:endParaRPr sz="1700">
              <a:solidFill>
                <a:srgbClr val="1A20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1A202C"/>
                </a:solidFill>
              </a:rPr>
              <a:t>Vitamin D - poškození růst kostí, zubů a chrupavek, křivice, osteomalacii</a:t>
            </a:r>
            <a:endParaRPr sz="1700">
              <a:solidFill>
                <a:srgbClr val="1A202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700">
                <a:solidFill>
                  <a:srgbClr val="1A202C"/>
                </a:solidFill>
              </a:rPr>
              <a:t>Vitamin</a:t>
            </a:r>
            <a:r>
              <a:rPr lang="cs" sz="1700">
                <a:solidFill>
                  <a:srgbClr val="1A202C"/>
                </a:solidFill>
              </a:rPr>
              <a:t> E -</a:t>
            </a:r>
            <a:r>
              <a:rPr lang="cs" sz="1700">
                <a:solidFill>
                  <a:srgbClr val="1A202C"/>
                </a:solidFill>
                <a:highlight>
                  <a:schemeClr val="lt1"/>
                </a:highlight>
              </a:rPr>
              <a:t> zraku a chutě, únava, záněty trávicího traktu, nervové poruchy, neplodnost</a:t>
            </a:r>
            <a:r>
              <a:rPr lang="cs" sz="1400">
                <a:solidFill>
                  <a:srgbClr val="1A202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>
              <a:solidFill>
                <a:srgbClr val="1A202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 sz="1700">
                <a:solidFill>
                  <a:srgbClr val="1A202C"/>
                </a:solidFill>
              </a:rPr>
              <a:t>Vitamin K - krevní sraženiny</a:t>
            </a:r>
            <a:endParaRPr sz="1700">
              <a:solidFill>
                <a:srgbClr val="1A202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294675" y="462675"/>
            <a:ext cx="8325000" cy="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3400">
                <a:solidFill>
                  <a:srgbClr val="6D9EEB"/>
                </a:solidFill>
                <a:highlight>
                  <a:srgbClr val="FFFFFF"/>
                </a:highlight>
              </a:rPr>
              <a:t>Tipy, jak posílit imunitní systém</a:t>
            </a:r>
            <a:endParaRPr sz="3400">
              <a:solidFill>
                <a:srgbClr val="6D9EE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149900" y="12926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cs" sz="1650">
                <a:solidFill>
                  <a:srgbClr val="1A202C"/>
                </a:solidFill>
                <a:highlight>
                  <a:srgbClr val="FFFFFF"/>
                </a:highlight>
              </a:rPr>
              <a:t>Pestrá strava bohatá na vitamíny: </a:t>
            </a:r>
            <a:r>
              <a:rPr lang="cs" sz="1650">
                <a:solidFill>
                  <a:srgbClr val="1A202C"/>
                </a:solidFill>
                <a:highlight>
                  <a:srgbClr val="FFFFFF"/>
                </a:highlight>
              </a:rPr>
              <a:t>vitamin D,C,A,E,B, omega 3 nenasycené kyseliny,vláknina</a:t>
            </a:r>
            <a:endParaRPr sz="165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cs" sz="1650">
                <a:solidFill>
                  <a:srgbClr val="1A202C"/>
                </a:solidFill>
                <a:highlight>
                  <a:srgbClr val="FFFFFF"/>
                </a:highlight>
              </a:rPr>
              <a:t>Minerální látky jako pevný základ imunity </a:t>
            </a:r>
            <a:r>
              <a:rPr lang="cs" sz="1650">
                <a:solidFill>
                  <a:srgbClr val="1A202C"/>
                </a:solidFill>
                <a:highlight>
                  <a:srgbClr val="FFFFFF"/>
                </a:highlight>
              </a:rPr>
              <a:t>- zinek, selen, fosfor, </a:t>
            </a:r>
            <a:r>
              <a:rPr lang="cs" sz="1650">
                <a:solidFill>
                  <a:srgbClr val="1A202C"/>
                </a:solidFill>
                <a:highlight>
                  <a:srgbClr val="FFFFFF"/>
                </a:highlight>
              </a:rPr>
              <a:t>měď</a:t>
            </a:r>
            <a:r>
              <a:rPr lang="cs" sz="1650">
                <a:solidFill>
                  <a:srgbClr val="1A202C"/>
                </a:solidFill>
                <a:highlight>
                  <a:srgbClr val="FFFFFF"/>
                </a:highlight>
              </a:rPr>
              <a:t>, hořčík</a:t>
            </a:r>
            <a:endParaRPr sz="165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cs" sz="1650">
                <a:solidFill>
                  <a:srgbClr val="1A202C"/>
                </a:solidFill>
                <a:highlight>
                  <a:srgbClr val="FFFFFF"/>
                </a:highlight>
              </a:rPr>
              <a:t>Hodně spěte a dejte pozor na stres </a:t>
            </a:r>
            <a:r>
              <a:rPr lang="cs" sz="1650">
                <a:solidFill>
                  <a:srgbClr val="1A202C"/>
                </a:solidFill>
                <a:highlight>
                  <a:srgbClr val="FFFFFF"/>
                </a:highlight>
              </a:rPr>
              <a:t>- chronický stres oslabuje imunitu</a:t>
            </a:r>
            <a:endParaRPr sz="165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cs" sz="1650">
                <a:solidFill>
                  <a:srgbClr val="1A202C"/>
                </a:solidFill>
                <a:highlight>
                  <a:srgbClr val="FFFFFF"/>
                </a:highlight>
              </a:rPr>
              <a:t>Pohyb a aktivní životní styl - </a:t>
            </a:r>
            <a:r>
              <a:rPr lang="cs" sz="1650">
                <a:solidFill>
                  <a:srgbClr val="1A202C"/>
                </a:solidFill>
                <a:highlight>
                  <a:srgbClr val="FFFFFF"/>
                </a:highlight>
              </a:rPr>
              <a:t>endorfiny - uvolnění stresu, kvalita spánku, slunce, zdravá hmotnost</a:t>
            </a:r>
            <a:endParaRPr sz="165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cs" sz="1650">
                <a:solidFill>
                  <a:srgbClr val="1A202C"/>
                </a:solidFill>
                <a:highlight>
                  <a:srgbClr val="FFFFFF"/>
                </a:highlight>
              </a:rPr>
              <a:t>Bylinky na imunitu, houby a spousta dalšího - </a:t>
            </a:r>
            <a:r>
              <a:rPr lang="cs" sz="1650">
                <a:solidFill>
                  <a:srgbClr val="1A202C"/>
                </a:solidFill>
                <a:highlight>
                  <a:srgbClr val="FFFFFF"/>
                </a:highlight>
              </a:rPr>
              <a:t>včelí produkty, propolis</a:t>
            </a:r>
            <a:endParaRPr sz="165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Imunita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017725"/>
            <a:ext cx="85206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lnSpc>
                <a:spcPct val="1384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900">
                <a:solidFill>
                  <a:srgbClr val="1A202C"/>
                </a:solidFill>
                <a:highlight>
                  <a:srgbClr val="FFFFFF"/>
                </a:highlight>
              </a:rPr>
              <a:t> </a:t>
            </a:r>
            <a:r>
              <a:rPr lang="cs" sz="3400">
                <a:solidFill>
                  <a:srgbClr val="1A202C"/>
                </a:solidFill>
                <a:highlight>
                  <a:srgbClr val="FFFFFF"/>
                </a:highlight>
              </a:rPr>
              <a:t>=</a:t>
            </a:r>
            <a:r>
              <a:rPr lang="cs" sz="4600">
                <a:solidFill>
                  <a:srgbClr val="1A202C"/>
                </a:solidFill>
                <a:highlight>
                  <a:srgbClr val="FFFFFF"/>
                </a:highlight>
              </a:rPr>
              <a:t> </a:t>
            </a:r>
            <a:r>
              <a:rPr lang="cs" sz="7300">
                <a:solidFill>
                  <a:srgbClr val="1A202C"/>
                </a:solidFill>
                <a:highlight>
                  <a:srgbClr val="FFFFFF"/>
                </a:highlight>
              </a:rPr>
              <a:t>systém, jehož hlavním úkolem je</a:t>
            </a:r>
            <a:r>
              <a:rPr i="1" lang="cs" sz="7300">
                <a:solidFill>
                  <a:srgbClr val="1A202C"/>
                </a:solidFill>
                <a:highlight>
                  <a:srgbClr val="FFFFFF"/>
                </a:highlight>
              </a:rPr>
              <a:t> chránit</a:t>
            </a:r>
            <a:r>
              <a:rPr lang="cs" sz="7300">
                <a:solidFill>
                  <a:srgbClr val="1A202C"/>
                </a:solidFill>
                <a:highlight>
                  <a:srgbClr val="FFFFFF"/>
                </a:highlight>
              </a:rPr>
              <a:t> nás před škodlivými mikroorganismy, ale také odstraňovat poškozené buňky</a:t>
            </a:r>
            <a:endParaRPr sz="730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-344487" lvl="0" marL="457200" rtl="0" algn="l">
              <a:lnSpc>
                <a:spcPct val="138461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Roboto"/>
              <a:buChar char="-"/>
            </a:pPr>
            <a:r>
              <a:rPr b="1" lang="cs" sz="7300">
                <a:solidFill>
                  <a:srgbClr val="212529"/>
                </a:solidFill>
                <a:highlight>
                  <a:srgbClr val="FFFFFF"/>
                </a:highlight>
              </a:rPr>
              <a:t>Snížení imunity</a:t>
            </a:r>
            <a:r>
              <a:rPr lang="cs" sz="7300">
                <a:solidFill>
                  <a:srgbClr val="212529"/>
                </a:solidFill>
                <a:highlight>
                  <a:srgbClr val="FFFFFF"/>
                </a:highlight>
              </a:rPr>
              <a:t> (= imunodeficience) se projevují </a:t>
            </a:r>
            <a:r>
              <a:rPr lang="cs" sz="7300">
                <a:solidFill>
                  <a:srgbClr val="212529"/>
                </a:solidFill>
              </a:rPr>
              <a:t>zvýšenou náchylností k infekcím (</a:t>
            </a:r>
            <a:r>
              <a:rPr lang="cs" sz="7300">
                <a:solidFill>
                  <a:srgbClr val="212529"/>
                </a:solidFill>
                <a:highlight>
                  <a:srgbClr val="FFFFFF"/>
                </a:highlight>
              </a:rPr>
              <a:t>mohou se podílet i na </a:t>
            </a:r>
            <a:r>
              <a:rPr lang="cs" sz="7300">
                <a:solidFill>
                  <a:srgbClr val="212529"/>
                </a:solidFill>
              </a:rPr>
              <a:t>vzniku nádorových chorob, chronických zánětů) </a:t>
            </a:r>
            <a:endParaRPr sz="7300">
              <a:solidFill>
                <a:srgbClr val="212529"/>
              </a:solidFill>
            </a:endParaRPr>
          </a:p>
          <a:p>
            <a:pPr indent="0" lvl="0" marL="0" rtl="0" algn="l">
              <a:lnSpc>
                <a:spcPct val="13846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700">
              <a:solidFill>
                <a:srgbClr val="212529"/>
              </a:solidFill>
            </a:endParaRPr>
          </a:p>
          <a:p>
            <a:pPr indent="0" lvl="0" marL="0" rtl="0" algn="l">
              <a:lnSpc>
                <a:spcPct val="13846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200">
                <a:solidFill>
                  <a:srgbClr val="6D9EEB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PŘÍČINY: </a:t>
            </a:r>
            <a:endParaRPr sz="7200">
              <a:solidFill>
                <a:srgbClr val="6D9EEB"/>
              </a:solidFill>
              <a:highlight>
                <a:srgbClr val="FFFFFF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lnSpc>
                <a:spcPct val="13846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200">
                <a:solidFill>
                  <a:srgbClr val="1A202C"/>
                </a:solidFill>
                <a:highlight>
                  <a:srgbClr val="FFFFFF"/>
                </a:highlight>
              </a:rPr>
              <a:t>Existuje řada příčin poruchy: - </a:t>
            </a:r>
            <a:r>
              <a:rPr b="1" lang="cs" sz="7200">
                <a:solidFill>
                  <a:srgbClr val="1A202C"/>
                </a:solidFill>
                <a:highlight>
                  <a:srgbClr val="FFFFFF"/>
                </a:highlight>
              </a:rPr>
              <a:t>vrozené</a:t>
            </a:r>
            <a:r>
              <a:rPr lang="cs" sz="7200">
                <a:solidFill>
                  <a:srgbClr val="1A202C"/>
                </a:solidFill>
                <a:highlight>
                  <a:srgbClr val="FFFFFF"/>
                </a:highlight>
              </a:rPr>
              <a:t> (méně časté, geneticky podmíněné) </a:t>
            </a:r>
            <a:endParaRPr sz="720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3846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 sz="7200">
                <a:solidFill>
                  <a:srgbClr val="1A202C"/>
                </a:solidFill>
                <a:highlight>
                  <a:srgbClr val="FFFFFF"/>
                </a:highlight>
              </a:rPr>
              <a:t>                                         -  </a:t>
            </a:r>
            <a:r>
              <a:rPr b="1" lang="cs" sz="7200">
                <a:solidFill>
                  <a:srgbClr val="1A202C"/>
                </a:solidFill>
                <a:highlight>
                  <a:srgbClr val="FFFFFF"/>
                </a:highlight>
              </a:rPr>
              <a:t>získané</a:t>
            </a:r>
            <a:r>
              <a:rPr lang="cs" sz="7200">
                <a:solidFill>
                  <a:srgbClr val="1A202C"/>
                </a:solidFill>
                <a:highlight>
                  <a:srgbClr val="FFFFFF"/>
                </a:highlight>
              </a:rPr>
              <a:t> (</a:t>
            </a:r>
            <a:r>
              <a:rPr lang="cs" sz="7200">
                <a:solidFill>
                  <a:srgbClr val="212529"/>
                </a:solidFill>
                <a:highlight>
                  <a:srgbClr val="FFFFFF"/>
                </a:highlight>
              </a:rPr>
              <a:t> v důsledku řady příčin)</a:t>
            </a:r>
            <a:r>
              <a:rPr lang="cs" sz="600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endParaRPr sz="6000">
              <a:solidFill>
                <a:srgbClr val="1A202C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38461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A202C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750" y="2617425"/>
            <a:ext cx="1996350" cy="11799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Alergie 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83300" y="1152600"/>
            <a:ext cx="9381600" cy="39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10000"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solidFill>
                  <a:srgbClr val="040C28"/>
                </a:solidFill>
                <a:highlight>
                  <a:srgbClr val="FFFFFF"/>
                </a:highlight>
              </a:rPr>
              <a:t>= přehnaná, nepřiměřená reakce imunitního systému organismu na látky, se kterými se běžně setkáváme v našem prostředí</a:t>
            </a:r>
            <a:r>
              <a:rPr lang="cs" sz="3200">
                <a:solidFill>
                  <a:srgbClr val="1F1F1F"/>
                </a:solidFill>
                <a:highlight>
                  <a:srgbClr val="FFFFFF"/>
                </a:highlight>
              </a:rPr>
              <a:t>. </a:t>
            </a:r>
            <a:endParaRPr sz="3200">
              <a:solidFill>
                <a:srgbClr val="1F1F1F"/>
              </a:solidFill>
              <a:highlight>
                <a:srgbClr val="FFFFFF"/>
              </a:highlight>
            </a:endParaRPr>
          </a:p>
          <a:p>
            <a:pPr indent="-340360" lvl="0" marL="457200" rtl="0" algn="l">
              <a:spcBef>
                <a:spcPts val="1200"/>
              </a:spcBef>
              <a:spcAft>
                <a:spcPts val="0"/>
              </a:spcAft>
              <a:buClr>
                <a:srgbClr val="0B2239"/>
              </a:buClr>
              <a:buSzPct val="100000"/>
              <a:buFont typeface="Roboto"/>
              <a:buChar char="-"/>
            </a:pPr>
            <a:r>
              <a:rPr lang="cs" sz="3200">
                <a:solidFill>
                  <a:srgbClr val="0B2239"/>
                </a:solidFill>
                <a:highlight>
                  <a:srgbClr val="FFFFFF"/>
                </a:highlight>
              </a:rPr>
              <a:t>Látky, které to vyvolají = </a:t>
            </a:r>
            <a:r>
              <a:rPr b="1" lang="cs" sz="3200">
                <a:solidFill>
                  <a:srgbClr val="0B2239"/>
                </a:solidFill>
                <a:highlight>
                  <a:srgbClr val="FFFFFF"/>
                </a:highlight>
              </a:rPr>
              <a:t>alergeny</a:t>
            </a:r>
            <a:endParaRPr b="1"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-340360" lvl="0" marL="914400" rtl="0" algn="l">
              <a:spcBef>
                <a:spcPts val="0"/>
              </a:spcBef>
              <a:spcAft>
                <a:spcPts val="0"/>
              </a:spcAft>
              <a:buClr>
                <a:srgbClr val="0B2239"/>
              </a:buClr>
              <a:buSzPct val="100000"/>
              <a:buChar char="-"/>
            </a:pPr>
            <a:r>
              <a:rPr lang="cs" sz="3200">
                <a:solidFill>
                  <a:srgbClr val="0B2239"/>
                </a:solidFill>
                <a:highlight>
                  <a:srgbClr val="FFFFFF"/>
                </a:highlight>
              </a:rPr>
              <a:t>nevznikne ze dne na den (od prvních příznaků často uplyne i několik let) </a:t>
            </a:r>
            <a:endParaRPr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200">
                <a:solidFill>
                  <a:schemeClr val="dk1"/>
                </a:solidFill>
                <a:highlight>
                  <a:srgbClr val="FFFFFF"/>
                </a:highlight>
              </a:rPr>
              <a:t>Druhy alergií: </a:t>
            </a:r>
            <a:endParaRPr sz="32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-340360" lvl="0" marL="457200" rtl="0" algn="l">
              <a:spcBef>
                <a:spcPts val="0"/>
              </a:spcBef>
              <a:spcAft>
                <a:spcPts val="0"/>
              </a:spcAft>
              <a:buClr>
                <a:srgbClr val="0B2239"/>
              </a:buClr>
              <a:buSzPct val="100000"/>
              <a:buAutoNum type="arabicPeriod"/>
            </a:pPr>
            <a:r>
              <a:rPr lang="cs" sz="3200">
                <a:solidFill>
                  <a:srgbClr val="0B2239"/>
                </a:solidFill>
                <a:highlight>
                  <a:srgbClr val="FFFFFF"/>
                </a:highlight>
              </a:rPr>
              <a:t>potravinové </a:t>
            </a:r>
            <a:endParaRPr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-340360" lvl="0" marL="457200" rtl="0" algn="l">
              <a:spcBef>
                <a:spcPts val="0"/>
              </a:spcBef>
              <a:spcAft>
                <a:spcPts val="0"/>
              </a:spcAft>
              <a:buClr>
                <a:srgbClr val="0B2239"/>
              </a:buClr>
              <a:buSzPct val="100000"/>
              <a:buAutoNum type="arabicPeriod"/>
            </a:pPr>
            <a:r>
              <a:rPr lang="cs" sz="3200">
                <a:solidFill>
                  <a:srgbClr val="0B2239"/>
                </a:solidFill>
                <a:highlight>
                  <a:srgbClr val="FFFFFF"/>
                </a:highlight>
              </a:rPr>
              <a:t>pylové </a:t>
            </a:r>
            <a:endParaRPr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-340360" lvl="0" marL="457200" rtl="0" algn="l">
              <a:spcBef>
                <a:spcPts val="0"/>
              </a:spcBef>
              <a:spcAft>
                <a:spcPts val="0"/>
              </a:spcAft>
              <a:buClr>
                <a:srgbClr val="0B2239"/>
              </a:buClr>
              <a:buSzPct val="100000"/>
              <a:buAutoNum type="arabicPeriod"/>
            </a:pPr>
            <a:r>
              <a:rPr lang="cs" sz="3200">
                <a:solidFill>
                  <a:srgbClr val="0B2239"/>
                </a:solidFill>
                <a:highlight>
                  <a:srgbClr val="FFFFFF"/>
                </a:highlight>
              </a:rPr>
              <a:t>zvířecí </a:t>
            </a:r>
            <a:endParaRPr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-340360" lvl="0" marL="457200" rtl="0" algn="l">
              <a:spcBef>
                <a:spcPts val="0"/>
              </a:spcBef>
              <a:spcAft>
                <a:spcPts val="0"/>
              </a:spcAft>
              <a:buClr>
                <a:srgbClr val="0B2239"/>
              </a:buClr>
              <a:buSzPct val="100000"/>
              <a:buAutoNum type="arabicPeriod"/>
            </a:pPr>
            <a:r>
              <a:rPr lang="cs" sz="3200">
                <a:solidFill>
                  <a:srgbClr val="0B2239"/>
                </a:solidFill>
                <a:highlight>
                  <a:srgbClr val="FFFFFF"/>
                </a:highlight>
              </a:rPr>
              <a:t>kontaktní </a:t>
            </a:r>
            <a:endParaRPr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-340360" lvl="0" marL="457200" rtl="0" algn="l">
              <a:spcBef>
                <a:spcPts val="0"/>
              </a:spcBef>
              <a:spcAft>
                <a:spcPts val="0"/>
              </a:spcAft>
              <a:buClr>
                <a:srgbClr val="0B2239"/>
              </a:buClr>
              <a:buSzPct val="100000"/>
              <a:buAutoNum type="arabicPeriod"/>
            </a:pPr>
            <a:r>
              <a:rPr lang="cs" sz="3200">
                <a:solidFill>
                  <a:srgbClr val="0B2239"/>
                </a:solidFill>
                <a:highlight>
                  <a:srgbClr val="FFFFFF"/>
                </a:highlight>
              </a:rPr>
              <a:t>lékové </a:t>
            </a:r>
            <a:endParaRPr sz="3200">
              <a:solidFill>
                <a:srgbClr val="0B2239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3E5AA5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88900" rtl="0" algn="l">
              <a:lnSpc>
                <a:spcPct val="16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t/>
            </a:r>
            <a:endParaRPr sz="1350">
              <a:solidFill>
                <a:srgbClr val="0B2239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6375" y="2768850"/>
            <a:ext cx="2402200" cy="2064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Druhy alergenů 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017725"/>
            <a:ext cx="8520600" cy="40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Pyly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Prach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Členovci (roztoči, vosy) 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Domácí / hospodářská zvířata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Plísně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Potravina (Mléko,vejce,ořechy) 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Potravinářská aditiva (barviva,</a:t>
            </a:r>
            <a:endParaRPr sz="2000">
              <a:solidFill>
                <a:srgbClr val="1A202C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2000">
                <a:solidFill>
                  <a:srgbClr val="1A202C"/>
                </a:solidFill>
              </a:rPr>
              <a:t>konzervační látky)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Léky</a:t>
            </a:r>
            <a:endParaRPr sz="2000">
              <a:solidFill>
                <a:srgbClr val="1A202C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000"/>
              <a:buChar char="●"/>
            </a:pPr>
            <a:r>
              <a:rPr lang="cs" sz="2000">
                <a:solidFill>
                  <a:srgbClr val="1A202C"/>
                </a:solidFill>
              </a:rPr>
              <a:t>Bodnutí hmyzem</a:t>
            </a:r>
            <a:endParaRPr sz="2000">
              <a:solidFill>
                <a:srgbClr val="1A202C"/>
              </a:solidFill>
            </a:endParaRPr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6525" y="559725"/>
            <a:ext cx="4125773" cy="412577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Symptomy </a:t>
            </a:r>
            <a:endParaRPr>
              <a:solidFill>
                <a:srgbClr val="6D9EEB"/>
              </a:solidFill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2600" y="348775"/>
            <a:ext cx="4539899" cy="45398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5" name="Google Shape;85;p17"/>
          <p:cNvSpPr txBox="1"/>
          <p:nvPr/>
        </p:nvSpPr>
        <p:spPr>
          <a:xfrm>
            <a:off x="311700" y="1202500"/>
            <a:ext cx="8290800" cy="382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kýchání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vodnatá rýma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kašel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ztížené dýchání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svědění očí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svědění kůže, ekzémy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nevolnost, bolest břicha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2200"/>
              <a:buFont typeface="Proxima Nova"/>
              <a:buChar char="●"/>
            </a:pPr>
            <a:r>
              <a:rPr lang="cs" sz="2200">
                <a:solidFill>
                  <a:srgbClr val="1A202C"/>
                </a:solidFill>
                <a:latin typeface="Proxima Nova"/>
                <a:ea typeface="Proxima Nova"/>
                <a:cs typeface="Proxima Nova"/>
                <a:sym typeface="Proxima Nova"/>
              </a:rPr>
              <a:t>oteklé rty, jazyk, krk</a:t>
            </a:r>
            <a:endParaRPr sz="2200">
              <a:solidFill>
                <a:srgbClr val="1A202C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Diagnostika 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0" y="14721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00"/>
              <a:buChar char="●"/>
            </a:pPr>
            <a:r>
              <a:rPr lang="cs" sz="2000">
                <a:solidFill>
                  <a:srgbClr val="212529"/>
                </a:solidFill>
              </a:rPr>
              <a:t>vyšetření krve, kožní testy</a:t>
            </a:r>
            <a:endParaRPr sz="2000">
              <a:solidFill>
                <a:srgbClr val="212529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 sz="1900">
                <a:solidFill>
                  <a:srgbClr val="6D9EEB"/>
                </a:solidFill>
                <a:latin typeface="Alfa Slab One"/>
                <a:ea typeface="Alfa Slab One"/>
                <a:cs typeface="Alfa Slab One"/>
                <a:sym typeface="Alfa Slab One"/>
              </a:rPr>
              <a:t>LÉČBA:</a:t>
            </a:r>
            <a:endParaRPr sz="1900">
              <a:solidFill>
                <a:srgbClr val="6D9EEB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57745" lvl="0" marL="457200" rtl="0" algn="l"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2034"/>
              <a:buChar char="●"/>
            </a:pPr>
            <a:r>
              <a:rPr lang="cs" sz="2033">
                <a:solidFill>
                  <a:srgbClr val="212529"/>
                </a:solidFill>
                <a:highlight>
                  <a:srgbClr val="FFFFFF"/>
                </a:highlight>
              </a:rPr>
              <a:t>vyhýbání se spouštěčům</a:t>
            </a:r>
            <a:endParaRPr sz="2033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5774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34"/>
              <a:buChar char="●"/>
            </a:pPr>
            <a:r>
              <a:rPr lang="cs" sz="2033">
                <a:solidFill>
                  <a:srgbClr val="212529"/>
                </a:solidFill>
                <a:highlight>
                  <a:srgbClr val="FFFFFF"/>
                </a:highlight>
              </a:rPr>
              <a:t>léky</a:t>
            </a:r>
            <a:endParaRPr sz="2033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-357745" lvl="0" marL="457200" rtl="0" algn="l"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2034"/>
              <a:buChar char="●"/>
            </a:pPr>
            <a:r>
              <a:rPr lang="cs" sz="2033">
                <a:solidFill>
                  <a:srgbClr val="212529"/>
                </a:solidFill>
                <a:highlight>
                  <a:srgbClr val="FFFFFF"/>
                </a:highlight>
              </a:rPr>
              <a:t>specifická alergenová imunoterapie (SAIT).</a:t>
            </a:r>
            <a:endParaRPr sz="2033">
              <a:solidFill>
                <a:srgbClr val="212529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56506"/>
            <a:ext cx="3772326" cy="243624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266025" y="445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AIDS - syndrom získaného selhání imunity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98" name="Google Shape;9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B3B3B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3B3B3B"/>
                </a:solidFill>
                <a:highlight>
                  <a:srgbClr val="FFFFFF"/>
                </a:highlight>
              </a:rPr>
              <a:t>= soubor příznaků a infekcí, který je následkem poškození imunitního systému člověka virem HIV </a:t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cs" sz="1600">
                <a:solidFill>
                  <a:srgbClr val="3B3B3B"/>
                </a:solidFill>
                <a:highlight>
                  <a:srgbClr val="FFFFFF"/>
                </a:highlight>
              </a:rPr>
              <a:t>Nevyléčitelné (dá se pouze utlumit) </a:t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6D9EEB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PŘÍČINY</a:t>
            </a:r>
            <a:r>
              <a:rPr lang="cs" sz="1600">
                <a:solidFill>
                  <a:schemeClr val="dk1"/>
                </a:solidFill>
                <a:highlight>
                  <a:srgbClr val="FFFFFF"/>
                </a:highlight>
                <a:latin typeface="Alfa Slab One"/>
                <a:ea typeface="Alfa Slab One"/>
                <a:cs typeface="Alfa Slab One"/>
                <a:sym typeface="Alfa Slab One"/>
              </a:rPr>
              <a:t>: </a:t>
            </a:r>
            <a:endParaRPr sz="1600">
              <a:solidFill>
                <a:schemeClr val="dk1"/>
              </a:solidFill>
              <a:highlight>
                <a:srgbClr val="FFFFFF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600"/>
              <a:buChar char="-"/>
            </a:pPr>
            <a:r>
              <a:rPr lang="cs" sz="1600">
                <a:solidFill>
                  <a:srgbClr val="3B3B3B"/>
                </a:solidFill>
                <a:highlight>
                  <a:srgbClr val="FFFFFF"/>
                </a:highlight>
              </a:rPr>
              <a:t>Přenos krví </a:t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600"/>
              <a:buChar char="-"/>
            </a:pPr>
            <a:r>
              <a:rPr lang="cs" sz="1600">
                <a:solidFill>
                  <a:srgbClr val="3B3B3B"/>
                </a:solidFill>
                <a:highlight>
                  <a:srgbClr val="FFFFFF"/>
                </a:highlight>
              </a:rPr>
              <a:t>Pohlavní styk</a:t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600"/>
              <a:buChar char="-"/>
            </a:pPr>
            <a:r>
              <a:rPr lang="cs" sz="1600">
                <a:solidFill>
                  <a:srgbClr val="3B3B3B"/>
                </a:solidFill>
                <a:highlight>
                  <a:srgbClr val="FFFFFF"/>
                </a:highlight>
              </a:rPr>
              <a:t>Z matky na dítě při těhotenství nebo při porodu</a:t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>
                <a:solidFill>
                  <a:srgbClr val="3B3B3B"/>
                </a:solidFill>
                <a:highlight>
                  <a:srgbClr val="FFFFFF"/>
                </a:highlight>
              </a:rPr>
              <a:t> (v 15-30% dojde k nakažení) </a:t>
            </a:r>
            <a:endParaRPr sz="1600">
              <a:solidFill>
                <a:srgbClr val="3B3B3B"/>
              </a:solidFill>
              <a:highlight>
                <a:srgbClr val="FFFFFF"/>
              </a:highlight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1600"/>
              <a:buChar char="-"/>
            </a:pPr>
            <a:r>
              <a:rPr lang="cs" sz="1600">
                <a:solidFill>
                  <a:srgbClr val="3B3B3B"/>
                </a:solidFill>
                <a:highlight>
                  <a:srgbClr val="FFFFFF"/>
                </a:highlight>
              </a:rPr>
              <a:t>Kojení</a:t>
            </a:r>
            <a:endParaRPr sz="2200"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854" y="2535204"/>
            <a:ext cx="3323625" cy="221172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</a:rPr>
              <a:t>AIDS - syndrom získaného selhání imunity</a:t>
            </a:r>
            <a:r>
              <a:rPr lang="cs">
                <a:solidFill>
                  <a:srgbClr val="6D9EEB"/>
                </a:solidFill>
              </a:rPr>
              <a:t> </a:t>
            </a:r>
            <a:endParaRPr>
              <a:solidFill>
                <a:srgbClr val="6D9EEB"/>
              </a:solidFill>
            </a:endParaRPr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1A202C"/>
              </a:buClr>
              <a:buSzPts val="1800"/>
              <a:buChar char="-"/>
            </a:pPr>
            <a:r>
              <a:rPr lang="cs">
                <a:solidFill>
                  <a:srgbClr val="1A202C"/>
                </a:solidFill>
                <a:highlight>
                  <a:schemeClr val="lt1"/>
                </a:highlight>
              </a:rPr>
              <a:t>inkubační doba= 2-6 týdnů </a:t>
            </a:r>
            <a:endParaRPr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6D9EEB"/>
                </a:solidFill>
                <a:highlight>
                  <a:schemeClr val="lt1"/>
                </a:highlight>
                <a:latin typeface="Alfa Slab One"/>
                <a:ea typeface="Alfa Slab One"/>
                <a:cs typeface="Alfa Slab One"/>
                <a:sym typeface="Alfa Slab One"/>
              </a:rPr>
              <a:t>Hlavní příznaky: </a:t>
            </a:r>
            <a:endParaRPr>
              <a:solidFill>
                <a:srgbClr val="6D9EEB"/>
              </a:solidFill>
              <a:highlight>
                <a:schemeClr val="lt1"/>
              </a:highlight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A202C"/>
                </a:solidFill>
                <a:highlight>
                  <a:schemeClr val="lt1"/>
                </a:highlight>
              </a:rPr>
              <a:t> 1. fáze:</a:t>
            </a:r>
            <a:r>
              <a:rPr lang="cs">
                <a:solidFill>
                  <a:srgbClr val="1A202C"/>
                </a:solidFill>
                <a:highlight>
                  <a:schemeClr val="lt1"/>
                </a:highlight>
              </a:rPr>
              <a:t> Zvětšené mízní uzliny, horečka, </a:t>
            </a:r>
            <a:endParaRPr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>
                <a:solidFill>
                  <a:srgbClr val="1A202C"/>
                </a:solidFill>
                <a:highlight>
                  <a:schemeClr val="lt1"/>
                </a:highlight>
              </a:rPr>
              <a:t>zánět, vyrážka, zvracení, bolest hlavy </a:t>
            </a:r>
            <a:endParaRPr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A202C"/>
                </a:solidFill>
                <a:highlight>
                  <a:schemeClr val="lt1"/>
                </a:highlight>
              </a:rPr>
              <a:t>2. fáze:</a:t>
            </a:r>
            <a:r>
              <a:rPr lang="cs">
                <a:solidFill>
                  <a:srgbClr val="1A202C"/>
                </a:solidFill>
                <a:highlight>
                  <a:schemeClr val="lt1"/>
                </a:highlight>
              </a:rPr>
              <a:t> bez příznaků, člověk se jeví zdráv </a:t>
            </a:r>
            <a:endParaRPr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A202C"/>
                </a:solidFill>
                <a:highlight>
                  <a:schemeClr val="lt1"/>
                </a:highlight>
              </a:rPr>
              <a:t>3. fáze: </a:t>
            </a:r>
            <a:r>
              <a:rPr lang="cs">
                <a:solidFill>
                  <a:srgbClr val="1A202C"/>
                </a:solidFill>
                <a:highlight>
                  <a:schemeClr val="lt1"/>
                </a:highlight>
              </a:rPr>
              <a:t>Totální zničení imunitního systému - </a:t>
            </a:r>
            <a:endParaRPr>
              <a:solidFill>
                <a:srgbClr val="1A202C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cs">
                <a:solidFill>
                  <a:srgbClr val="1A202C"/>
                </a:solidFill>
                <a:highlight>
                  <a:schemeClr val="lt1"/>
                </a:highlight>
              </a:rPr>
              <a:t>až po několika letech </a:t>
            </a:r>
            <a:endParaRPr>
              <a:solidFill>
                <a:srgbClr val="1A202C"/>
              </a:solidFill>
              <a:highlight>
                <a:schemeClr val="lt1"/>
              </a:highlight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7650" y="1331675"/>
            <a:ext cx="4188900" cy="279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751" y="159726"/>
            <a:ext cx="4862751" cy="32458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2" name="Google Shape;11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38587">
            <a:off x="5160752" y="271787"/>
            <a:ext cx="3809698" cy="285727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3" name="Google Shape;11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35955">
            <a:off x="393232" y="2838843"/>
            <a:ext cx="3162937" cy="185031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4" name="Google Shape;114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5149" y="2792175"/>
            <a:ext cx="3820800" cy="22505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