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11" Type="http://schemas.openxmlformats.org/officeDocument/2006/relationships/slide" Target="slides/slide6.xml"/><Relationship Id="rId22" Type="http://schemas.openxmlformats.org/officeDocument/2006/relationships/font" Target="fonts/Roboto-italic.fntdata"/><Relationship Id="rId10" Type="http://schemas.openxmlformats.org/officeDocument/2006/relationships/slide" Target="slides/slide5.xml"/><Relationship Id="rId21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5ed872d4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15ed872d4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15ed872d4c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15ed872d4c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15ed872d4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15ed872d4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15ed872d4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15ed872d4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15ed872d4c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15ed872d4c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5ed872d4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5ed872d4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5ed872d4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15ed872d4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15ed872d4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15ed872d4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ddf945ec4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ddf945ec4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15ed872d4c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15ed872d4c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15ed872d4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15ed872d4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15ed872d4c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15ed872d4c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15ed872d4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15ed872d4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2099" y="0"/>
            <a:ext cx="77198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wikiskripta.eu/w/P%C3%A1te%C5%99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s.wikipedia.org/wiki/Terapie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cs.wikipedia.org/wiki/Bezbari%C3%A9rov%C3%BD_p%C5%99%C3%ADstup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-1392075" y="456525"/>
            <a:ext cx="8520600" cy="88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4880"/>
              <a:t>Hipoterapie</a:t>
            </a:r>
            <a:endParaRPr sz="488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720475" y="4592700"/>
            <a:ext cx="4596900" cy="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Soukupová Barbora, 2.D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cs" sz="2750">
                <a:solidFill>
                  <a:srgbClr val="D49D21"/>
                </a:solidFill>
                <a:highlight>
                  <a:schemeClr val="lt1"/>
                </a:highlight>
              </a:rPr>
              <a:t>Tým provádějící hipoterapii</a:t>
            </a:r>
            <a:endParaRPr sz="2750">
              <a:solidFill>
                <a:srgbClr val="D49D2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150950" y="1170125"/>
            <a:ext cx="466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6858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 u="sng">
                <a:solidFill>
                  <a:schemeClr val="dk1"/>
                </a:solidFill>
                <a:highlight>
                  <a:schemeClr val="lt1"/>
                </a:highlight>
              </a:rPr>
              <a:t>Hiporehabilitační kůň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 – speciálně vybraný a vycvičený kůň 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Je vycvičen tak, aby reagoval jen na pokyny vodiče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Normálně koně reagují na určité pokyny nohou, ale tento kůň nemůže, musí si zvyknout že tyto pokyny nejsou platné (např. pohybově omezení lidé totiž nohy necítí a do koně kopou)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275" y="1170125"/>
            <a:ext cx="3864900" cy="2898675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cs" sz="2500">
                <a:solidFill>
                  <a:srgbClr val="D49D21"/>
                </a:solidFill>
                <a:highlight>
                  <a:schemeClr val="lt1"/>
                </a:highlight>
              </a:rPr>
              <a:t>Struktura terapeutické jednotky</a:t>
            </a:r>
            <a:endParaRPr sz="2500">
              <a:solidFill>
                <a:srgbClr val="D49D2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959600"/>
            <a:ext cx="4116000" cy="38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Pouze v individuální formě -&gt;  s klientem pracuje jeden terapeut 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hipoterapie obvykle trvá </a:t>
            </a:r>
            <a:r>
              <a:rPr b="1" lang="cs">
                <a:solidFill>
                  <a:schemeClr val="dk1"/>
                </a:solidFill>
                <a:highlight>
                  <a:schemeClr val="lt1"/>
                </a:highlight>
              </a:rPr>
              <a:t>10–20</a:t>
            </a: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 minut </a:t>
            </a:r>
            <a:r>
              <a:rPr b="1" lang="cs">
                <a:solidFill>
                  <a:schemeClr val="dk1"/>
                </a:solidFill>
                <a:highlight>
                  <a:schemeClr val="lt1"/>
                </a:highlight>
              </a:rPr>
              <a:t>2krát týdně</a:t>
            </a:r>
            <a:endParaRPr b="1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záleží na zdravotním stavu klienta a terapeutickém cíli 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 u="sng">
                <a:solidFill>
                  <a:schemeClr val="dk1"/>
                </a:solidFill>
                <a:highlight>
                  <a:schemeClr val="lt1"/>
                </a:highlight>
              </a:rPr>
              <a:t>Průběh terapie</a:t>
            </a: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: přivítání, nasednutí, vlastní terapie – pouze krok – rychlost, směr a terén volí terapeut.. </a:t>
            </a:r>
            <a:r>
              <a:rPr lang="cs" u="sng">
                <a:solidFill>
                  <a:schemeClr val="dk1"/>
                </a:solidFill>
                <a:highlight>
                  <a:schemeClr val="lt1"/>
                </a:highlight>
              </a:rPr>
              <a:t>Konec terapie</a:t>
            </a: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: relaxace, sesednutí, kontakt s koněm, rozloučení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700" y="1068225"/>
            <a:ext cx="4411500" cy="3308625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>
                <a:solidFill>
                  <a:srgbClr val="D49D21"/>
                </a:solidFill>
                <a:highlight>
                  <a:schemeClr val="lt1"/>
                </a:highlight>
              </a:rPr>
              <a:t>Polohy na koni</a:t>
            </a:r>
            <a:endParaRPr sz="2600">
              <a:solidFill>
                <a:srgbClr val="D49D2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18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" sz="2100">
                <a:solidFill>
                  <a:schemeClr val="dk1"/>
                </a:solidFill>
                <a:highlight>
                  <a:schemeClr val="lt1"/>
                </a:highlight>
              </a:rPr>
              <a:t>Nejčastěji aplikované polohy na koni jsou:</a:t>
            </a:r>
            <a:endParaRPr i="1" sz="2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cs" sz="2000">
                <a:solidFill>
                  <a:schemeClr val="dk1"/>
                </a:solidFill>
                <a:highlight>
                  <a:schemeClr val="lt1"/>
                </a:highlight>
              </a:rPr>
              <a:t>Poloha primárního vzpřímení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 - vleže na břiše proti směru jízdy s oporou o předloktí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cs" sz="2000">
                <a:solidFill>
                  <a:schemeClr val="dk1"/>
                </a:solidFill>
                <a:highlight>
                  <a:schemeClr val="lt1"/>
                </a:highlight>
              </a:rPr>
              <a:t>Opačný sed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 – poloha vsedě proti směru jízdy s oporou o dlaně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625" y="2816450"/>
            <a:ext cx="2012803" cy="1885325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825" y="2816450"/>
            <a:ext cx="2158769" cy="1885325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cs" sz="2500">
                <a:solidFill>
                  <a:srgbClr val="D49D2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Hlavní účinky hipoterapie</a:t>
            </a:r>
            <a:endParaRPr sz="2500">
              <a:solidFill>
                <a:srgbClr val="D49D2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162875" y="1184625"/>
            <a:ext cx="831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nácvik chůze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výcvik trupové rovnováhy a vzpřímeného sedu (základ pro chůzi)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nácvik rytmu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nácvik symetrie (stimulace přicházejí symetricky z obou stran)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regulace svalového tonu (symetrizace, uvolnění spazmů)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zlepšení postavení a stabilizace 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páteře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rytmizace dýchání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narušení patologických stereotypů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rovnoměrné zapojení všech částí do celkového motorického vzoru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3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D49D21"/>
                </a:solidFill>
              </a:rPr>
              <a:t>Mapa středisek provádějících hipoterapii</a:t>
            </a:r>
            <a:endParaRPr>
              <a:solidFill>
                <a:srgbClr val="D49D21"/>
              </a:solidFill>
            </a:endParaRPr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025" y="1017723"/>
            <a:ext cx="6461525" cy="3635275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D49D21"/>
                </a:solidFill>
              </a:rPr>
              <a:t>Hipoterapie</a:t>
            </a:r>
            <a:endParaRPr>
              <a:solidFill>
                <a:srgbClr val="D49D21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183125" y="1242600"/>
            <a:ext cx="4812600" cy="39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Hippotherapy, slovo vzniklo složením slov HIPPOS (řecky kůň) a THERAPY (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terapie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)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je to forma fyzioterapie (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obor na </a:t>
            </a:r>
            <a:r>
              <a:rPr b="1" lang="cs" sz="2000">
                <a:solidFill>
                  <a:schemeClr val="dk1"/>
                </a:solidFill>
                <a:highlight>
                  <a:schemeClr val="lt1"/>
                </a:highlight>
              </a:rPr>
              <a:t>prevenci, diagnostiku poruch funkce pohybového aparátu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 )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nadřazený pojem - </a:t>
            </a:r>
            <a:r>
              <a:rPr i="1" lang="cs" sz="2000" u="sng">
                <a:solidFill>
                  <a:schemeClr val="dk1"/>
                </a:solidFill>
                <a:highlight>
                  <a:schemeClr val="lt1"/>
                </a:highlight>
              </a:rPr>
              <a:t>Hiporehabilitace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 - handicapovaný přichází do styku s koněm 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725" y="1459450"/>
            <a:ext cx="3843475" cy="2560806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700"/>
              </a:spcBef>
              <a:spcAft>
                <a:spcPts val="400"/>
              </a:spcAft>
              <a:buNone/>
            </a:pPr>
            <a:r>
              <a:rPr lang="cs" sz="2500">
                <a:solidFill>
                  <a:srgbClr val="D49D21"/>
                </a:solidFill>
                <a:highlight>
                  <a:schemeClr val="lt1"/>
                </a:highlight>
              </a:rPr>
              <a:t>Princip a působení hipoterapie</a:t>
            </a:r>
            <a:endParaRPr sz="2500">
              <a:solidFill>
                <a:srgbClr val="D49D21"/>
              </a:solidFill>
              <a:highlight>
                <a:schemeClr val="lt1"/>
              </a:highlight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454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</a:rPr>
              <a:t>N</a:t>
            </a:r>
            <a:r>
              <a:rPr lang="cs" sz="2000">
                <a:solidFill>
                  <a:schemeClr val="dk1"/>
                </a:solidFill>
              </a:rPr>
              <a:t>a klienta se působí pomocí </a:t>
            </a:r>
            <a:r>
              <a:rPr b="1" lang="cs" sz="2000">
                <a:solidFill>
                  <a:schemeClr val="dk1"/>
                </a:solidFill>
              </a:rPr>
              <a:t>pohybových impulzů</a:t>
            </a:r>
            <a:r>
              <a:rPr lang="cs" sz="2000">
                <a:solidFill>
                  <a:schemeClr val="dk1"/>
                </a:solidFill>
              </a:rPr>
              <a:t> - vznik při koňské chůzi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</a:rPr>
              <a:t>Impulzy působí na CNS - mozek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</a:rPr>
              <a:t>Ten musí </a:t>
            </a:r>
            <a:r>
              <a:rPr b="1" lang="cs" sz="2000">
                <a:solidFill>
                  <a:schemeClr val="dk1"/>
                </a:solidFill>
              </a:rPr>
              <a:t>zpracovat vjemy o změně polohy</a:t>
            </a:r>
            <a:r>
              <a:rPr lang="cs" sz="2000">
                <a:solidFill>
                  <a:schemeClr val="dk1"/>
                </a:solidFill>
              </a:rPr>
              <a:t> a vyslat reakce, aby organismus reagoval správně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400" y="1169600"/>
            <a:ext cx="3982799" cy="2804295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cs" sz="2500">
                <a:solidFill>
                  <a:srgbClr val="D49D21"/>
                </a:solidFill>
                <a:highlight>
                  <a:schemeClr val="lt1"/>
                </a:highlight>
              </a:rPr>
              <a:t>Princip a působení hipoterapie</a:t>
            </a:r>
            <a:endParaRPr sz="2500">
              <a:solidFill>
                <a:srgbClr val="D49D2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</a:rPr>
              <a:t>Kůň má podobně pohybovou chůzi jako člověk -&gt; nutíme mozek znevýhodněného jedince k zpracování informací jako za normální chůze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</a:rPr>
              <a:t>Tím docílíme pokroky v rehabilitaci pohybu (narušena koordinace, rovnováha a vzpřímená postava) 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6600" y="816500"/>
            <a:ext cx="2547317" cy="3820976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>
                <a:solidFill>
                  <a:srgbClr val="D49D21"/>
                </a:solidFill>
                <a:highlight>
                  <a:schemeClr val="lt1"/>
                </a:highlight>
              </a:rPr>
              <a:t>Pro koho je určená?</a:t>
            </a:r>
            <a:endParaRPr sz="2500">
              <a:solidFill>
                <a:srgbClr val="D49D21"/>
              </a:solidFill>
              <a:highlight>
                <a:schemeClr val="lt1"/>
              </a:highlight>
            </a:endParaRPr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268825" y="1371100"/>
            <a:ext cx="528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Diagnózy vhodné k léčbě jsou např.: opožděný psychomotorický vývoj, dětská mozková obrna, Downův syndrom, roztroušená skleróza, lehká mozková dysfunkce svalové dystrofie, kardiovaskulární onemocnění, cystická fibróza.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8725" y="859375"/>
            <a:ext cx="2764109" cy="3820975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cs" sz="2500">
                <a:solidFill>
                  <a:srgbClr val="D49D21"/>
                </a:solidFill>
                <a:highlight>
                  <a:schemeClr val="lt1"/>
                </a:highlight>
              </a:rPr>
              <a:t>Bezpečnost při hipoterapii</a:t>
            </a:r>
            <a:endParaRPr sz="2500">
              <a:solidFill>
                <a:srgbClr val="D49D2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487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</a:rPr>
              <a:t>základem je dobře připravený kůň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</a:rPr>
              <a:t>tým zkušených odborníků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</a:rPr>
              <a:t>kvalitní vybavení střediska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bezbariérové 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prostředí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, nasedací rampa, postroje pro koně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jezdeckou helmu 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Další pomůcky: dečka, polohovací válec, madla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625" y="1017725"/>
            <a:ext cx="3952675" cy="3262225"/>
          </a:xfrm>
          <a:prstGeom prst="rect">
            <a:avLst/>
          </a:prstGeom>
          <a:noFill/>
          <a:ln cap="flat" cmpd="sng" w="9525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cs" sz="2750">
                <a:solidFill>
                  <a:srgbClr val="D49D21"/>
                </a:solidFill>
                <a:highlight>
                  <a:schemeClr val="lt1"/>
                </a:highlight>
              </a:rPr>
              <a:t>Tým provádějící hipoterapii</a:t>
            </a:r>
            <a:endParaRPr sz="2750">
              <a:solidFill>
                <a:srgbClr val="D49D2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4469700" cy="3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 u="sng">
                <a:solidFill>
                  <a:schemeClr val="dk1"/>
                </a:solidFill>
              </a:rPr>
              <a:t>Fyzioterapeut  / Ergoterapeut</a:t>
            </a:r>
            <a:r>
              <a:rPr lang="cs" sz="2000">
                <a:solidFill>
                  <a:schemeClr val="dk1"/>
                </a:solidFill>
              </a:rPr>
              <a:t> se specializačním kurzem hiporehabilitace - provádí vlastní rehabilitaci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>
                <a:solidFill>
                  <a:schemeClr val="dk1"/>
                </a:solidFill>
              </a:rPr>
              <a:t>ten vybírá koně pro klienta tzv. ‘’</a:t>
            </a:r>
            <a:r>
              <a:rPr lang="cs" sz="2000" u="sng">
                <a:solidFill>
                  <a:schemeClr val="dk1"/>
                </a:solidFill>
              </a:rPr>
              <a:t>na míru</a:t>
            </a:r>
            <a:r>
              <a:rPr lang="cs" sz="2000">
                <a:solidFill>
                  <a:schemeClr val="dk1"/>
                </a:solidFill>
              </a:rPr>
              <a:t>’’ ,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 dle pohybu koňského hřbetu, šířky hřbetu a výšky koně, aby odpovídal požadavkům terapeuta pro dosažení rehabilitačního cíle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550" y="805775"/>
            <a:ext cx="2625729" cy="3820976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cs" sz="2750">
                <a:solidFill>
                  <a:srgbClr val="D49D21"/>
                </a:solidFill>
                <a:highlight>
                  <a:schemeClr val="lt1"/>
                </a:highlight>
              </a:rPr>
              <a:t>Tým provádějící hipoterapii</a:t>
            </a:r>
            <a:endParaRPr sz="2750">
              <a:solidFill>
                <a:srgbClr val="D49D2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4260300" cy="36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Terapeut určuje polohu na koni na základě kineziologického(pohybového) rozboru schopností klienta a v souladu s terapeutickými cíli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Může využívat různé polohovací pomůcky – balóny, válce, polštáře, opěrky, atd.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cs" u="sng">
                <a:solidFill>
                  <a:schemeClr val="dk1"/>
                </a:solidFill>
                <a:highlight>
                  <a:schemeClr val="lt1"/>
                </a:highlight>
              </a:rPr>
              <a:t>Asistent</a:t>
            </a: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 – proškolená osoba, která asistuje klientovi a jistí ho ze strany koně během hipoterapie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00"/>
              </a:spcBef>
              <a:spcAft>
                <a:spcPts val="1200"/>
              </a:spcAft>
              <a:buNone/>
            </a:pPr>
            <a:r>
              <a:t/>
            </a:r>
            <a:endParaRPr sz="1350">
              <a:solidFill>
                <a:srgbClr val="111111"/>
              </a:solidFill>
              <a:highlight>
                <a:srgbClr val="FFFFFF"/>
              </a:highlight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675" y="1405875"/>
            <a:ext cx="4267199" cy="2133600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3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cs" sz="2750">
                <a:solidFill>
                  <a:srgbClr val="D49D21"/>
                </a:solidFill>
                <a:highlight>
                  <a:schemeClr val="lt1"/>
                </a:highlight>
              </a:rPr>
              <a:t>Tým provádějící hipoterapii</a:t>
            </a:r>
            <a:endParaRPr sz="2750">
              <a:solidFill>
                <a:srgbClr val="D49D2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801450"/>
            <a:ext cx="4437600" cy="354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 u="sng">
                <a:solidFill>
                  <a:schemeClr val="dk1"/>
                </a:solidFill>
                <a:highlight>
                  <a:schemeClr val="lt1"/>
                </a:highlight>
              </a:rPr>
              <a:t>Odborný lékař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 – doporučuje hipoterapii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 u="sng">
                <a:solidFill>
                  <a:schemeClr val="dk1"/>
                </a:solidFill>
                <a:highlight>
                  <a:schemeClr val="lt1"/>
                </a:highlight>
              </a:rPr>
              <a:t>Cvičitel koní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 - odpovídá za výběr koně (společně s Terapeutem) a jeho výcvik</a:t>
            </a:r>
            <a:endParaRPr sz="2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cs" sz="2000" u="sng">
                <a:solidFill>
                  <a:schemeClr val="dk1"/>
                </a:solidFill>
                <a:highlight>
                  <a:schemeClr val="lt1"/>
                </a:highlight>
              </a:rPr>
              <a:t>Vodič koně</a:t>
            </a:r>
            <a:r>
              <a:rPr lang="cs" sz="2000">
                <a:solidFill>
                  <a:schemeClr val="dk1"/>
                </a:solidFill>
                <a:highlight>
                  <a:schemeClr val="lt1"/>
                </a:highlight>
              </a:rPr>
              <a:t> – </a:t>
            </a:r>
            <a:r>
              <a:rPr lang="cs">
                <a:solidFill>
                  <a:schemeClr val="dk1"/>
                </a:solidFill>
                <a:highlight>
                  <a:schemeClr val="lt1"/>
                </a:highlight>
              </a:rPr>
              <a:t>vede koně během hipoterapie, měl by ho umět „přečíst“ a vyhnula se tak nebezpečným situacím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825" y="1159400"/>
            <a:ext cx="4089902" cy="3067427"/>
          </a:xfrm>
          <a:prstGeom prst="rect">
            <a:avLst/>
          </a:prstGeom>
          <a:noFill/>
          <a:ln cap="flat" cmpd="sng" w="19050">
            <a:solidFill>
              <a:srgbClr val="D49D2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