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13583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075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0068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21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7358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77514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101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684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7293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4822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105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4691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5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kOc9iOY96s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FZ7gErZ1o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bazeknih.cz/knihy/hrabe-monte-christo-333848" TargetMode="External"/><Relationship Id="rId3" Type="http://schemas.openxmlformats.org/officeDocument/2006/relationships/hyperlink" Target="https://cs.wikipedia.org/wiki/T%C5%99i_mu%C5%A1ket%C3%BD%C5%99i" TargetMode="External"/><Relationship Id="rId7" Type="http://schemas.openxmlformats.org/officeDocument/2006/relationships/hyperlink" Target="https://cs.wikipedia.org/wiki/Pa%C5%99%C3%AD%C5%BE%C5%A1t%C3%AD_Mohyk%C3%A1ni" TargetMode="External"/><Relationship Id="rId2" Type="http://schemas.openxmlformats.org/officeDocument/2006/relationships/hyperlink" Target="https://cs.wikipedia.org/wiki/Alexandre_Dumas_star%C5%A1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r%C3%A1lovna_Margot_(rom%C3%A1n)" TargetMode="External"/><Relationship Id="rId5" Type="http://schemas.openxmlformats.org/officeDocument/2006/relationships/hyperlink" Target="https://cs.wikipedia.org/wiki/Pam%C4%9Bti_l%C3%A9ka%C5%99ovy" TargetMode="External"/><Relationship Id="rId4" Type="http://schemas.openxmlformats.org/officeDocument/2006/relationships/hyperlink" Target="https://cs.wikipedia.org/wiki/Hrab%C4%9B_Monte_Crist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qfsY_VvI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E9F8D2-07B3-7838-37C5-C1AA7615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01" y="4840264"/>
            <a:ext cx="8044280" cy="1215547"/>
          </a:xfrm>
        </p:spPr>
        <p:txBody>
          <a:bodyPr anchor="ctr">
            <a:normAutofit/>
          </a:bodyPr>
          <a:lstStyle/>
          <a:p>
            <a:r>
              <a:rPr lang="cs-CZ" dirty="0"/>
              <a:t>Alexandre Dumas starší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4349B9-134A-70C0-D358-2E126F284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9720" y="4753342"/>
            <a:ext cx="2519973" cy="1389390"/>
          </a:xfrm>
        </p:spPr>
        <p:txBody>
          <a:bodyPr anchor="ctr">
            <a:normAutofit/>
          </a:bodyPr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08D22-329A-B618-3D4B-6DBB1925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17" b="25384"/>
          <a:stretch/>
        </p:blipFill>
        <p:spPr>
          <a:xfrm>
            <a:off x="-6781" y="1"/>
            <a:ext cx="12198782" cy="4042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7964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122E0-D09D-485C-B3DC-881465FF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Hrabě Monte Christo - ukázka</a:t>
            </a:r>
          </a:p>
        </p:txBody>
      </p:sp>
      <p:pic>
        <p:nvPicPr>
          <p:cNvPr id="4" name="Online médium 3" title="Hrabě Monte Christo | TV Nova | prosinec 2020 (česky)">
            <a:hlinkClick r:id="" action="ppaction://media"/>
            <a:extLst>
              <a:ext uri="{FF2B5EF4-FFF2-40B4-BE49-F238E27FC236}">
                <a16:creationId xmlns:a16="http://schemas.microsoft.com/office/drawing/2014/main" id="{8E541027-7336-9C3C-26FE-EDC6102837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7440" y="1924050"/>
            <a:ext cx="7689166" cy="43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9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2" name="Rectangle 8211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2B8F70-97AC-E572-0426-5280BC6A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656083" cy="2665614"/>
          </a:xfrm>
        </p:spPr>
        <p:txBody>
          <a:bodyPr anchor="t">
            <a:normAutofit/>
          </a:bodyPr>
          <a:lstStyle/>
          <a:p>
            <a:r>
              <a:rPr lang="cs-CZ" dirty="0"/>
              <a:t>Paměti lékařovy</a:t>
            </a:r>
          </a:p>
        </p:txBody>
      </p:sp>
      <p:cxnSp>
        <p:nvCxnSpPr>
          <p:cNvPr id="8214" name="Straight Connector 8213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>
            <a:extLst>
              <a:ext uri="{FF2B5EF4-FFF2-40B4-BE49-F238E27FC236}">
                <a16:creationId xmlns:a16="http://schemas.microsoft.com/office/drawing/2014/main" id="{51DE1538-5BC7-28BF-3A03-CDB8D8EB6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r="5" b="5"/>
          <a:stretch/>
        </p:blipFill>
        <p:spPr bwMode="auto">
          <a:xfrm>
            <a:off x="648228" y="4057981"/>
            <a:ext cx="1716578" cy="21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D0F718E-E11D-AA84-5135-8C7ECE473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81"/>
          <a:stretch/>
        </p:blipFill>
        <p:spPr bwMode="auto">
          <a:xfrm>
            <a:off x="2508405" y="4030327"/>
            <a:ext cx="1738475" cy="21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4582D-17F0-77D2-5E25-564B4FE7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090" y="1037908"/>
            <a:ext cx="6699544" cy="5021609"/>
          </a:xfrm>
        </p:spPr>
        <p:txBody>
          <a:bodyPr anchor="t">
            <a:normAutofit fontScale="92500"/>
          </a:bodyPr>
          <a:lstStyle/>
          <a:p>
            <a:r>
              <a:rPr lang="cs-CZ" sz="1800" dirty="0"/>
              <a:t> </a:t>
            </a:r>
            <a:r>
              <a:rPr lang="cs-CZ" dirty="0"/>
              <a:t>Cyklus dobrodružných historických románů</a:t>
            </a:r>
          </a:p>
          <a:p>
            <a:r>
              <a:rPr lang="cs-CZ" dirty="0"/>
              <a:t>Příprava a počáteční průběh Velké francouzské revoluce v letech 1770 až 1793</a:t>
            </a:r>
          </a:p>
          <a:p>
            <a:r>
              <a:rPr lang="cs-CZ" dirty="0"/>
              <a:t>Skládá se ze čtyř románů</a:t>
            </a:r>
          </a:p>
          <a:p>
            <a:pPr lvl="1"/>
            <a:r>
              <a:rPr lang="cs-CZ" dirty="0"/>
              <a:t>Josef </a:t>
            </a:r>
            <a:r>
              <a:rPr lang="cs-CZ" dirty="0" err="1"/>
              <a:t>Balsamo</a:t>
            </a:r>
            <a:r>
              <a:rPr lang="cs-CZ" dirty="0"/>
              <a:t> , Královnin náhrdelník, </a:t>
            </a:r>
            <a:r>
              <a:rPr lang="cs-CZ" dirty="0" err="1"/>
              <a:t>Ange</a:t>
            </a:r>
            <a:r>
              <a:rPr lang="cs-CZ" dirty="0"/>
              <a:t> Pitou, Hraběnka de </a:t>
            </a:r>
            <a:r>
              <a:rPr lang="cs-CZ" dirty="0" err="1"/>
              <a:t>Charny</a:t>
            </a:r>
            <a:endParaRPr lang="cs-CZ" dirty="0"/>
          </a:p>
          <a:p>
            <a:r>
              <a:rPr lang="cs-CZ" dirty="0"/>
              <a:t>Vypráví o muži jménem </a:t>
            </a:r>
            <a:r>
              <a:rPr lang="cs-CZ" dirty="0" err="1"/>
              <a:t>Cagliostro</a:t>
            </a:r>
            <a:r>
              <a:rPr lang="cs-CZ" dirty="0"/>
              <a:t>, alchymistovi, svobodnému zednáři, mágovy a velmistrovi tajné organizace Josef </a:t>
            </a:r>
            <a:r>
              <a:rPr lang="cs-CZ" dirty="0" err="1"/>
              <a:t>Balsamo</a:t>
            </a:r>
            <a:r>
              <a:rPr lang="cs-CZ" dirty="0"/>
              <a:t>. Ten se rozhodne zničit francouzskou monarchii (podaří se mu to). Cyklus končí popravou krále Ludvíka XVI. </a:t>
            </a:r>
          </a:p>
          <a:p>
            <a:r>
              <a:rPr lang="cs-CZ" dirty="0"/>
              <a:t>Ve spolupráci s Auguste </a:t>
            </a:r>
            <a:r>
              <a:rPr lang="cs-CZ" dirty="0" err="1"/>
              <a:t>Maquet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8216" name="Straight Connector 8215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8" name="Straight Connector 8217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0" name="Straight Connector 8219">
            <a:extLst>
              <a:ext uri="{FF2B5EF4-FFF2-40B4-BE49-F238E27FC236}">
                <a16:creationId xmlns:a16="http://schemas.microsoft.com/office/drawing/2014/main" id="{C2D8A575-95B7-4313-8E04-D7A82EA68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6366" y="4012345"/>
            <a:ext cx="3846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8370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243C5-3190-5B6E-3A9B-5F24C964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233755" cy="1707775"/>
          </a:xfrm>
        </p:spPr>
        <p:txBody>
          <a:bodyPr anchor="t">
            <a:normAutofit/>
          </a:bodyPr>
          <a:lstStyle/>
          <a:p>
            <a:r>
              <a:rPr lang="cs-CZ" dirty="0"/>
              <a:t>Královna Margot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4FEC6-BE36-98EC-AD86-2E1E23B5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940561"/>
            <a:ext cx="6860367" cy="4063728"/>
          </a:xfrm>
        </p:spPr>
        <p:txBody>
          <a:bodyPr anchor="b">
            <a:normAutofit lnSpcReduction="10000"/>
          </a:bodyPr>
          <a:lstStyle/>
          <a:p>
            <a:r>
              <a:rPr lang="cs-CZ" dirty="0"/>
              <a:t>Historický dobrodružný román</a:t>
            </a:r>
          </a:p>
          <a:p>
            <a:r>
              <a:rPr lang="cs-CZ" dirty="0"/>
              <a:t>Děj z období náboženských válek ve Francii v 16. století</a:t>
            </a:r>
          </a:p>
          <a:p>
            <a:pPr lvl="1"/>
            <a:r>
              <a:rPr lang="cs-CZ" dirty="0"/>
              <a:t>1572-1574 v Paříži</a:t>
            </a:r>
          </a:p>
          <a:p>
            <a:r>
              <a:rPr lang="cs-CZ" dirty="0"/>
              <a:t>Příběh začíná svatbou katoličky královny Margot a hugenota (protestanta) Jindřicha Navarrského a následnou Bartolomějskou nocí. Dále vypráví o intrikách v královské rodině.</a:t>
            </a:r>
          </a:p>
          <a:p>
            <a:r>
              <a:rPr lang="cs-CZ" dirty="0"/>
              <a:t>Ve spolupráci s Auguste </a:t>
            </a:r>
            <a:r>
              <a:rPr lang="cs-CZ" dirty="0" err="1"/>
              <a:t>Maquet</a:t>
            </a:r>
            <a:endParaRPr lang="cs-CZ" dirty="0"/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6201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Královna Margot">
            <a:extLst>
              <a:ext uri="{FF2B5EF4-FFF2-40B4-BE49-F238E27FC236}">
                <a16:creationId xmlns:a16="http://schemas.microsoft.com/office/drawing/2014/main" id="{FA9CC6FB-DB28-4C98-F7ED-3567692DD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3" b="-3"/>
          <a:stretch/>
        </p:blipFill>
        <p:spPr bwMode="auto">
          <a:xfrm>
            <a:off x="8036732" y="853712"/>
            <a:ext cx="3583768" cy="51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8676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F020D-958D-5274-6270-21E4D1A4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Královna Margot</a:t>
            </a:r>
          </a:p>
        </p:txBody>
      </p:sp>
      <p:pic>
        <p:nvPicPr>
          <p:cNvPr id="4" name="Online médium 3" title="Queen Margot Official Trailer (2014) HD">
            <a:hlinkClick r:id="" action="ppaction://media"/>
            <a:extLst>
              <a:ext uri="{FF2B5EF4-FFF2-40B4-BE49-F238E27FC236}">
                <a16:creationId xmlns:a16="http://schemas.microsoft.com/office/drawing/2014/main" id="{670B08F9-614C-D9F3-2FC5-459B8D041C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1357" y="1879600"/>
            <a:ext cx="7785815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3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6D494C-26B7-B7E7-FFB0-0C637659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786384"/>
            <a:ext cx="3623244" cy="2665614"/>
          </a:xfrm>
        </p:spPr>
        <p:txBody>
          <a:bodyPr anchor="t">
            <a:normAutofit/>
          </a:bodyPr>
          <a:lstStyle/>
          <a:p>
            <a:r>
              <a:rPr lang="cs-CZ" dirty="0"/>
              <a:t>Pařížští Mohykáni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📗 Pařížští mohykáni - román Díl 1. | Alexandre Dumas 1908">
            <a:extLst>
              <a:ext uri="{FF2B5EF4-FFF2-40B4-BE49-F238E27FC236}">
                <a16:creationId xmlns:a16="http://schemas.microsoft.com/office/drawing/2014/main" id="{60BF9260-FDE0-ECB5-C35C-365FE63B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082" y="2384618"/>
            <a:ext cx="3244086" cy="37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6EC939-EE33-4D2A-702F-65FCF4AC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681" y="670560"/>
            <a:ext cx="7079628" cy="5615940"/>
          </a:xfrm>
        </p:spPr>
        <p:txBody>
          <a:bodyPr anchor="t">
            <a:normAutofit/>
          </a:bodyPr>
          <a:lstStyle/>
          <a:p>
            <a:r>
              <a:rPr lang="cs-CZ" dirty="0"/>
              <a:t>Nerozsáhlejší román</a:t>
            </a:r>
          </a:p>
          <a:p>
            <a:r>
              <a:rPr lang="cs-CZ" dirty="0"/>
              <a:t>V</a:t>
            </a:r>
            <a:r>
              <a:rPr lang="pt-BR" dirty="0"/>
              <a:t>e spolupráci s Paulem Bocagem</a:t>
            </a:r>
            <a:endParaRPr lang="cs-CZ" dirty="0"/>
          </a:p>
          <a:p>
            <a:r>
              <a:rPr lang="cs-CZ" dirty="0"/>
              <a:t>Román romantický, dobrodružný, historický, milostný a policejní</a:t>
            </a:r>
          </a:p>
          <a:p>
            <a:r>
              <a:rPr lang="cs-CZ" dirty="0"/>
              <a:t>Mohykán – slangový výraz pro pařížskou spodinu</a:t>
            </a:r>
          </a:p>
          <a:p>
            <a:r>
              <a:rPr lang="fr-FR" dirty="0"/>
              <a:t>fráze Cherchez la femme (Za vším hledej ženu)</a:t>
            </a:r>
            <a:endParaRPr lang="cs-CZ" dirty="0"/>
          </a:p>
          <a:p>
            <a:r>
              <a:rPr lang="cs-CZ" dirty="0"/>
              <a:t>Děj v roce 1827</a:t>
            </a:r>
          </a:p>
          <a:p>
            <a:r>
              <a:rPr lang="cs-CZ" dirty="0"/>
              <a:t>Líčí francouzskou společnost v předvečer červencové revoluce</a:t>
            </a:r>
          </a:p>
          <a:p>
            <a:r>
              <a:rPr lang="cs-CZ" dirty="0"/>
              <a:t>Vypráví o knězi Dominikovi, který vyslechne zpověď od vraha</a:t>
            </a:r>
          </a:p>
          <a:p>
            <a:endParaRPr lang="cs-CZ" sz="1800" dirty="0"/>
          </a:p>
        </p:txBody>
      </p: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9364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6F1D7-5368-820A-FE97-0F716AB0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42877-A434-353E-77A6-50BB7A55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Plakát Palec nahoru smajlík - PIXERS.CZ">
            <a:extLst>
              <a:ext uri="{FF2B5EF4-FFF2-40B4-BE49-F238E27FC236}">
                <a16:creationId xmlns:a16="http://schemas.microsoft.com/office/drawing/2014/main" id="{4EFA603C-E975-BA46-D4BD-A7B23B90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83" y="1909450"/>
            <a:ext cx="4445797" cy="43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4789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9F401-D512-9BB3-7754-9CC435B4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0231C-D5B4-2D64-8DD0-978268E6D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https://cs.wikipedia.org/wiki/Alexandre_Dumas_star%C5%A1%C3%AD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https://cs.wikipedia.org/wiki/T%C5%99i_mu%C5%A1ket%C3%BD%C5%99i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https://cs.wikipedia.org/wiki/Hrab%C4%9B_Monte_Cristo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https://cs.wikipedia.org/wiki/Pam%C4%9Bti_l%C3%A9ka%C5%99ovy</a:t>
            </a:r>
            <a:endParaRPr lang="cs-CZ" dirty="0"/>
          </a:p>
          <a:p>
            <a:r>
              <a:rPr lang="cs-CZ" dirty="0">
                <a:hlinkClick r:id="rId6"/>
              </a:rPr>
              <a:t>https://cs.wikipedia.org/wiki/Kr%C3%A1lovna_Margot_(rom%C3%A1n)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https://cs.wikipedia.org/wiki/Pa%C5%99%C3%AD%C5%BE%C5%A1t%C3%AD_Mohyk%C3%A1ni</a:t>
            </a:r>
            <a:endParaRPr lang="cs-CZ" dirty="0"/>
          </a:p>
          <a:p>
            <a:r>
              <a:rPr lang="cs-CZ" dirty="0">
                <a:hlinkClick r:id="rId8"/>
              </a:rPr>
              <a:t>https://www.databazeknih.cz/knihy/hrabe-monte-christo-333848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0857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F9965-819C-A63C-64C9-44AF8276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808068"/>
            <a:ext cx="3868270" cy="2008193"/>
          </a:xfrm>
        </p:spPr>
        <p:txBody>
          <a:bodyPr anchor="t">
            <a:normAutofit/>
          </a:bodyPr>
          <a:lstStyle/>
          <a:p>
            <a:r>
              <a:rPr lang="cs-CZ" dirty="0"/>
              <a:t>Charakteristika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3A12A-2E4E-6E9B-9955-02F43932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1873189"/>
            <a:ext cx="3685538" cy="4050180"/>
          </a:xfrm>
        </p:spPr>
        <p:txBody>
          <a:bodyPr anchor="b">
            <a:normAutofit fontScale="62500" lnSpcReduction="20000"/>
          </a:bodyPr>
          <a:lstStyle/>
          <a:p>
            <a:r>
              <a:rPr lang="cs-CZ" sz="3400" dirty="0"/>
              <a:t>Francouzský dramatik a prozaik</a:t>
            </a:r>
          </a:p>
          <a:p>
            <a:r>
              <a:rPr lang="cs-CZ" sz="3400" dirty="0"/>
              <a:t>Proslavil se historickými a dobrodružnými romány</a:t>
            </a:r>
          </a:p>
          <a:p>
            <a:r>
              <a:rPr lang="cs-CZ" sz="3400" dirty="0"/>
              <a:t>Nejčtenější spisovatel své doby</a:t>
            </a:r>
          </a:p>
          <a:p>
            <a:r>
              <a:rPr lang="cs-CZ" sz="3400" dirty="0"/>
              <a:t>Hodně milostných afér</a:t>
            </a:r>
          </a:p>
          <a:p>
            <a:r>
              <a:rPr lang="cs-CZ" sz="3400" dirty="0"/>
              <a:t>Pět dětí</a:t>
            </a:r>
          </a:p>
          <a:p>
            <a:r>
              <a:rPr lang="cs-CZ" sz="3400" dirty="0"/>
              <a:t>gurmán</a:t>
            </a:r>
          </a:p>
          <a:p>
            <a:endParaRPr lang="cs-CZ" sz="1800" dirty="0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lexandre Dumas starší">
            <a:extLst>
              <a:ext uri="{FF2B5EF4-FFF2-40B4-BE49-F238E27FC236}">
                <a16:creationId xmlns:a16="http://schemas.microsoft.com/office/drawing/2014/main" id="{D326AE88-077C-F81C-4A22-72BE72B1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480" y="850792"/>
            <a:ext cx="4196646" cy="52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4789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81AB79-EE40-3D12-5C70-9F21A9E1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233755" cy="1707775"/>
          </a:xfrm>
        </p:spPr>
        <p:txBody>
          <a:bodyPr anchor="t">
            <a:normAutofit/>
          </a:bodyPr>
          <a:lstStyle/>
          <a:p>
            <a:r>
              <a:rPr lang="cs-CZ" dirty="0"/>
              <a:t>Život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48F71-10FE-598A-528C-9394FABF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910081"/>
            <a:ext cx="6860367" cy="4094208"/>
          </a:xfrm>
        </p:spPr>
        <p:txBody>
          <a:bodyPr anchor="b">
            <a:normAutofit fontScale="47500" lnSpcReduction="20000"/>
          </a:bodyPr>
          <a:lstStyle/>
          <a:p>
            <a:r>
              <a:rPr lang="cs-CZ" sz="4800" dirty="0"/>
              <a:t>Narodil se 24. července 1802 v ve </a:t>
            </a:r>
            <a:r>
              <a:rPr lang="cs-CZ" sz="4800" dirty="0" err="1"/>
              <a:t>Villers-Cotterêts</a:t>
            </a:r>
            <a:endParaRPr lang="cs-CZ" sz="4800" dirty="0"/>
          </a:p>
          <a:p>
            <a:r>
              <a:rPr lang="cs-CZ" sz="4800" dirty="0"/>
              <a:t>Otec Thomas-Alexandre Dumas a matka Marie-Louise Dumas</a:t>
            </a:r>
          </a:p>
          <a:p>
            <a:r>
              <a:rPr lang="cs-CZ" sz="4800" dirty="0"/>
              <a:t>Kreolského původu</a:t>
            </a:r>
          </a:p>
          <a:p>
            <a:r>
              <a:rPr lang="cs-CZ" sz="4800" dirty="0"/>
              <a:t>Jen základní vzdělání</a:t>
            </a:r>
          </a:p>
          <a:p>
            <a:r>
              <a:rPr lang="cs-CZ" sz="4800" dirty="0"/>
              <a:t>1823 odešel do Paříže</a:t>
            </a:r>
          </a:p>
          <a:p>
            <a:pPr lvl="1"/>
            <a:r>
              <a:rPr lang="cs-CZ" sz="4600" dirty="0"/>
              <a:t>Notář, později v sekretariátě vévody </a:t>
            </a:r>
            <a:r>
              <a:rPr lang="cs-CZ" sz="4600" dirty="0" err="1"/>
              <a:t>Orléánského</a:t>
            </a:r>
            <a:endParaRPr lang="cs-CZ" sz="4600" dirty="0"/>
          </a:p>
          <a:p>
            <a:pPr lvl="1"/>
            <a:r>
              <a:rPr lang="cs-CZ" sz="4600" dirty="0"/>
              <a:t>Poměr s Laure </a:t>
            </a:r>
            <a:r>
              <a:rPr lang="cs-CZ" sz="4600" dirty="0" err="1"/>
              <a:t>Labayovou</a:t>
            </a:r>
            <a:endParaRPr lang="cs-CZ" sz="4600" dirty="0"/>
          </a:p>
          <a:p>
            <a:endParaRPr lang="cs-CZ" sz="1800" dirty="0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6201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A795CB-72FC-6FBB-9A22-C5CC342B4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97"/>
          <a:stretch/>
        </p:blipFill>
        <p:spPr bwMode="auto">
          <a:xfrm>
            <a:off x="8036732" y="853712"/>
            <a:ext cx="3583768" cy="51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6350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628896-A47D-FD69-726D-6525B334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233755" cy="1707775"/>
          </a:xfrm>
        </p:spPr>
        <p:txBody>
          <a:bodyPr anchor="t">
            <a:normAutofit/>
          </a:bodyPr>
          <a:lstStyle/>
          <a:p>
            <a:r>
              <a:rPr lang="cs-CZ" dirty="0"/>
              <a:t>Život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BDC37-B80D-AFEA-4BB8-1EE81363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87" y="2344891"/>
            <a:ext cx="7162795" cy="444980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300" dirty="0"/>
              <a:t>Vzdal se úřednické kariéry</a:t>
            </a:r>
          </a:p>
          <a:p>
            <a:pPr lvl="1">
              <a:lnSpc>
                <a:spcPct val="110000"/>
              </a:lnSpc>
            </a:pPr>
            <a:r>
              <a:rPr lang="cs-CZ" sz="2300" dirty="0"/>
              <a:t>Začal psát dramata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Ovlivnil vývoj francouzského dramatu</a:t>
            </a:r>
          </a:p>
          <a:p>
            <a:pPr>
              <a:lnSpc>
                <a:spcPct val="110000"/>
              </a:lnSpc>
            </a:pPr>
            <a:r>
              <a:rPr lang="cs-CZ" sz="2300" dirty="0"/>
              <a:t>Stal se bohatým a slavným</a:t>
            </a:r>
          </a:p>
          <a:p>
            <a:pPr>
              <a:lnSpc>
                <a:spcPct val="110000"/>
              </a:lnSpc>
            </a:pPr>
            <a:r>
              <a:rPr lang="cs-CZ" sz="2300" dirty="0"/>
              <a:t>1844–1850: napsal svá největší díla </a:t>
            </a:r>
          </a:p>
          <a:p>
            <a:pPr>
              <a:lnSpc>
                <a:spcPct val="110000"/>
              </a:lnSpc>
            </a:pPr>
            <a:r>
              <a:rPr lang="cs-CZ" sz="2300" dirty="0"/>
              <a:t>Mnoho nevydařených investicí</a:t>
            </a:r>
          </a:p>
          <a:p>
            <a:pPr lvl="1">
              <a:lnSpc>
                <a:spcPct val="110000"/>
              </a:lnSpc>
            </a:pPr>
            <a:r>
              <a:rPr lang="cs-CZ" sz="2200" dirty="0"/>
              <a:t>Zámek Monte Christo, vlastní divadlo, rozchod a finanční vyrovnání se spolupracovníkem Augustem </a:t>
            </a:r>
            <a:r>
              <a:rPr lang="cs-CZ" sz="2200" dirty="0" err="1"/>
              <a:t>Maquetem</a:t>
            </a:r>
            <a:r>
              <a:rPr lang="cs-CZ" sz="2200" dirty="0"/>
              <a:t>, nevyřešené soudní spory, …</a:t>
            </a:r>
          </a:p>
          <a:p>
            <a:pPr>
              <a:lnSpc>
                <a:spcPct val="110000"/>
              </a:lnSpc>
            </a:pPr>
            <a:endParaRPr lang="cs-CZ" sz="1800" dirty="0"/>
          </a:p>
          <a:p>
            <a:pPr>
              <a:lnSpc>
                <a:spcPct val="110000"/>
              </a:lnSpc>
            </a:pPr>
            <a:endParaRPr lang="cs-CZ" sz="1800" dirty="0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6201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BC1435-30DF-DD06-F36B-16C0ED9A5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2"/>
          <a:stretch/>
        </p:blipFill>
        <p:spPr bwMode="auto">
          <a:xfrm>
            <a:off x="8036732" y="853712"/>
            <a:ext cx="3583768" cy="51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8331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30314-54E2-A761-0CDA-E337A1B4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BAFBD-B86A-3648-C9B5-662D881B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1848: neúspěšně kandidoval do parlamentu</a:t>
            </a:r>
          </a:p>
          <a:p>
            <a:r>
              <a:rPr lang="cs-CZ" sz="2400" dirty="0"/>
              <a:t>1851: odešel s Victorem Hugem do</a:t>
            </a:r>
            <a:r>
              <a:rPr lang="pl-PL" sz="2400" dirty="0"/>
              <a:t> Bruselu na protest proti státnímu převratu Napoleona III.</a:t>
            </a:r>
          </a:p>
          <a:p>
            <a:r>
              <a:rPr lang="cs-CZ" sz="2400" dirty="0"/>
              <a:t>1860</a:t>
            </a:r>
            <a:r>
              <a:rPr lang="pl-PL" sz="2400" dirty="0"/>
              <a:t>: prodal svůj majetek a </a:t>
            </a:r>
            <a:r>
              <a:rPr lang="pt-BR" sz="2400" dirty="0"/>
              <a:t>nakoupil zbraně pro Garibaldiho armádu a vydal se s nimi na Sicílii</a:t>
            </a:r>
            <a:endParaRPr lang="cs-CZ" sz="2400" dirty="0"/>
          </a:p>
          <a:p>
            <a:r>
              <a:rPr lang="cs-CZ" sz="2400" dirty="0"/>
              <a:t>Ředitel vykopávek v Pompejích, ředitel muzeí</a:t>
            </a:r>
          </a:p>
          <a:p>
            <a:r>
              <a:rPr lang="cs-CZ" sz="2400" dirty="0"/>
              <a:t>1864: zpět do Francie</a:t>
            </a:r>
          </a:p>
          <a:p>
            <a:pPr lvl="1"/>
            <a:r>
              <a:rPr lang="cs-CZ" sz="2300" dirty="0"/>
              <a:t>Noviny Mušketýr, Velký kuchyňský slovník</a:t>
            </a:r>
          </a:p>
          <a:p>
            <a:r>
              <a:rPr lang="cs-CZ" sz="2400" dirty="0"/>
              <a:t>5. prosince 1870 zemřel u svého syna v </a:t>
            </a:r>
            <a:r>
              <a:rPr lang="cs-CZ" sz="2400" dirty="0" err="1"/>
              <a:t>Puys</a:t>
            </a:r>
            <a:endParaRPr lang="cs-CZ" sz="2400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F33A254-9637-DDA6-9EF2-D0985520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58" y="4033563"/>
            <a:ext cx="3107961" cy="20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5450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FB094-007E-FEE4-2D8E-ED3BBF1E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34F31-18FB-2221-BBCD-12377F3D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32376"/>
            <a:ext cx="11059811" cy="423633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Více než 200 děl</a:t>
            </a:r>
          </a:p>
          <a:p>
            <a:r>
              <a:rPr lang="cs-CZ" dirty="0"/>
              <a:t>Dramata, komedie, romány, novely, paměti, knihy cestovních dojmů, obrazy mravů, ale i historická pojednání</a:t>
            </a:r>
          </a:p>
          <a:p>
            <a:r>
              <a:rPr lang="cs-CZ" dirty="0"/>
              <a:t>Více zábava než historická věrnost</a:t>
            </a:r>
          </a:p>
          <a:p>
            <a:pPr lvl="1"/>
            <a:r>
              <a:rPr lang="cs-CZ" dirty="0"/>
              <a:t>Spiknutí, souboje, tajné únosy, strašlivá tajemství a další překvapivé události</a:t>
            </a:r>
          </a:p>
          <a:p>
            <a:r>
              <a:rPr lang="cs-CZ" dirty="0"/>
              <a:t>Hodně děl se spolupracovníky</a:t>
            </a:r>
          </a:p>
          <a:p>
            <a:pPr lvl="1"/>
            <a:r>
              <a:rPr lang="cs-CZ" dirty="0"/>
              <a:t>Auguste </a:t>
            </a:r>
            <a:r>
              <a:rPr lang="cs-CZ" dirty="0" err="1"/>
              <a:t>Maquet</a:t>
            </a:r>
            <a:endParaRPr lang="cs-CZ" dirty="0"/>
          </a:p>
          <a:p>
            <a:r>
              <a:rPr lang="cs-CZ" dirty="0"/>
              <a:t>Široká publicita</a:t>
            </a:r>
          </a:p>
          <a:p>
            <a:pPr lvl="1"/>
            <a:r>
              <a:rPr lang="cs-CZ" dirty="0"/>
              <a:t>Vydávána jako román-fejeton</a:t>
            </a:r>
          </a:p>
          <a:p>
            <a:r>
              <a:rPr lang="cs-CZ" dirty="0"/>
              <a:t>Všechny romány – Index zakázaných knih</a:t>
            </a:r>
          </a:p>
          <a:p>
            <a:r>
              <a:rPr lang="cs-CZ" dirty="0"/>
              <a:t>Mnoho knih pokračovatele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541C67-5097-3860-622D-28A98826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98" y="2833596"/>
            <a:ext cx="2803789" cy="37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0304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0DDD41-D3E0-A7EC-7F6E-27815C19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r>
              <a:rPr lang="cs-CZ" dirty="0"/>
              <a:t>Tři mušketýři</a:t>
            </a:r>
          </a:p>
        </p:txBody>
      </p:sp>
      <p:cxnSp>
        <p:nvCxnSpPr>
          <p:cNvPr id="6160" name="Straight Connector 615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56DE7-EFA0-BA98-B3F7-9BD36822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01" y="1362586"/>
            <a:ext cx="5771729" cy="4828670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Nejznámější</a:t>
            </a:r>
          </a:p>
          <a:p>
            <a:pPr>
              <a:lnSpc>
                <a:spcPct val="110000"/>
              </a:lnSpc>
            </a:pPr>
            <a:r>
              <a:rPr lang="cs-CZ" dirty="0"/>
              <a:t>Líčí životní osudy gaskoňského šlechtice </a:t>
            </a:r>
            <a:r>
              <a:rPr lang="cs-CZ" dirty="0" err="1"/>
              <a:t>d'Artagnana</a:t>
            </a:r>
            <a:r>
              <a:rPr lang="cs-CZ" dirty="0"/>
              <a:t> a jeho přátel, tří mušketýrů Athose, </a:t>
            </a:r>
            <a:r>
              <a:rPr lang="cs-CZ" dirty="0" err="1"/>
              <a:t>Porthose</a:t>
            </a:r>
            <a:r>
              <a:rPr lang="cs-CZ" dirty="0"/>
              <a:t> a </a:t>
            </a:r>
            <a:r>
              <a:rPr lang="cs-CZ" dirty="0" err="1"/>
              <a:t>Aramise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V letech 1625 až 1628</a:t>
            </a:r>
          </a:p>
          <a:p>
            <a:pPr>
              <a:lnSpc>
                <a:spcPct val="110000"/>
              </a:lnSpc>
            </a:pPr>
            <a:r>
              <a:rPr lang="cs-CZ" dirty="0"/>
              <a:t>Pokračování </a:t>
            </a:r>
          </a:p>
          <a:p>
            <a:pPr lvl="1">
              <a:lnSpc>
                <a:spcPct val="110000"/>
              </a:lnSpc>
            </a:pPr>
            <a:r>
              <a:rPr lang="cs-CZ" sz="2200" dirty="0"/>
              <a:t>Tři mušketýři po dvaceti letech, Tři mušketýři ještě po deseti letech aneb Vikomt de </a:t>
            </a:r>
            <a:r>
              <a:rPr lang="cs-CZ" sz="2200" dirty="0" err="1"/>
              <a:t>Bragelonne</a:t>
            </a:r>
            <a:endParaRPr lang="cs-CZ" sz="2200" dirty="0"/>
          </a:p>
          <a:p>
            <a:pPr>
              <a:lnSpc>
                <a:spcPct val="110000"/>
              </a:lnSpc>
            </a:pPr>
            <a:r>
              <a:rPr lang="cs-CZ" dirty="0"/>
              <a:t>Ve spolupráci s Auguste </a:t>
            </a:r>
            <a:r>
              <a:rPr lang="cs-CZ" dirty="0" err="1"/>
              <a:t>Maquet</a:t>
            </a:r>
            <a:endParaRPr lang="cs-CZ" dirty="0"/>
          </a:p>
        </p:txBody>
      </p:sp>
      <p:cxnSp>
        <p:nvCxnSpPr>
          <p:cNvPr id="6161" name="Straight Connector 615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lustrace Maurice Leloira">
            <a:extLst>
              <a:ext uri="{FF2B5EF4-FFF2-40B4-BE49-F238E27FC236}">
                <a16:creationId xmlns:a16="http://schemas.microsoft.com/office/drawing/2014/main" id="{A560763E-6EC4-7EA5-B421-702DCDB1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7280" y="850624"/>
            <a:ext cx="4540671" cy="51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2" name="Straight Connector 615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4199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9696A-FDDF-B271-2937-889CF788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mušketýři - ukázka</a:t>
            </a:r>
          </a:p>
        </p:txBody>
      </p:sp>
      <p:pic>
        <p:nvPicPr>
          <p:cNvPr id="4" name="Online médium 3" title="Tři mušketýři">
            <a:hlinkClick r:id="" action="ppaction://media"/>
            <a:extLst>
              <a:ext uri="{FF2B5EF4-FFF2-40B4-BE49-F238E27FC236}">
                <a16:creationId xmlns:a16="http://schemas.microsoft.com/office/drawing/2014/main" id="{140C70C5-D70D-52AB-0422-0A197FD094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3920" y="1885001"/>
            <a:ext cx="7812217" cy="44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7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4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A0459A-BBA7-9805-312F-D4700A1F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5567266" cy="1707775"/>
          </a:xfrm>
        </p:spPr>
        <p:txBody>
          <a:bodyPr anchor="t">
            <a:normAutofit/>
          </a:bodyPr>
          <a:lstStyle/>
          <a:p>
            <a:r>
              <a:rPr lang="cs-CZ" dirty="0"/>
              <a:t>Hrabě Monte Christo</a:t>
            </a:r>
          </a:p>
        </p:txBody>
      </p:sp>
      <p:cxnSp>
        <p:nvCxnSpPr>
          <p:cNvPr id="7184" name="Straight Connector 7176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31827-9896-5F5C-0306-FB2F9A99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20" y="2097307"/>
            <a:ext cx="5467441" cy="4048086"/>
          </a:xfrm>
        </p:spPr>
        <p:txBody>
          <a:bodyPr anchor="b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800" dirty="0"/>
              <a:t>Druhý nejznámější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Historicko-dobrodružný román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V letech 1815 (pád Napoleona) – 1830 (červencová revoluce)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Vypráví o osudu Edmonda Dantese, který je nespravedlivě odsouzen a uvězněn v pevnosti </a:t>
            </a:r>
            <a:r>
              <a:rPr lang="cs-CZ" sz="2800" dirty="0" err="1"/>
              <a:t>If</a:t>
            </a:r>
            <a:r>
              <a:rPr lang="cs-CZ" sz="2800" dirty="0"/>
              <a:t>. Po letech se mu podaří utéct, najde poklad a naplánuje pomstu všem, kteří ho zradili.</a:t>
            </a:r>
          </a:p>
          <a:p>
            <a:pPr>
              <a:lnSpc>
                <a:spcPct val="110000"/>
              </a:lnSpc>
            </a:pPr>
            <a:r>
              <a:rPr lang="cs-CZ" sz="2600" dirty="0"/>
              <a:t>Ve </a:t>
            </a:r>
            <a:r>
              <a:rPr lang="cs-CZ" sz="2600" dirty="0" err="1"/>
              <a:t>spolpráci</a:t>
            </a:r>
            <a:r>
              <a:rPr lang="cs-CZ" sz="2600" dirty="0"/>
              <a:t> s </a:t>
            </a:r>
            <a:r>
              <a:rPr lang="cs-CZ" sz="2800" dirty="0"/>
              <a:t>Auguste </a:t>
            </a:r>
            <a:r>
              <a:rPr lang="cs-CZ" sz="2800" dirty="0" err="1"/>
              <a:t>Maquet</a:t>
            </a:r>
            <a:endParaRPr lang="cs-CZ" sz="2800" dirty="0"/>
          </a:p>
        </p:txBody>
      </p:sp>
      <p:cxnSp>
        <p:nvCxnSpPr>
          <p:cNvPr id="7185" name="Straight Connector 7178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Obálka vydání z roku 1846">
            <a:extLst>
              <a:ext uri="{FF2B5EF4-FFF2-40B4-BE49-F238E27FC236}">
                <a16:creationId xmlns:a16="http://schemas.microsoft.com/office/drawing/2014/main" id="{1056C9FB-E73A-09E9-1BDB-E7B621E0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8199" y="850624"/>
            <a:ext cx="3458833" cy="51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6" name="Straight Connector 7180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9006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AlignmentVTI">
  <a:themeElements>
    <a:clrScheme name="AnalogousFromRegularSeed_2SEEDS">
      <a:dk1>
        <a:srgbClr val="000000"/>
      </a:dk1>
      <a:lt1>
        <a:srgbClr val="FFFFFF"/>
      </a:lt1>
      <a:dk2>
        <a:srgbClr val="1E362D"/>
      </a:dk2>
      <a:lt2>
        <a:srgbClr val="E8E4E2"/>
      </a:lt2>
      <a:accent1>
        <a:srgbClr val="17A3D5"/>
      </a:accent1>
      <a:accent2>
        <a:srgbClr val="20B59D"/>
      </a:accent2>
      <a:accent3>
        <a:srgbClr val="2966E7"/>
      </a:accent3>
      <a:accent4>
        <a:srgbClr val="D54917"/>
      </a:accent4>
      <a:accent5>
        <a:srgbClr val="CE9825"/>
      </a:accent5>
      <a:accent6>
        <a:srgbClr val="9BA912"/>
      </a:accent6>
      <a:hlink>
        <a:srgbClr val="BF603F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705</Words>
  <Application>Microsoft Office PowerPoint</Application>
  <PresentationFormat>Širokoúhlá obrazovka</PresentationFormat>
  <Paragraphs>90</Paragraphs>
  <Slides>16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Batang</vt:lpstr>
      <vt:lpstr>Arial</vt:lpstr>
      <vt:lpstr>Avenir Next LT Pro Light</vt:lpstr>
      <vt:lpstr>AlignmentVTI</vt:lpstr>
      <vt:lpstr>Alexandre Dumas starší</vt:lpstr>
      <vt:lpstr>Charakteristika</vt:lpstr>
      <vt:lpstr>Život</vt:lpstr>
      <vt:lpstr>Život</vt:lpstr>
      <vt:lpstr>Život</vt:lpstr>
      <vt:lpstr>Díla</vt:lpstr>
      <vt:lpstr>Tři mušketýři</vt:lpstr>
      <vt:lpstr>Tři mušketýři - ukázka</vt:lpstr>
      <vt:lpstr>Hrabě Monte Christo</vt:lpstr>
      <vt:lpstr>Hrabě Monte Christo - ukázka</vt:lpstr>
      <vt:lpstr>Paměti lékařovy</vt:lpstr>
      <vt:lpstr>Královna Margot</vt:lpstr>
      <vt:lpstr>Královna Margot</vt:lpstr>
      <vt:lpstr>Pařížští Mohykáni</vt:lpstr>
      <vt:lpstr>Děkuji z pozornost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Alexandre Dumas starší</dc:title>
  <dc:creator>Karolina Simikova</dc:creator>
  <cp:lastModifiedBy>Karolina Simikova</cp:lastModifiedBy>
  <cp:revision>6</cp:revision>
  <cp:lastPrinted>2022-11-24T20:15:46Z</cp:lastPrinted>
  <dcterms:created xsi:type="dcterms:W3CDTF">2022-11-24T14:53:00Z</dcterms:created>
  <dcterms:modified xsi:type="dcterms:W3CDTF">2022-11-24T20:37:40Z</dcterms:modified>
</cp:coreProperties>
</file>