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1A85C9-7063-904A-A222-F7C1FA683F7E}" v="47" dt="2024-01-29T18:56:24.953"/>
    <p1510:client id="{D6555E91-D6BD-2C35-30D8-D31698661B02}" v="2" dt="2024-01-30T10:48:29.7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28.12.2024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base.cz/kdyz-musite-do-vezeni/typy-veznic/" TargetMode="External"/><Relationship Id="rId2" Type="http://schemas.openxmlformats.org/officeDocument/2006/relationships/hyperlink" Target="https://cs.wikipedia.org/wiki/V%C4%9Bznice_v_%C4%8Cesk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maci.hn.cz/c1-65593940-ze-ctyr-typu-tuzemskych-veznic-budou-nove-pouze-dva-ty-s-dozorem-a-dohledem-zrejme-zanikno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cs-CZ" sz="7200">
                <a:latin typeface="Palatino Linotype"/>
                <a:ea typeface="Calibri Light"/>
                <a:cs typeface="Calibri Light"/>
              </a:rPr>
              <a:t>TYPY VĚZNIC V ČESKÉ REPUBLICE</a:t>
            </a:r>
            <a:endParaRPr lang="cs-CZ" sz="7200">
              <a:latin typeface="Palatino Linotype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2800">
                <a:latin typeface="Palatino Linotype"/>
                <a:ea typeface="Calibri"/>
                <a:cs typeface="Calibri"/>
              </a:rPr>
              <a:t>Zuzana Bařinková, Radka Měrková, 5.K</a:t>
            </a:r>
            <a:endParaRPr lang="cs-CZ" sz="2800">
              <a:latin typeface="Palatino Linotype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428D436F-9ACD-4C92-AFC8-C934C527A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90538E0-A884-4E60-A6AB-77D830E2F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6E2C8E3-59A1-51EB-FD53-894756AF1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162" y="3050434"/>
            <a:ext cx="3722933" cy="757130"/>
          </a:xfrm>
          <a:ln w="25400" cap="sq">
            <a:solidFill>
              <a:srgbClr val="FFFFFF"/>
            </a:solidFill>
            <a:miter lim="800000"/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pPr algn="ctr"/>
            <a:r>
              <a:rPr lang="en-US" sz="2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Rozdělení věznic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B0D7DD0-1C67-4D4C-9E06-678233DB8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rgbClr val="40404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9780B3A-08C4-7B43-EC1E-7FCBBA1B9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4536" y="640080"/>
            <a:ext cx="5053066" cy="2546604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sz="2000"/>
          </a:p>
          <a:p>
            <a:endParaRPr lang="en-US" sz="200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D552FE5-8B85-7D10-24DF-67D6CEEB9980}"/>
              </a:ext>
            </a:extLst>
          </p:cNvPr>
          <p:cNvSpPr txBox="1"/>
          <p:nvPr/>
        </p:nvSpPr>
        <p:spPr>
          <a:xfrm>
            <a:off x="6570204" y="3671315"/>
            <a:ext cx="5057398" cy="254660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err="1"/>
              <a:t>Vazební</a:t>
            </a:r>
            <a:r>
              <a:rPr lang="en-US" sz="2000" dirty="0"/>
              <a:t> </a:t>
            </a:r>
            <a:r>
              <a:rPr lang="en-US" sz="2000" err="1"/>
              <a:t>věznice</a:t>
            </a:r>
            <a:endParaRPr lang="en-US" sz="2000" dirty="0" err="1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Věznice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10 </a:t>
            </a:r>
            <a:r>
              <a:rPr lang="en-US" sz="2000" dirty="0" err="1"/>
              <a:t>vazebních</a:t>
            </a:r>
            <a:r>
              <a:rPr lang="en-US" sz="2000" dirty="0"/>
              <a:t> </a:t>
            </a:r>
            <a:r>
              <a:rPr lang="en-US" sz="2000" dirty="0" err="1"/>
              <a:t>věznic</a:t>
            </a:r>
            <a:endParaRPr lang="en-US" sz="2000">
              <a:cs typeface="Calibri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25 </a:t>
            </a:r>
            <a:r>
              <a:rPr lang="en-US" sz="2000" dirty="0" err="1"/>
              <a:t>věznic</a:t>
            </a:r>
            <a:endParaRPr lang="en-US" sz="2000" dirty="0" err="1">
              <a:cs typeface="Calibri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Vězeňská</a:t>
            </a:r>
            <a:r>
              <a:rPr lang="en-US" sz="2000" dirty="0"/>
              <a:t> </a:t>
            </a:r>
            <a:r>
              <a:rPr lang="en-US" sz="2000" dirty="0" err="1"/>
              <a:t>služba</a:t>
            </a:r>
            <a:r>
              <a:rPr lang="en-US" sz="2000" dirty="0"/>
              <a:t> </a:t>
            </a:r>
            <a:r>
              <a:rPr lang="en-US" sz="2000" dirty="0" err="1"/>
              <a:t>České</a:t>
            </a:r>
            <a:r>
              <a:rPr lang="en-US" sz="2000" dirty="0"/>
              <a:t> </a:t>
            </a:r>
            <a:r>
              <a:rPr lang="en-US" sz="2000" dirty="0" err="1"/>
              <a:t>republiky</a:t>
            </a:r>
            <a:endParaRPr lang="en-US" sz="2000" dirty="0" err="1">
              <a:cs typeface="Calibri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430234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4EF4637-D4BF-AB8B-6D96-15F1FC27F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cs-CZ" sz="8000">
                <a:solidFill>
                  <a:schemeClr val="bg1"/>
                </a:solidFill>
                <a:ea typeface="Calibri Light"/>
                <a:cs typeface="Calibri Light"/>
              </a:rPr>
              <a:t>Typy věznic</a:t>
            </a:r>
            <a:endParaRPr lang="cs-CZ" sz="8000">
              <a:solidFill>
                <a:schemeClr val="bg1"/>
              </a:solidFill>
            </a:endParaRPr>
          </a:p>
        </p:txBody>
      </p:sp>
      <p:cxnSp>
        <p:nvCxnSpPr>
          <p:cNvPr id="15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7ED2FB-70AB-72FF-D029-4C8CF3E22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r>
              <a:rPr lang="cs-CZ" sz="1700" dirty="0">
                <a:solidFill>
                  <a:schemeClr val="bg1"/>
                </a:solidFill>
                <a:ea typeface="+mn-lt"/>
                <a:cs typeface="+mn-lt"/>
              </a:rPr>
              <a:t>Dva typy věznic: </a:t>
            </a:r>
          </a:p>
          <a:p>
            <a:r>
              <a:rPr lang="cs-CZ" sz="1700" b="1" dirty="0">
                <a:solidFill>
                  <a:schemeClr val="bg1"/>
                </a:solidFill>
                <a:ea typeface="+mn-lt"/>
                <a:cs typeface="+mn-lt"/>
              </a:rPr>
              <a:t>1. s ostrahou</a:t>
            </a:r>
            <a:r>
              <a:rPr lang="cs-CZ" sz="1700" dirty="0">
                <a:solidFill>
                  <a:schemeClr val="bg1"/>
                </a:solidFill>
                <a:ea typeface="+mn-lt"/>
                <a:cs typeface="+mn-lt"/>
              </a:rPr>
              <a:t> - tyto se dále vnitřně diferencují na oddělení:</a:t>
            </a:r>
            <a:endParaRPr lang="cs-CZ" sz="1700" dirty="0">
              <a:solidFill>
                <a:schemeClr val="bg1"/>
              </a:solidFill>
              <a:cs typeface="Calibri"/>
            </a:endParaRPr>
          </a:p>
          <a:p>
            <a:pPr lvl="1"/>
            <a:r>
              <a:rPr lang="cs-CZ" sz="1700" dirty="0">
                <a:solidFill>
                  <a:schemeClr val="bg1"/>
                </a:solidFill>
                <a:ea typeface="+mn-lt"/>
                <a:cs typeface="+mn-lt"/>
              </a:rPr>
              <a:t>s nízkým stupněm zabezpečení</a:t>
            </a:r>
            <a:endParaRPr lang="cs-CZ" sz="1700" dirty="0">
              <a:solidFill>
                <a:schemeClr val="bg1"/>
              </a:solidFill>
              <a:cs typeface="Calibri"/>
            </a:endParaRPr>
          </a:p>
          <a:p>
            <a:pPr lvl="1"/>
            <a:r>
              <a:rPr lang="cs-CZ" sz="1700" dirty="0">
                <a:solidFill>
                  <a:schemeClr val="bg1"/>
                </a:solidFill>
                <a:ea typeface="+mn-lt"/>
                <a:cs typeface="+mn-lt"/>
              </a:rPr>
              <a:t>se středním stupněm zabezpečení</a:t>
            </a:r>
            <a:endParaRPr lang="cs-CZ" sz="1700" dirty="0">
              <a:solidFill>
                <a:schemeClr val="bg1"/>
              </a:solidFill>
              <a:cs typeface="Calibri"/>
            </a:endParaRPr>
          </a:p>
          <a:p>
            <a:pPr lvl="1"/>
            <a:r>
              <a:rPr lang="cs-CZ" sz="1700" dirty="0">
                <a:solidFill>
                  <a:schemeClr val="bg1"/>
                </a:solidFill>
                <a:ea typeface="+mn-lt"/>
                <a:cs typeface="+mn-lt"/>
              </a:rPr>
              <a:t>s vysokým stupněm zabezpečení</a:t>
            </a:r>
            <a:endParaRPr lang="cs-CZ" sz="1700" dirty="0">
              <a:solidFill>
                <a:schemeClr val="bg1"/>
              </a:solidFill>
              <a:cs typeface="Calibri"/>
            </a:endParaRPr>
          </a:p>
          <a:p>
            <a:pPr marL="457200" lvl="1" indent="0">
              <a:buNone/>
            </a:pPr>
            <a:endParaRPr lang="cs-CZ" sz="17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1700" b="1" dirty="0">
                <a:solidFill>
                  <a:schemeClr val="bg1"/>
                </a:solidFill>
                <a:ea typeface="+mn-lt"/>
                <a:cs typeface="+mn-lt"/>
              </a:rPr>
              <a:t>2. se zvýšenou ostrahou</a:t>
            </a:r>
            <a:endParaRPr lang="cs-CZ" sz="1700" b="1" dirty="0">
              <a:solidFill>
                <a:schemeClr val="bg1"/>
              </a:solidFill>
              <a:cs typeface="Calibri"/>
            </a:endParaRPr>
          </a:p>
          <a:p>
            <a:endParaRPr lang="cs-CZ" sz="170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1700" dirty="0">
                <a:solidFill>
                  <a:schemeClr val="bg1"/>
                </a:solidFill>
                <a:ea typeface="+mn-lt"/>
                <a:cs typeface="+mn-lt"/>
              </a:rPr>
              <a:t>Nově od října 2017</a:t>
            </a:r>
          </a:p>
          <a:p>
            <a:r>
              <a:rPr lang="cs-CZ" sz="1700" dirty="0">
                <a:solidFill>
                  <a:schemeClr val="bg1"/>
                </a:solidFill>
                <a:ea typeface="+mn-lt"/>
                <a:cs typeface="+mn-lt"/>
              </a:rPr>
              <a:t>Dříve čtyři typy: s dohledem, s dozorem, s ostrahou a se zvýšenou ostrahou</a:t>
            </a:r>
          </a:p>
          <a:p>
            <a:r>
              <a:rPr lang="cs-CZ" sz="1700" dirty="0">
                <a:solidFill>
                  <a:schemeClr val="bg1"/>
                </a:solidFill>
                <a:ea typeface="Calibri"/>
                <a:cs typeface="Calibri"/>
              </a:rPr>
              <a:t>Rozsudek obsahuje zařazení do typu věznice</a:t>
            </a:r>
          </a:p>
          <a:p>
            <a:r>
              <a:rPr lang="cs-CZ" sz="1700" dirty="0">
                <a:solidFill>
                  <a:schemeClr val="bg1"/>
                </a:solidFill>
                <a:ea typeface="+mn-lt"/>
                <a:cs typeface="+mn-lt"/>
              </a:rPr>
              <a:t>Soud může vězně přeřadit</a:t>
            </a:r>
          </a:p>
          <a:p>
            <a:r>
              <a:rPr lang="cs-CZ" sz="1700" dirty="0">
                <a:solidFill>
                  <a:schemeClr val="bg1"/>
                </a:solidFill>
                <a:ea typeface="+mn-lt"/>
                <a:cs typeface="+mn-lt"/>
              </a:rPr>
              <a:t>Speciální věznice pro </a:t>
            </a:r>
            <a:r>
              <a:rPr lang="cs-CZ" sz="1700" dirty="0" err="1">
                <a:solidFill>
                  <a:schemeClr val="bg1"/>
                </a:solidFill>
                <a:ea typeface="+mn-lt"/>
                <a:cs typeface="+mn-lt"/>
              </a:rPr>
              <a:t>mladisté</a:t>
            </a:r>
            <a:endParaRPr lang="cs-CZ" sz="1700" dirty="0" err="1">
              <a:solidFill>
                <a:schemeClr val="bg1"/>
              </a:solidFill>
              <a:cs typeface="Calibri" panose="020F0502020204030204"/>
            </a:endParaRPr>
          </a:p>
          <a:p>
            <a:r>
              <a:rPr lang="cs-CZ" sz="1700" dirty="0">
                <a:solidFill>
                  <a:schemeClr val="bg1"/>
                </a:solidFill>
                <a:ea typeface="Calibri"/>
                <a:cs typeface="Calibri"/>
              </a:rPr>
              <a:t>Ženy a muži jsou rozdělení</a:t>
            </a:r>
          </a:p>
          <a:p>
            <a:endParaRPr lang="cs-CZ" sz="1700">
              <a:solidFill>
                <a:schemeClr val="bg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782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A314B1B-D6F3-978D-1FFA-1F5DE4CE5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>
                <a:cs typeface="Calibri Light"/>
              </a:rPr>
              <a:t>Zdroje</a:t>
            </a:r>
            <a:endParaRPr lang="cs-CZ" sz="54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0A74B0-B4E3-DBDB-492B-84E46CD5A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cs-CZ" sz="2200">
              <a:ea typeface="+mn-lt"/>
              <a:cs typeface="+mn-lt"/>
            </a:endParaRPr>
          </a:p>
          <a:p>
            <a:endParaRPr lang="cs-CZ" sz="2200">
              <a:cs typeface="Calibri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0804181-AE20-E713-5370-AAB0DE7F33CA}"/>
              </a:ext>
            </a:extLst>
          </p:cNvPr>
          <p:cNvSpPr txBox="1"/>
          <p:nvPr/>
        </p:nvSpPr>
        <p:spPr>
          <a:xfrm>
            <a:off x="743185" y="1947333"/>
            <a:ext cx="11128962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200" i="1" dirty="0">
                <a:solidFill>
                  <a:srgbClr val="212529"/>
                </a:solidFill>
                <a:ea typeface="+mn-lt"/>
                <a:cs typeface="+mn-lt"/>
              </a:rPr>
              <a:t>Věznice v česku</a:t>
            </a:r>
            <a:r>
              <a:rPr lang="cs-CZ" sz="1200" dirty="0">
                <a:solidFill>
                  <a:srgbClr val="212529"/>
                </a:solidFill>
                <a:ea typeface="+mn-lt"/>
                <a:cs typeface="+mn-lt"/>
              </a:rPr>
              <a:t>. Online. Wikipedie. 2017. Dostupné z: </a:t>
            </a:r>
            <a:r>
              <a:rPr lang="cs-CZ" sz="1200" dirty="0">
                <a:solidFill>
                  <a:srgbClr val="007BFF"/>
                </a:solidFill>
                <a:ea typeface="+mn-lt"/>
                <a:cs typeface="+mn-lt"/>
                <a:hlinkClick r:id="rId2"/>
              </a:rPr>
              <a:t>https://cs.wikipedia.org/wiki/V%C4%9Bznice_v_%C4%8Cesku</a:t>
            </a:r>
            <a:r>
              <a:rPr lang="cs-CZ" sz="1200" dirty="0">
                <a:solidFill>
                  <a:srgbClr val="212529"/>
                </a:solidFill>
                <a:ea typeface="+mn-lt"/>
                <a:cs typeface="+mn-lt"/>
              </a:rPr>
              <a:t>. [cit. 2024-01-29].</a:t>
            </a:r>
          </a:p>
          <a:p>
            <a:r>
              <a:rPr lang="cs-CZ" sz="1200" dirty="0">
                <a:solidFill>
                  <a:srgbClr val="212529"/>
                </a:solidFill>
                <a:ea typeface="+mn-lt"/>
                <a:cs typeface="+mn-lt"/>
              </a:rPr>
              <a:t>Typy věznic. </a:t>
            </a:r>
            <a:r>
              <a:rPr lang="cs-CZ" sz="1200" i="1" dirty="0" err="1">
                <a:solidFill>
                  <a:srgbClr val="212529"/>
                </a:solidFill>
                <a:ea typeface="+mn-lt"/>
                <a:cs typeface="+mn-lt"/>
              </a:rPr>
              <a:t>Obase</a:t>
            </a:r>
            <a:r>
              <a:rPr lang="cs-CZ" sz="1200" dirty="0">
                <a:solidFill>
                  <a:srgbClr val="212529"/>
                </a:solidFill>
                <a:ea typeface="+mn-lt"/>
                <a:cs typeface="+mn-lt"/>
              </a:rPr>
              <a:t> [online]. 2018 [cit. 2024-01-29]. Dostupné z: </a:t>
            </a:r>
            <a:r>
              <a:rPr lang="cs-CZ" sz="1200" dirty="0">
                <a:solidFill>
                  <a:srgbClr val="212529"/>
                </a:solidFill>
                <a:ea typeface="+mn-lt"/>
                <a:cs typeface="+mn-lt"/>
                <a:hlinkClick r:id="rId3"/>
              </a:rPr>
              <a:t>https://obase.cz/kdyz-musite-do-vezeni/typy-veznic/</a:t>
            </a:r>
            <a:endParaRPr lang="cs-CZ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sz="1200" i="1" dirty="0">
                <a:solidFill>
                  <a:srgbClr val="212529"/>
                </a:solidFill>
                <a:ea typeface="+mn-lt"/>
                <a:cs typeface="+mn-lt"/>
              </a:rPr>
              <a:t>Ze čtyř typů tuzemských věznic budou nově pouze dva. Ty s dozorem a dohledem zřejmě zaniknou</a:t>
            </a:r>
            <a:r>
              <a:rPr lang="cs-CZ" sz="1200" dirty="0">
                <a:solidFill>
                  <a:srgbClr val="212529"/>
                </a:solidFill>
                <a:ea typeface="+mn-lt"/>
                <a:cs typeface="+mn-lt"/>
              </a:rPr>
              <a:t>. Online. Hospodářské noviny. 2017. Dostupné z: </a:t>
            </a:r>
            <a:r>
              <a:rPr lang="cs-CZ" sz="1200" dirty="0">
                <a:solidFill>
                  <a:srgbClr val="007BFF"/>
                </a:solidFill>
                <a:ea typeface="+mn-lt"/>
                <a:cs typeface="+mn-lt"/>
                <a:hlinkClick r:id="rId4"/>
              </a:rPr>
              <a:t>https://domaci.hn.cz/c1-65593940-ze-ctyr-typu-tuzemskych-veznic-budou-nove-pouze-dva-ty-s-dozorem-a-dohledem-zrejme-zaniknou</a:t>
            </a:r>
            <a:r>
              <a:rPr lang="cs-CZ" sz="1200" dirty="0">
                <a:solidFill>
                  <a:srgbClr val="212529"/>
                </a:solidFill>
                <a:ea typeface="+mn-lt"/>
                <a:cs typeface="+mn-lt"/>
              </a:rPr>
              <a:t>. [cit. 2024-01-29].</a:t>
            </a:r>
            <a:endParaRPr lang="cs-CZ" dirty="0"/>
          </a:p>
          <a:p>
            <a:endParaRPr lang="cs-CZ" sz="1200" dirty="0">
              <a:solidFill>
                <a:srgbClr val="212529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70730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TYPY VĚZNIC V ČESKÉ REPUBLICE</vt:lpstr>
      <vt:lpstr>Rozdělení věznic</vt:lpstr>
      <vt:lpstr>Typy věznic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152</cp:revision>
  <dcterms:created xsi:type="dcterms:W3CDTF">2024-01-23T18:55:24Z</dcterms:created>
  <dcterms:modified xsi:type="dcterms:W3CDTF">2024-12-28T19:32:21Z</dcterms:modified>
</cp:coreProperties>
</file>