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1" r:id="rId3"/>
    <p:sldId id="257" r:id="rId4"/>
    <p:sldId id="258" r:id="rId5"/>
    <p:sldId id="259" r:id="rId6"/>
    <p:sldId id="265" r:id="rId7"/>
    <p:sldId id="267" r:id="rId8"/>
    <p:sldId id="268" r:id="rId9"/>
    <p:sldId id="269" r:id="rId10"/>
    <p:sldId id="270" r:id="rId11"/>
    <p:sldId id="271" r:id="rId12"/>
    <p:sldId id="260" r:id="rId13"/>
    <p:sldId id="262" r:id="rId14"/>
    <p:sldId id="263" r:id="rId15"/>
    <p:sldId id="264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9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F76E21-C096-4F14-8C50-9735BC5B958D}" type="doc">
      <dgm:prSet loTypeId="urn:microsoft.com/office/officeart/2018/5/layout/IconLeaf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962EAE-F53D-4632-88EA-111EE836278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i="0"/>
            <a:t>Říše: houby (Fungi) </a:t>
          </a:r>
          <a:endParaRPr lang="en-US"/>
        </a:p>
      </dgm:t>
    </dgm:pt>
    <dgm:pt modelId="{5562A4C8-5BCF-40D0-A581-8DD427DB23A6}" type="parTrans" cxnId="{F5E1E386-F3FE-44C0-8EA2-566B1F6AD3FD}">
      <dgm:prSet/>
      <dgm:spPr/>
      <dgm:t>
        <a:bodyPr/>
        <a:lstStyle/>
        <a:p>
          <a:endParaRPr lang="en-US"/>
        </a:p>
      </dgm:t>
    </dgm:pt>
    <dgm:pt modelId="{9B7830D2-8428-49E7-A6E0-CDDB52A145BC}" type="sibTrans" cxnId="{F5E1E386-F3FE-44C0-8EA2-566B1F6AD3FD}">
      <dgm:prSet/>
      <dgm:spPr/>
      <dgm:t>
        <a:bodyPr/>
        <a:lstStyle/>
        <a:p>
          <a:endParaRPr lang="en-US"/>
        </a:p>
      </dgm:t>
    </dgm:pt>
    <dgm:pt modelId="{1CCEEE2F-A26C-430C-97F5-3799305C34E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i="0"/>
            <a:t>Třída: stopkovýtrusé (Agaricomycetes)</a:t>
          </a:r>
          <a:endParaRPr lang="en-US"/>
        </a:p>
      </dgm:t>
    </dgm:pt>
    <dgm:pt modelId="{087F32CE-3B30-4E3F-83F6-0244092E3C76}" type="parTrans" cxnId="{420501B2-AD8B-4693-8908-6380994F89B5}">
      <dgm:prSet/>
      <dgm:spPr/>
      <dgm:t>
        <a:bodyPr/>
        <a:lstStyle/>
        <a:p>
          <a:endParaRPr lang="en-US"/>
        </a:p>
      </dgm:t>
    </dgm:pt>
    <dgm:pt modelId="{CC7B2BC0-3580-4E59-843D-3ADFB1A2EB79}" type="sibTrans" cxnId="{420501B2-AD8B-4693-8908-6380994F89B5}">
      <dgm:prSet/>
      <dgm:spPr/>
      <dgm:t>
        <a:bodyPr/>
        <a:lstStyle/>
        <a:p>
          <a:endParaRPr lang="en-US"/>
        </a:p>
      </dgm:t>
    </dgm:pt>
    <dgm:pt modelId="{FC92A026-2C1A-4140-8AEC-C32C3A866FD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i="0" dirty="0"/>
            <a:t>Řád: </a:t>
          </a:r>
          <a:r>
            <a:rPr lang="cs-CZ" i="0" dirty="0" err="1"/>
            <a:t>pečárkotvaré</a:t>
          </a:r>
          <a:r>
            <a:rPr lang="cs-CZ" i="0" dirty="0"/>
            <a:t>/ </a:t>
          </a:r>
          <a:r>
            <a:rPr lang="cs-CZ" i="0" dirty="0" err="1"/>
            <a:t>lupenotvaré</a:t>
          </a:r>
          <a:r>
            <a:rPr lang="cs-CZ" i="0" dirty="0"/>
            <a:t> (</a:t>
          </a:r>
          <a:r>
            <a:rPr lang="cs-CZ" i="0" dirty="0" err="1"/>
            <a:t>Agaricales</a:t>
          </a:r>
          <a:r>
            <a:rPr lang="cs-CZ" i="0" dirty="0"/>
            <a:t>)</a:t>
          </a:r>
          <a:endParaRPr lang="en-US" dirty="0"/>
        </a:p>
      </dgm:t>
    </dgm:pt>
    <dgm:pt modelId="{635A1CA6-483B-462A-AFBB-6AFAD826FAFD}" type="parTrans" cxnId="{AA974611-8D0F-43CB-9291-D39DB6F9A63E}">
      <dgm:prSet/>
      <dgm:spPr/>
      <dgm:t>
        <a:bodyPr/>
        <a:lstStyle/>
        <a:p>
          <a:endParaRPr lang="en-US"/>
        </a:p>
      </dgm:t>
    </dgm:pt>
    <dgm:pt modelId="{2EB5982A-F27E-48C0-AA03-FFCE3A77ABE2}" type="sibTrans" cxnId="{AA974611-8D0F-43CB-9291-D39DB6F9A63E}">
      <dgm:prSet/>
      <dgm:spPr/>
      <dgm:t>
        <a:bodyPr/>
        <a:lstStyle/>
        <a:p>
          <a:endParaRPr lang="en-US"/>
        </a:p>
      </dgm:t>
    </dgm:pt>
    <dgm:pt modelId="{CA9C9DDE-9B6D-4149-9BAC-B98D87C5B43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i="0" dirty="0"/>
            <a:t>Čeleď: </a:t>
          </a:r>
          <a:r>
            <a:rPr lang="cs-CZ" dirty="0" err="1"/>
            <a:t>křehutkovité</a:t>
          </a:r>
          <a:r>
            <a:rPr lang="cs-CZ" dirty="0"/>
            <a:t> </a:t>
          </a:r>
          <a:r>
            <a:rPr lang="cs-CZ" i="0" dirty="0" err="1"/>
            <a:t>Psathyrellaceae</a:t>
          </a:r>
          <a:endParaRPr lang="en-US" dirty="0"/>
        </a:p>
      </dgm:t>
    </dgm:pt>
    <dgm:pt modelId="{956695AF-2077-4BF1-8D80-8504B8BEB462}" type="parTrans" cxnId="{6BC58B1E-A5DF-4B2A-8740-7CB62B77016A}">
      <dgm:prSet/>
      <dgm:spPr/>
      <dgm:t>
        <a:bodyPr/>
        <a:lstStyle/>
        <a:p>
          <a:endParaRPr lang="en-US"/>
        </a:p>
      </dgm:t>
    </dgm:pt>
    <dgm:pt modelId="{BA90B17B-5FDC-4485-AC6E-9CA20E88068F}" type="sibTrans" cxnId="{6BC58B1E-A5DF-4B2A-8740-7CB62B77016A}">
      <dgm:prSet/>
      <dgm:spPr/>
      <dgm:t>
        <a:bodyPr/>
        <a:lstStyle/>
        <a:p>
          <a:endParaRPr lang="en-US"/>
        </a:p>
      </dgm:t>
    </dgm:pt>
    <dgm:pt modelId="{E7ADD983-C1C1-4784-B1CE-9C909EBF93A2}" type="pres">
      <dgm:prSet presAssocID="{34F76E21-C096-4F14-8C50-9735BC5B958D}" presName="root" presStyleCnt="0">
        <dgm:presLayoutVars>
          <dgm:dir/>
          <dgm:resizeHandles val="exact"/>
        </dgm:presLayoutVars>
      </dgm:prSet>
      <dgm:spPr/>
    </dgm:pt>
    <dgm:pt modelId="{373BF80B-6535-45B3-A171-4D19677AEFFE}" type="pres">
      <dgm:prSet presAssocID="{C2962EAE-F53D-4632-88EA-111EE836278B}" presName="compNode" presStyleCnt="0"/>
      <dgm:spPr/>
    </dgm:pt>
    <dgm:pt modelId="{1F227E4B-B036-4DE4-9FBA-36135B0EF100}" type="pres">
      <dgm:prSet presAssocID="{C2962EAE-F53D-4632-88EA-111EE836278B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81BF469C-82A7-4BE1-991C-1F35FEDBA0F3}" type="pres">
      <dgm:prSet presAssocID="{C2962EAE-F53D-4632-88EA-111EE836278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st"/>
        </a:ext>
      </dgm:extLst>
    </dgm:pt>
    <dgm:pt modelId="{FBEA9134-7F36-44CE-9220-F770BD92ACA2}" type="pres">
      <dgm:prSet presAssocID="{C2962EAE-F53D-4632-88EA-111EE836278B}" presName="spaceRect" presStyleCnt="0"/>
      <dgm:spPr/>
    </dgm:pt>
    <dgm:pt modelId="{F2019C55-D53A-4FB3-8A89-5F884AB4E0C1}" type="pres">
      <dgm:prSet presAssocID="{C2962EAE-F53D-4632-88EA-111EE836278B}" presName="textRect" presStyleLbl="revTx" presStyleIdx="0" presStyleCnt="4">
        <dgm:presLayoutVars>
          <dgm:chMax val="1"/>
          <dgm:chPref val="1"/>
        </dgm:presLayoutVars>
      </dgm:prSet>
      <dgm:spPr/>
    </dgm:pt>
    <dgm:pt modelId="{E33C7A40-C0CB-47B8-90ED-5E23B5F0BF0D}" type="pres">
      <dgm:prSet presAssocID="{9B7830D2-8428-49E7-A6E0-CDDB52A145BC}" presName="sibTrans" presStyleCnt="0"/>
      <dgm:spPr/>
    </dgm:pt>
    <dgm:pt modelId="{A20C023E-A9BC-4E7D-96E8-A3ACE47ABEB1}" type="pres">
      <dgm:prSet presAssocID="{1CCEEE2F-A26C-430C-97F5-3799305C34E8}" presName="compNode" presStyleCnt="0"/>
      <dgm:spPr/>
    </dgm:pt>
    <dgm:pt modelId="{9849D93D-6FFD-4458-A1D1-2E781FFBBFD5}" type="pres">
      <dgm:prSet presAssocID="{1CCEEE2F-A26C-430C-97F5-3799305C34E8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6EDF141E-9E8A-479A-8B41-66F100D4DB8D}" type="pres">
      <dgm:prSet presAssocID="{1CCEEE2F-A26C-430C-97F5-3799305C34E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řída"/>
        </a:ext>
      </dgm:extLst>
    </dgm:pt>
    <dgm:pt modelId="{5B3EC646-8A53-42D7-BD21-C493E595D347}" type="pres">
      <dgm:prSet presAssocID="{1CCEEE2F-A26C-430C-97F5-3799305C34E8}" presName="spaceRect" presStyleCnt="0"/>
      <dgm:spPr/>
    </dgm:pt>
    <dgm:pt modelId="{37815FB6-C2D2-4F9E-892D-D78E40635859}" type="pres">
      <dgm:prSet presAssocID="{1CCEEE2F-A26C-430C-97F5-3799305C34E8}" presName="textRect" presStyleLbl="revTx" presStyleIdx="1" presStyleCnt="4">
        <dgm:presLayoutVars>
          <dgm:chMax val="1"/>
          <dgm:chPref val="1"/>
        </dgm:presLayoutVars>
      </dgm:prSet>
      <dgm:spPr/>
    </dgm:pt>
    <dgm:pt modelId="{D725F7FD-3CC3-48B1-9B68-838BB2A386B6}" type="pres">
      <dgm:prSet presAssocID="{CC7B2BC0-3580-4E59-843D-3ADFB1A2EB79}" presName="sibTrans" presStyleCnt="0"/>
      <dgm:spPr/>
    </dgm:pt>
    <dgm:pt modelId="{59416642-25A3-4DF8-B691-75C9D84DCE31}" type="pres">
      <dgm:prSet presAssocID="{FC92A026-2C1A-4140-8AEC-C32C3A866FDE}" presName="compNode" presStyleCnt="0"/>
      <dgm:spPr/>
    </dgm:pt>
    <dgm:pt modelId="{B868E3A8-B857-4BD4-B7D0-47F7EB80ECDC}" type="pres">
      <dgm:prSet presAssocID="{FC92A026-2C1A-4140-8AEC-C32C3A866FDE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F868220C-1A03-497F-8970-3FDBED177269}" type="pres">
      <dgm:prSet presAssocID="{FC92A026-2C1A-4140-8AEC-C32C3A866FD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05C4E2FA-2092-47E5-A93A-50F0C5A06235}" type="pres">
      <dgm:prSet presAssocID="{FC92A026-2C1A-4140-8AEC-C32C3A866FDE}" presName="spaceRect" presStyleCnt="0"/>
      <dgm:spPr/>
    </dgm:pt>
    <dgm:pt modelId="{7490FD20-5DF0-4C82-AE6A-D6DDABA5A462}" type="pres">
      <dgm:prSet presAssocID="{FC92A026-2C1A-4140-8AEC-C32C3A866FDE}" presName="textRect" presStyleLbl="revTx" presStyleIdx="2" presStyleCnt="4">
        <dgm:presLayoutVars>
          <dgm:chMax val="1"/>
          <dgm:chPref val="1"/>
        </dgm:presLayoutVars>
      </dgm:prSet>
      <dgm:spPr/>
    </dgm:pt>
    <dgm:pt modelId="{A99D116B-6D86-4760-A607-34F3FFA754B1}" type="pres">
      <dgm:prSet presAssocID="{2EB5982A-F27E-48C0-AA03-FFCE3A77ABE2}" presName="sibTrans" presStyleCnt="0"/>
      <dgm:spPr/>
    </dgm:pt>
    <dgm:pt modelId="{D7CCBB01-F730-4D27-BF74-1E96B794DECF}" type="pres">
      <dgm:prSet presAssocID="{CA9C9DDE-9B6D-4149-9BAC-B98D87C5B437}" presName="compNode" presStyleCnt="0"/>
      <dgm:spPr/>
    </dgm:pt>
    <dgm:pt modelId="{0E32BC1D-D019-4C6A-88D7-B8EE2FE64213}" type="pres">
      <dgm:prSet presAssocID="{CA9C9DDE-9B6D-4149-9BAC-B98D87C5B437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E6B6B3C7-FFAC-48DD-939C-D1C9DCC06305}" type="pres">
      <dgm:prSet presAssocID="{CA9C9DDE-9B6D-4149-9BAC-B98D87C5B43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ýdlo"/>
        </a:ext>
      </dgm:extLst>
    </dgm:pt>
    <dgm:pt modelId="{3342B550-DC22-4D31-960A-6EEFDE4E092D}" type="pres">
      <dgm:prSet presAssocID="{CA9C9DDE-9B6D-4149-9BAC-B98D87C5B437}" presName="spaceRect" presStyleCnt="0"/>
      <dgm:spPr/>
    </dgm:pt>
    <dgm:pt modelId="{F25459E9-862A-4969-A357-6CE012B9A693}" type="pres">
      <dgm:prSet presAssocID="{CA9C9DDE-9B6D-4149-9BAC-B98D87C5B43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A974611-8D0F-43CB-9291-D39DB6F9A63E}" srcId="{34F76E21-C096-4F14-8C50-9735BC5B958D}" destId="{FC92A026-2C1A-4140-8AEC-C32C3A866FDE}" srcOrd="2" destOrd="0" parTransId="{635A1CA6-483B-462A-AFBB-6AFAD826FAFD}" sibTransId="{2EB5982A-F27E-48C0-AA03-FFCE3A77ABE2}"/>
    <dgm:cxn modelId="{6BC58B1E-A5DF-4B2A-8740-7CB62B77016A}" srcId="{34F76E21-C096-4F14-8C50-9735BC5B958D}" destId="{CA9C9DDE-9B6D-4149-9BAC-B98D87C5B437}" srcOrd="3" destOrd="0" parTransId="{956695AF-2077-4BF1-8D80-8504B8BEB462}" sibTransId="{BA90B17B-5FDC-4485-AC6E-9CA20E88068F}"/>
    <dgm:cxn modelId="{A8AF8952-2F15-49CC-B775-D7A17CACC242}" type="presOf" srcId="{34F76E21-C096-4F14-8C50-9735BC5B958D}" destId="{E7ADD983-C1C1-4784-B1CE-9C909EBF93A2}" srcOrd="0" destOrd="0" presId="urn:microsoft.com/office/officeart/2018/5/layout/IconLeafLabelList"/>
    <dgm:cxn modelId="{F5E1E386-F3FE-44C0-8EA2-566B1F6AD3FD}" srcId="{34F76E21-C096-4F14-8C50-9735BC5B958D}" destId="{C2962EAE-F53D-4632-88EA-111EE836278B}" srcOrd="0" destOrd="0" parTransId="{5562A4C8-5BCF-40D0-A581-8DD427DB23A6}" sibTransId="{9B7830D2-8428-49E7-A6E0-CDDB52A145BC}"/>
    <dgm:cxn modelId="{7F91E09D-6B58-4356-BDC8-59F89F4ABC76}" type="presOf" srcId="{FC92A026-2C1A-4140-8AEC-C32C3A866FDE}" destId="{7490FD20-5DF0-4C82-AE6A-D6DDABA5A462}" srcOrd="0" destOrd="0" presId="urn:microsoft.com/office/officeart/2018/5/layout/IconLeafLabelList"/>
    <dgm:cxn modelId="{420501B2-AD8B-4693-8908-6380994F89B5}" srcId="{34F76E21-C096-4F14-8C50-9735BC5B958D}" destId="{1CCEEE2F-A26C-430C-97F5-3799305C34E8}" srcOrd="1" destOrd="0" parTransId="{087F32CE-3B30-4E3F-83F6-0244092E3C76}" sibTransId="{CC7B2BC0-3580-4E59-843D-3ADFB1A2EB79}"/>
    <dgm:cxn modelId="{9E3BBDC4-D487-40C2-ADDB-95E8443FF7B9}" type="presOf" srcId="{CA9C9DDE-9B6D-4149-9BAC-B98D87C5B437}" destId="{F25459E9-862A-4969-A357-6CE012B9A693}" srcOrd="0" destOrd="0" presId="urn:microsoft.com/office/officeart/2018/5/layout/IconLeafLabelList"/>
    <dgm:cxn modelId="{D89918D8-1705-4F5E-A532-C8BCB4F87977}" type="presOf" srcId="{1CCEEE2F-A26C-430C-97F5-3799305C34E8}" destId="{37815FB6-C2D2-4F9E-892D-D78E40635859}" srcOrd="0" destOrd="0" presId="urn:microsoft.com/office/officeart/2018/5/layout/IconLeafLabelList"/>
    <dgm:cxn modelId="{2BBDC3EC-02F8-458C-BD83-210AB0CF6724}" type="presOf" srcId="{C2962EAE-F53D-4632-88EA-111EE836278B}" destId="{F2019C55-D53A-4FB3-8A89-5F884AB4E0C1}" srcOrd="0" destOrd="0" presId="urn:microsoft.com/office/officeart/2018/5/layout/IconLeafLabelList"/>
    <dgm:cxn modelId="{AABD7B18-9A6D-46A5-9C00-74BDFF2F0216}" type="presParOf" srcId="{E7ADD983-C1C1-4784-B1CE-9C909EBF93A2}" destId="{373BF80B-6535-45B3-A171-4D19677AEFFE}" srcOrd="0" destOrd="0" presId="urn:microsoft.com/office/officeart/2018/5/layout/IconLeafLabelList"/>
    <dgm:cxn modelId="{C0F47C5C-4E73-4BB5-AB07-170EF1FECC4D}" type="presParOf" srcId="{373BF80B-6535-45B3-A171-4D19677AEFFE}" destId="{1F227E4B-B036-4DE4-9FBA-36135B0EF100}" srcOrd="0" destOrd="0" presId="urn:microsoft.com/office/officeart/2018/5/layout/IconLeafLabelList"/>
    <dgm:cxn modelId="{1E6FE7A8-F5A4-4708-BB03-3E10B0C80708}" type="presParOf" srcId="{373BF80B-6535-45B3-A171-4D19677AEFFE}" destId="{81BF469C-82A7-4BE1-991C-1F35FEDBA0F3}" srcOrd="1" destOrd="0" presId="urn:microsoft.com/office/officeart/2018/5/layout/IconLeafLabelList"/>
    <dgm:cxn modelId="{0F02ED6D-7C11-4554-ABEB-99DCA0154A1D}" type="presParOf" srcId="{373BF80B-6535-45B3-A171-4D19677AEFFE}" destId="{FBEA9134-7F36-44CE-9220-F770BD92ACA2}" srcOrd="2" destOrd="0" presId="urn:microsoft.com/office/officeart/2018/5/layout/IconLeafLabelList"/>
    <dgm:cxn modelId="{0EFC4BD8-3EA3-4E2B-84A0-B376818F38E1}" type="presParOf" srcId="{373BF80B-6535-45B3-A171-4D19677AEFFE}" destId="{F2019C55-D53A-4FB3-8A89-5F884AB4E0C1}" srcOrd="3" destOrd="0" presId="urn:microsoft.com/office/officeart/2018/5/layout/IconLeafLabelList"/>
    <dgm:cxn modelId="{F2619563-1438-4E11-9095-864C74D739F2}" type="presParOf" srcId="{E7ADD983-C1C1-4784-B1CE-9C909EBF93A2}" destId="{E33C7A40-C0CB-47B8-90ED-5E23B5F0BF0D}" srcOrd="1" destOrd="0" presId="urn:microsoft.com/office/officeart/2018/5/layout/IconLeafLabelList"/>
    <dgm:cxn modelId="{A88AD2F1-F669-460D-B4EB-918FA9500EA3}" type="presParOf" srcId="{E7ADD983-C1C1-4784-B1CE-9C909EBF93A2}" destId="{A20C023E-A9BC-4E7D-96E8-A3ACE47ABEB1}" srcOrd="2" destOrd="0" presId="urn:microsoft.com/office/officeart/2018/5/layout/IconLeafLabelList"/>
    <dgm:cxn modelId="{FA90EC85-4A41-4E19-8C0E-0AB8FB2FF973}" type="presParOf" srcId="{A20C023E-A9BC-4E7D-96E8-A3ACE47ABEB1}" destId="{9849D93D-6FFD-4458-A1D1-2E781FFBBFD5}" srcOrd="0" destOrd="0" presId="urn:microsoft.com/office/officeart/2018/5/layout/IconLeafLabelList"/>
    <dgm:cxn modelId="{BAA3F329-0009-44D7-A879-EE3A04754A30}" type="presParOf" srcId="{A20C023E-A9BC-4E7D-96E8-A3ACE47ABEB1}" destId="{6EDF141E-9E8A-479A-8B41-66F100D4DB8D}" srcOrd="1" destOrd="0" presId="urn:microsoft.com/office/officeart/2018/5/layout/IconLeafLabelList"/>
    <dgm:cxn modelId="{0F11B4A1-2E31-4DF0-9058-33DD4F20B065}" type="presParOf" srcId="{A20C023E-A9BC-4E7D-96E8-A3ACE47ABEB1}" destId="{5B3EC646-8A53-42D7-BD21-C493E595D347}" srcOrd="2" destOrd="0" presId="urn:microsoft.com/office/officeart/2018/5/layout/IconLeafLabelList"/>
    <dgm:cxn modelId="{3EFA7DED-B335-4F94-A867-A59CD29F4D1E}" type="presParOf" srcId="{A20C023E-A9BC-4E7D-96E8-A3ACE47ABEB1}" destId="{37815FB6-C2D2-4F9E-892D-D78E40635859}" srcOrd="3" destOrd="0" presId="urn:microsoft.com/office/officeart/2018/5/layout/IconLeafLabelList"/>
    <dgm:cxn modelId="{36759651-E0F1-44C7-BD5D-13E557BFC071}" type="presParOf" srcId="{E7ADD983-C1C1-4784-B1CE-9C909EBF93A2}" destId="{D725F7FD-3CC3-48B1-9B68-838BB2A386B6}" srcOrd="3" destOrd="0" presId="urn:microsoft.com/office/officeart/2018/5/layout/IconLeafLabelList"/>
    <dgm:cxn modelId="{7897EBDE-F86D-4F98-8147-0EDCA04AC3D9}" type="presParOf" srcId="{E7ADD983-C1C1-4784-B1CE-9C909EBF93A2}" destId="{59416642-25A3-4DF8-B691-75C9D84DCE31}" srcOrd="4" destOrd="0" presId="urn:microsoft.com/office/officeart/2018/5/layout/IconLeafLabelList"/>
    <dgm:cxn modelId="{A8D15D7A-9576-4816-AA5D-4EF6DC83804A}" type="presParOf" srcId="{59416642-25A3-4DF8-B691-75C9D84DCE31}" destId="{B868E3A8-B857-4BD4-B7D0-47F7EB80ECDC}" srcOrd="0" destOrd="0" presId="urn:microsoft.com/office/officeart/2018/5/layout/IconLeafLabelList"/>
    <dgm:cxn modelId="{57DE18B2-EF1F-4696-9C16-03EADD304C56}" type="presParOf" srcId="{59416642-25A3-4DF8-B691-75C9D84DCE31}" destId="{F868220C-1A03-497F-8970-3FDBED177269}" srcOrd="1" destOrd="0" presId="urn:microsoft.com/office/officeart/2018/5/layout/IconLeafLabelList"/>
    <dgm:cxn modelId="{76E4A47B-7A79-41A8-AA46-D815D0912D79}" type="presParOf" srcId="{59416642-25A3-4DF8-B691-75C9D84DCE31}" destId="{05C4E2FA-2092-47E5-A93A-50F0C5A06235}" srcOrd="2" destOrd="0" presId="urn:microsoft.com/office/officeart/2018/5/layout/IconLeafLabelList"/>
    <dgm:cxn modelId="{2CD8C980-55FC-413E-B19E-B914B5C380C9}" type="presParOf" srcId="{59416642-25A3-4DF8-B691-75C9D84DCE31}" destId="{7490FD20-5DF0-4C82-AE6A-D6DDABA5A462}" srcOrd="3" destOrd="0" presId="urn:microsoft.com/office/officeart/2018/5/layout/IconLeafLabelList"/>
    <dgm:cxn modelId="{F5F5630E-EF37-4E18-8560-758933EE81F6}" type="presParOf" srcId="{E7ADD983-C1C1-4784-B1CE-9C909EBF93A2}" destId="{A99D116B-6D86-4760-A607-34F3FFA754B1}" srcOrd="5" destOrd="0" presId="urn:microsoft.com/office/officeart/2018/5/layout/IconLeafLabelList"/>
    <dgm:cxn modelId="{51C76FE6-7727-4BEB-A01D-50621CF9F3E4}" type="presParOf" srcId="{E7ADD983-C1C1-4784-B1CE-9C909EBF93A2}" destId="{D7CCBB01-F730-4D27-BF74-1E96B794DECF}" srcOrd="6" destOrd="0" presId="urn:microsoft.com/office/officeart/2018/5/layout/IconLeafLabelList"/>
    <dgm:cxn modelId="{3C0B0A2B-0398-4968-87A9-666929269D7F}" type="presParOf" srcId="{D7CCBB01-F730-4D27-BF74-1E96B794DECF}" destId="{0E32BC1D-D019-4C6A-88D7-B8EE2FE64213}" srcOrd="0" destOrd="0" presId="urn:microsoft.com/office/officeart/2018/5/layout/IconLeafLabelList"/>
    <dgm:cxn modelId="{5458D7B7-C5EF-42A0-95FF-D0A02876455D}" type="presParOf" srcId="{D7CCBB01-F730-4D27-BF74-1E96B794DECF}" destId="{E6B6B3C7-FFAC-48DD-939C-D1C9DCC06305}" srcOrd="1" destOrd="0" presId="urn:microsoft.com/office/officeart/2018/5/layout/IconLeafLabelList"/>
    <dgm:cxn modelId="{913E788F-3457-4B31-97F4-35154F06139A}" type="presParOf" srcId="{D7CCBB01-F730-4D27-BF74-1E96B794DECF}" destId="{3342B550-DC22-4D31-960A-6EEFDE4E092D}" srcOrd="2" destOrd="0" presId="urn:microsoft.com/office/officeart/2018/5/layout/IconLeafLabelList"/>
    <dgm:cxn modelId="{711EE1F7-5169-4C9C-9434-8334AB3682E5}" type="presParOf" srcId="{D7CCBB01-F730-4D27-BF74-1E96B794DECF}" destId="{F25459E9-862A-4969-A357-6CE012B9A693}" srcOrd="3" destOrd="0" presId="urn:microsoft.com/office/officeart/2018/5/layout/IconLeafLabelList"/>
  </dgm:cxnLst>
  <dgm:bg>
    <a:solidFill>
      <a:schemeClr val="bg2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27E4B-B036-4DE4-9FBA-36135B0EF100}">
      <dsp:nvSpPr>
        <dsp:cNvPr id="0" name=""/>
        <dsp:cNvSpPr/>
      </dsp:nvSpPr>
      <dsp:spPr>
        <a:xfrm>
          <a:off x="973190" y="986724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BF469C-82A7-4BE1-991C-1F35FEDBA0F3}">
      <dsp:nvSpPr>
        <dsp:cNvPr id="0" name=""/>
        <dsp:cNvSpPr/>
      </dsp:nvSpPr>
      <dsp:spPr>
        <a:xfrm>
          <a:off x="1242597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019C55-D53A-4FB3-8A89-5F884AB4E0C1}">
      <dsp:nvSpPr>
        <dsp:cNvPr id="0" name=""/>
        <dsp:cNvSpPr/>
      </dsp:nvSpPr>
      <dsp:spPr>
        <a:xfrm>
          <a:off x="569079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500" i="0" kern="1200"/>
            <a:t>Říše: houby (Fungi) </a:t>
          </a:r>
          <a:endParaRPr lang="en-US" sz="1500" kern="1200"/>
        </a:p>
      </dsp:txBody>
      <dsp:txXfrm>
        <a:off x="569079" y="2644614"/>
        <a:ext cx="2072362" cy="720000"/>
      </dsp:txXfrm>
    </dsp:sp>
    <dsp:sp modelId="{9849D93D-6FFD-4458-A1D1-2E781FFBBFD5}">
      <dsp:nvSpPr>
        <dsp:cNvPr id="0" name=""/>
        <dsp:cNvSpPr/>
      </dsp:nvSpPr>
      <dsp:spPr>
        <a:xfrm>
          <a:off x="3408216" y="986724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DF141E-9E8A-479A-8B41-66F100D4DB8D}">
      <dsp:nvSpPr>
        <dsp:cNvPr id="0" name=""/>
        <dsp:cNvSpPr/>
      </dsp:nvSpPr>
      <dsp:spPr>
        <a:xfrm>
          <a:off x="3677623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815FB6-C2D2-4F9E-892D-D78E40635859}">
      <dsp:nvSpPr>
        <dsp:cNvPr id="0" name=""/>
        <dsp:cNvSpPr/>
      </dsp:nvSpPr>
      <dsp:spPr>
        <a:xfrm>
          <a:off x="3004105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500" i="0" kern="1200"/>
            <a:t>Třída: stopkovýtrusé (Agaricomycetes)</a:t>
          </a:r>
          <a:endParaRPr lang="en-US" sz="1500" kern="1200"/>
        </a:p>
      </dsp:txBody>
      <dsp:txXfrm>
        <a:off x="3004105" y="2644614"/>
        <a:ext cx="2072362" cy="720000"/>
      </dsp:txXfrm>
    </dsp:sp>
    <dsp:sp modelId="{B868E3A8-B857-4BD4-B7D0-47F7EB80ECDC}">
      <dsp:nvSpPr>
        <dsp:cNvPr id="0" name=""/>
        <dsp:cNvSpPr/>
      </dsp:nvSpPr>
      <dsp:spPr>
        <a:xfrm>
          <a:off x="5843242" y="986724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8220C-1A03-497F-8970-3FDBED177269}">
      <dsp:nvSpPr>
        <dsp:cNvPr id="0" name=""/>
        <dsp:cNvSpPr/>
      </dsp:nvSpPr>
      <dsp:spPr>
        <a:xfrm>
          <a:off x="6112649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0FD20-5DF0-4C82-AE6A-D6DDABA5A462}">
      <dsp:nvSpPr>
        <dsp:cNvPr id="0" name=""/>
        <dsp:cNvSpPr/>
      </dsp:nvSpPr>
      <dsp:spPr>
        <a:xfrm>
          <a:off x="5439131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500" i="0" kern="1200" dirty="0"/>
            <a:t>Řád: </a:t>
          </a:r>
          <a:r>
            <a:rPr lang="cs-CZ" sz="1500" i="0" kern="1200" dirty="0" err="1"/>
            <a:t>pečárkotvaré</a:t>
          </a:r>
          <a:r>
            <a:rPr lang="cs-CZ" sz="1500" i="0" kern="1200" dirty="0"/>
            <a:t>/ </a:t>
          </a:r>
          <a:r>
            <a:rPr lang="cs-CZ" sz="1500" i="0" kern="1200" dirty="0" err="1"/>
            <a:t>lupenotvaré</a:t>
          </a:r>
          <a:r>
            <a:rPr lang="cs-CZ" sz="1500" i="0" kern="1200" dirty="0"/>
            <a:t> (</a:t>
          </a:r>
          <a:r>
            <a:rPr lang="cs-CZ" sz="1500" i="0" kern="1200" dirty="0" err="1"/>
            <a:t>Agaricales</a:t>
          </a:r>
          <a:r>
            <a:rPr lang="cs-CZ" sz="1500" i="0" kern="1200" dirty="0"/>
            <a:t>)</a:t>
          </a:r>
          <a:endParaRPr lang="en-US" sz="1500" kern="1200" dirty="0"/>
        </a:p>
      </dsp:txBody>
      <dsp:txXfrm>
        <a:off x="5439131" y="2644614"/>
        <a:ext cx="2072362" cy="720000"/>
      </dsp:txXfrm>
    </dsp:sp>
    <dsp:sp modelId="{0E32BC1D-D019-4C6A-88D7-B8EE2FE64213}">
      <dsp:nvSpPr>
        <dsp:cNvPr id="0" name=""/>
        <dsp:cNvSpPr/>
      </dsp:nvSpPr>
      <dsp:spPr>
        <a:xfrm>
          <a:off x="8278268" y="986724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B6B3C7-FFAC-48DD-939C-D1C9DCC06305}">
      <dsp:nvSpPr>
        <dsp:cNvPr id="0" name=""/>
        <dsp:cNvSpPr/>
      </dsp:nvSpPr>
      <dsp:spPr>
        <a:xfrm>
          <a:off x="8547675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5459E9-862A-4969-A357-6CE012B9A693}">
      <dsp:nvSpPr>
        <dsp:cNvPr id="0" name=""/>
        <dsp:cNvSpPr/>
      </dsp:nvSpPr>
      <dsp:spPr>
        <a:xfrm>
          <a:off x="7874157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500" i="0" kern="1200" dirty="0"/>
            <a:t>Čeleď: </a:t>
          </a:r>
          <a:r>
            <a:rPr lang="cs-CZ" sz="1500" kern="1200" dirty="0" err="1"/>
            <a:t>křehutkovité</a:t>
          </a:r>
          <a:r>
            <a:rPr lang="cs-CZ" sz="1500" kern="1200" dirty="0"/>
            <a:t> </a:t>
          </a:r>
          <a:r>
            <a:rPr lang="cs-CZ" sz="1500" i="0" kern="1200" dirty="0" err="1"/>
            <a:t>Psathyrellaceae</a:t>
          </a:r>
          <a:endParaRPr lang="en-US" sz="1500" kern="1200" dirty="0"/>
        </a:p>
      </dsp:txBody>
      <dsp:txXfrm>
        <a:off x="7874157" y="2644614"/>
        <a:ext cx="2072362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EFB541-40B8-48D5-A35B-C7556BA20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7EF1C83-1809-4296-BEBB-644C0D487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591F10-B7D3-49B4-B400-6A090F976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B08D-D1AA-46EB-A9A1-A00E94B25735}" type="datetimeFigureOut">
              <a:rPr lang="cs-CZ" smtClean="0"/>
              <a:t>21.12.2021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1A1DB6-FDD3-44FB-B001-41C069645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12096C-D82F-4B51-A6CB-D0589EA74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7D59-3B4D-4BD7-ADF8-6937ECEA1A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43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656106-C20A-4CED-9BB0-16B27B824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E8EED92-892F-4EB6-87DF-5131A4582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C35FD6-5452-4661-9BC1-85D431B49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B08D-D1AA-46EB-A9A1-A00E94B25735}" type="datetimeFigureOut">
              <a:rPr lang="cs-CZ" smtClean="0"/>
              <a:t>21.12.2021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9A4031-AF02-4BEC-884B-89FBDF976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4EDE15-4188-47FB-83F8-DC68D25C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7D59-3B4D-4BD7-ADF8-6937ECEA1A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4229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471F101-E96F-4945-B989-977FCB72AF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7C87EBB-A8DA-4304-8C7E-9D12EF07D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192E53-768E-41FE-9B2E-344E1F7D4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B08D-D1AA-46EB-A9A1-A00E94B25735}" type="datetimeFigureOut">
              <a:rPr lang="cs-CZ" smtClean="0"/>
              <a:t>21.12.2021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0F8864-F801-4CCB-9F5B-27406C39E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865284-3720-4E46-90B6-F0A459484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7D59-3B4D-4BD7-ADF8-6937ECEA1A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41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C2CA13-6E40-458E-BE0E-1733F68AB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68D71B-7021-4D5B-A8F7-D28AF4A54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63C0A3-9F9B-4F16-98B6-4E70CB4C6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B08D-D1AA-46EB-A9A1-A00E94B25735}" type="datetimeFigureOut">
              <a:rPr lang="cs-CZ" smtClean="0"/>
              <a:t>21.12.2021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2E39FA-B57C-432C-ABCD-E7CA8050F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C90EF0-57DA-42FC-AFC0-5127689C2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7D59-3B4D-4BD7-ADF8-6937ECEA1A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7347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81BE5E-8149-4A01-9A44-9EBDBDCBB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509C71F-832E-4A4D-83A0-B12847105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F248A2-11A6-4D13-92BC-38FF0686A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B08D-D1AA-46EB-A9A1-A00E94B25735}" type="datetimeFigureOut">
              <a:rPr lang="cs-CZ" smtClean="0"/>
              <a:t>21.12.2021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44C9C9-1AD7-4233-81E3-799DCAC71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2927AF8-86FB-4DB2-A05F-502CCE665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7D59-3B4D-4BD7-ADF8-6937ECEA1A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3083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9813E7-3D7B-4BFC-98E6-17C53A3B9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B0CE65-59CD-4F02-B9CD-1574C69269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3A7D549-44F1-4C82-8709-C567159D5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772954C-6056-4C70-A28D-24D526BB5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B08D-D1AA-46EB-A9A1-A00E94B25735}" type="datetimeFigureOut">
              <a:rPr lang="cs-CZ" smtClean="0"/>
              <a:t>21.12.2021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3065D7-D120-432F-AEE0-75EDB5F29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D830447-0719-4705-AEEC-E6CE1194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7D59-3B4D-4BD7-ADF8-6937ECEA1A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665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98EC6D-FC98-4A97-A4FF-400D4B516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A2329F2-3A68-4A3B-B9F6-2EA3F49CD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7040C7-CF97-419D-993F-F01F6FF60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1F6C37A-D321-4ECB-9627-9376C1FAB0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E8C8EF1-C57C-47A1-B3E0-5CF3A60742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3FA1491-0E32-43DB-AA99-5423BEBD2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B08D-D1AA-46EB-A9A1-A00E94B25735}" type="datetimeFigureOut">
              <a:rPr lang="cs-CZ" smtClean="0"/>
              <a:t>21.12.2021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F0CD18C-FB7A-4449-A5D8-523B8BFCA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BF915BA-10C9-4EA2-A89F-BFAB6A58E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7D59-3B4D-4BD7-ADF8-6937ECEA1A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1159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1A3025-6C46-4BEE-9B96-11D65D15A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79259C0-E7F3-4C3D-A734-7E929045E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B08D-D1AA-46EB-A9A1-A00E94B25735}" type="datetimeFigureOut">
              <a:rPr lang="cs-CZ" smtClean="0"/>
              <a:t>21.12.2021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E05D290-7097-4EBE-BF7E-70EFC2529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B643AEB-9E50-42B5-8679-ACBF5D8BA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7D59-3B4D-4BD7-ADF8-6937ECEA1A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711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34E748A-F114-4C61-9873-805E33766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B08D-D1AA-46EB-A9A1-A00E94B25735}" type="datetimeFigureOut">
              <a:rPr lang="cs-CZ" smtClean="0"/>
              <a:t>21.12.2021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4EDCEE7-4651-4865-8A02-941081115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DD0E3CF-A3D2-4742-907A-13EF139F7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7D59-3B4D-4BD7-ADF8-6937ECEA1A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003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114629-87C1-4D61-BCDC-049694431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02DB26-5B8B-47B0-9775-1072CAD1B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2A973C6-EEB5-44E4-87DA-39511E9E6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A853A54-563A-4064-9A45-34853E84E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B08D-D1AA-46EB-A9A1-A00E94B25735}" type="datetimeFigureOut">
              <a:rPr lang="cs-CZ" smtClean="0"/>
              <a:t>21.12.2021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E19F698-7E0A-47D2-B2A4-A6CF224CE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9D4AEF6-6AB3-41A8-B671-8710557DC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7D59-3B4D-4BD7-ADF8-6937ECEA1A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3553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D305BC-CD37-4DA4-87AC-18244B6CF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0891F99-68C2-465D-95E3-DFFD6BAE42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A30E448-FC28-402B-859D-6FDD8B43D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29C0841-0505-4F21-B3AC-32E9F1A38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B08D-D1AA-46EB-A9A1-A00E94B25735}" type="datetimeFigureOut">
              <a:rPr lang="cs-CZ" smtClean="0"/>
              <a:t>21.12.2021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7D67450-E2B9-4D2E-8051-74B7F1F13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BF057C9-9BB2-40A4-AB21-D820035DC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7D59-3B4D-4BD7-ADF8-6937ECEA1A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221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5089505-1519-403F-B048-50AB7277D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AD64F9B-3765-4300-B2DD-F7CC2D862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C09D45-093F-40BD-935D-79316406D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1B08D-D1AA-46EB-A9A1-A00E94B25735}" type="datetimeFigureOut">
              <a:rPr lang="cs-CZ" smtClean="0"/>
              <a:t>21.12.2021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5300C5-036A-482E-826B-B80D41D8C5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54541A-28B3-45CD-B1A6-A6DD04B7B8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D7D59-3B4D-4BD7-ADF8-6937ECEA1A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438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H%C5%99eb%C3%AD%C4%8Dek" TargetMode="External"/><Relationship Id="rId5" Type="http://schemas.openxmlformats.org/officeDocument/2006/relationships/hyperlink" Target="https://cs.wikipedia.org/wiki/Inkoust" TargetMode="Externa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Acetaldehyd" TargetMode="External"/><Relationship Id="rId2" Type="http://schemas.openxmlformats.org/officeDocument/2006/relationships/hyperlink" Target="https://cs.wikipedia.org/w/index.php?title=Acetaldehyddehydrogen%C3%A1za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Hnojn%C3%ADk_inkoustov%C3%BD" TargetMode="External"/><Relationship Id="rId3" Type="http://schemas.openxmlformats.org/officeDocument/2006/relationships/hyperlink" Target="https://www.nahoubach.cz/atlas-hub/hnojnik-inkoustovy/" TargetMode="External"/><Relationship Id="rId7" Type="http://schemas.openxmlformats.org/officeDocument/2006/relationships/hyperlink" Target="https://www.houby-rostou.cz/hnojnik-houba-wiki-atlas-hub/" TargetMode="External"/><Relationship Id="rId2" Type="http://schemas.openxmlformats.org/officeDocument/2006/relationships/hyperlink" Target="https://www.myko.cz/clanek346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ohoubach.cz/atlas-hub/detail/123/Hnojnik-inkoustovy/" TargetMode="External"/><Relationship Id="rId5" Type="http://schemas.openxmlformats.org/officeDocument/2006/relationships/hyperlink" Target="https://www.idnes.cz/hobby/atlas-hub/hnojnik-inkoustovy-coprinus-atramentarius.A080509_100839_receptar-bylinky_tyn" TargetMode="External"/><Relationship Id="rId10" Type="http://schemas.openxmlformats.org/officeDocument/2006/relationships/image" Target="../media/image43.gif"/><Relationship Id="rId4" Type="http://schemas.openxmlformats.org/officeDocument/2006/relationships/hyperlink" Target="https://primanapady.cz/clanek-29476-krehky-hnojnik-inkoustovy-aneb-prapodivna-houbicka-jako-stvorena-pro-abstinenty" TargetMode="External"/><Relationship Id="rId9" Type="http://schemas.openxmlformats.org/officeDocument/2006/relationships/image" Target="../media/image4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T%C5%99e%C5%88" TargetMode="External"/><Relationship Id="rId3" Type="http://schemas.openxmlformats.org/officeDocument/2006/relationships/image" Target="../media/image23.jpeg"/><Relationship Id="rId7" Type="http://schemas.openxmlformats.org/officeDocument/2006/relationships/hyperlink" Target="https://cs.wikipedia.org/wiki/Lupeny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Klobouk" TargetMode="External"/><Relationship Id="rId11" Type="http://schemas.openxmlformats.org/officeDocument/2006/relationships/image" Target="../media/image27.jpeg"/><Relationship Id="rId5" Type="http://schemas.openxmlformats.org/officeDocument/2006/relationships/image" Target="../media/image25.jpeg"/><Relationship Id="rId10" Type="http://schemas.openxmlformats.org/officeDocument/2006/relationships/image" Target="../media/image26.jpeg"/><Relationship Id="rId4" Type="http://schemas.openxmlformats.org/officeDocument/2006/relationships/image" Target="../media/image24.jpeg"/><Relationship Id="rId9" Type="http://schemas.openxmlformats.org/officeDocument/2006/relationships/hyperlink" Target="https://cs.wikipedia.org/wiki/V%C3%BDtrusy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cs.wikipedia.org/wiki/V%C3%BDtrus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nojník inkoustový – Wikipedie">
            <a:extLst>
              <a:ext uri="{FF2B5EF4-FFF2-40B4-BE49-F238E27FC236}">
                <a16:creationId xmlns:a16="http://schemas.microsoft.com/office/drawing/2014/main" id="{9776915C-0BF7-4501-8CDD-D66F751843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6" b="6727"/>
          <a:stretch/>
        </p:blipFill>
        <p:spPr bwMode="auto">
          <a:xfrm>
            <a:off x="0" y="33845"/>
            <a:ext cx="12191977" cy="685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87D2365-BA08-403C-AF15-D50A857D2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5452529" cy="3569242"/>
          </a:xfrm>
        </p:spPr>
        <p:txBody>
          <a:bodyPr anchor="t">
            <a:normAutofit/>
          </a:bodyPr>
          <a:lstStyle/>
          <a:p>
            <a:pPr algn="l"/>
            <a:r>
              <a:rPr lang="cs-CZ" sz="5200" b="1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+mn-lt"/>
              </a:rPr>
              <a:t>HNOJNÍK INKOUSTOVÝ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2A2F2C5-014C-4AEA-87BF-80D5514C3E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1419225"/>
            <a:ext cx="8153400" cy="1381217"/>
          </a:xfrm>
        </p:spPr>
        <p:txBody>
          <a:bodyPr anchor="b">
            <a:normAutofit/>
          </a:bodyPr>
          <a:lstStyle/>
          <a:p>
            <a:pPr algn="l"/>
            <a:r>
              <a:rPr lang="cs-CZ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cs-CZ" b="1" i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Coprinopsis</a:t>
            </a:r>
            <a:r>
              <a:rPr lang="cs-CZ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cs-CZ" b="1" i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atramentaria</a:t>
            </a:r>
            <a:r>
              <a:rPr lang="cs-CZ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)</a:t>
            </a:r>
            <a:endParaRPr lang="cs-CZ" b="1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3624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F10743-0175-4C2A-A31A-81AF79E5E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470" y="482255"/>
            <a:ext cx="4391024" cy="1323439"/>
          </a:xfrm>
        </p:spPr>
        <p:txBody>
          <a:bodyPr anchor="t">
            <a:normAutofit/>
          </a:bodyPr>
          <a:lstStyle/>
          <a:p>
            <a:r>
              <a:rPr lang="cs-CZ" sz="4000" b="1" i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                      </a:t>
            </a:r>
            <a:r>
              <a:rPr lang="cs-CZ" sz="4000" b="1" i="1" u="sng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Hymenofor</a:t>
            </a:r>
            <a:endParaRPr lang="cs-CZ" sz="4000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483980-29D0-4DF2-99D3-4D0EE5806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69" y="2162175"/>
            <a:ext cx="6001730" cy="3438526"/>
          </a:xfrm>
        </p:spPr>
        <p:txBody>
          <a:bodyPr>
            <a:normAutofit/>
          </a:bodyPr>
          <a:lstStyle/>
          <a:p>
            <a:r>
              <a:rPr lang="cs-CZ" sz="2500" b="0" i="0" dirty="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je struktura hub, kterou pokrývá výtrusné rouško (hymenium) plodnic a vytváří u různých hub různé tvary pro zvětšení výtrusorodého povrchu, lupeny úzce připojené, v mládí barvy šedobílé s bělavě </a:t>
            </a:r>
            <a:r>
              <a:rPr lang="cs-CZ" sz="25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vločkatým</a:t>
            </a:r>
            <a:r>
              <a:rPr lang="cs-CZ" sz="2500" b="0" i="0" dirty="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 ostřím , ve stáří černé. Výtrusný prach černý.</a:t>
            </a:r>
          </a:p>
          <a:p>
            <a:endParaRPr lang="cs-CZ" sz="1900" dirty="0">
              <a:solidFill>
                <a:schemeClr val="bg1">
                  <a:alpha val="80000"/>
                </a:schemeClr>
              </a:solidFill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44E3F87-3D58-4B03-86B2-15A5C5B9C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B4D09509-F6FC-47A6-B196-CCCFD8E83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BA5B9D66-192D-4F12-964D-2B23A1D27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C9C14E68-C469-4A71-AF08-169DB545FC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B2C18990-7F62-45E8-B68F-47E95E481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AC206BB2-3759-4DF0-9932-7445B6367A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381FA6FA-3CB6-4F57-8871-82DDE5BE8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124" name="Picture 4">
            <a:extLst>
              <a:ext uri="{FF2B5EF4-FFF2-40B4-BE49-F238E27FC236}">
                <a16:creationId xmlns:a16="http://schemas.microsoft.com/office/drawing/2014/main" id="{A294B784-DDDF-48C9-9BC4-486932B45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5507" y="1350833"/>
            <a:ext cx="3441962" cy="306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30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FA96A6-7F0C-4B9D-B25B-CE0C2BCE3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cs-CZ" sz="4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                          </a:t>
            </a:r>
            <a:r>
              <a:rPr lang="cs-CZ" sz="4000" b="1" i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Dužnina</a:t>
            </a:r>
            <a:endParaRPr lang="cs-CZ" sz="4000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B587A6-0295-4749-9860-28089E761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6400"/>
            <a:ext cx="4391024" cy="2454300"/>
          </a:xfrm>
        </p:spPr>
        <p:txBody>
          <a:bodyPr>
            <a:normAutofit/>
          </a:bodyPr>
          <a:lstStyle/>
          <a:p>
            <a:r>
              <a:rPr lang="cs-CZ" sz="240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</a:rPr>
              <a:t>je</a:t>
            </a:r>
            <a:r>
              <a:rPr lang="cs-CZ" sz="2400" b="0" i="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 bílá, vůně žádná, chuť jemná.</a:t>
            </a:r>
          </a:p>
          <a:p>
            <a:endParaRPr lang="cs-CZ" sz="2400">
              <a:solidFill>
                <a:schemeClr val="bg1">
                  <a:alpha val="80000"/>
                </a:schemeClr>
              </a:solidFill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44E3F87-3D58-4B03-86B2-15A5C5B9C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B4D09509-F6FC-47A6-B196-CCCFD8E83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A5B9D66-192D-4F12-964D-2B23A1D27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C9C14E68-C469-4A71-AF08-169DB545FC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2C18990-7F62-45E8-B68F-47E95E481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AC206BB2-3759-4DF0-9932-7445B6367A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381FA6FA-3CB6-4F57-8871-82DDE5BE8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170" name="Picture 2">
            <a:extLst>
              <a:ext uri="{FF2B5EF4-FFF2-40B4-BE49-F238E27FC236}">
                <a16:creationId xmlns:a16="http://schemas.microsoft.com/office/drawing/2014/main" id="{027F4FA6-6055-4380-96E2-DE4CAD9C0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1041" y="1350833"/>
            <a:ext cx="4070893" cy="306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065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27F12B1F-4753-46F8-93FC-1E4191C13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4D3E1C5-77F2-4481-B9F8-C31FC9BF4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5219" y="-630295"/>
            <a:ext cx="6026556" cy="1271214"/>
          </a:xfrm>
        </p:spPr>
        <p:txBody>
          <a:bodyPr anchor="b">
            <a:normAutofit/>
          </a:bodyPr>
          <a:lstStyle/>
          <a:p>
            <a:r>
              <a:rPr lang="cs-CZ" sz="36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K čemu je dobrý? Historie</a:t>
            </a:r>
          </a:p>
        </p:txBody>
      </p:sp>
      <p:pic>
        <p:nvPicPr>
          <p:cNvPr id="9220" name="Picture 4" descr="Sarkom kostí, osteosarkom - příznaky, projevy, symptomy, obrázek,  fotografie - Příznaky a projevy nemocí">
            <a:extLst>
              <a:ext uri="{FF2B5EF4-FFF2-40B4-BE49-F238E27FC236}">
                <a16:creationId xmlns:a16="http://schemas.microsoft.com/office/drawing/2014/main" id="{00FB56A3-CFAF-415C-9118-C9856778A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0278" y="155190"/>
            <a:ext cx="2584794" cy="202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42AE8636-A04B-4C96-AA50-C956D51C0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125" y="-24223"/>
            <a:ext cx="3483100" cy="2909287"/>
          </a:xfrm>
          <a:custGeom>
            <a:avLst/>
            <a:gdLst>
              <a:gd name="connsiteX0" fmla="*/ 452171 w 3483100"/>
              <a:gd name="connsiteY0" fmla="*/ 0 h 2909287"/>
              <a:gd name="connsiteX1" fmla="*/ 3030929 w 3483100"/>
              <a:gd name="connsiteY1" fmla="*/ 0 h 2909287"/>
              <a:gd name="connsiteX2" fmla="*/ 3085415 w 3483100"/>
              <a:gd name="connsiteY2" fmla="*/ 59949 h 2909287"/>
              <a:gd name="connsiteX3" fmla="*/ 3483100 w 3483100"/>
              <a:gd name="connsiteY3" fmla="*/ 1167737 h 2909287"/>
              <a:gd name="connsiteX4" fmla="*/ 1741550 w 3483100"/>
              <a:gd name="connsiteY4" fmla="*/ 2909287 h 2909287"/>
              <a:gd name="connsiteX5" fmla="*/ 0 w 3483100"/>
              <a:gd name="connsiteY5" fmla="*/ 1167737 h 2909287"/>
              <a:gd name="connsiteX6" fmla="*/ 397685 w 3483100"/>
              <a:gd name="connsiteY6" fmla="*/ 59949 h 290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3100" h="2909287">
                <a:moveTo>
                  <a:pt x="452171" y="0"/>
                </a:moveTo>
                <a:lnTo>
                  <a:pt x="3030929" y="0"/>
                </a:lnTo>
                <a:lnTo>
                  <a:pt x="3085415" y="59949"/>
                </a:lnTo>
                <a:cubicBezTo>
                  <a:pt x="3333857" y="360992"/>
                  <a:pt x="3483100" y="746936"/>
                  <a:pt x="3483100" y="1167737"/>
                </a:cubicBezTo>
                <a:cubicBezTo>
                  <a:pt x="3483100" y="2129569"/>
                  <a:pt x="2703382" y="2909287"/>
                  <a:pt x="1741550" y="2909287"/>
                </a:cubicBezTo>
                <a:cubicBezTo>
                  <a:pt x="779718" y="2909287"/>
                  <a:pt x="0" y="2129569"/>
                  <a:pt x="0" y="1167737"/>
                </a:cubicBezTo>
                <a:cubicBezTo>
                  <a:pt x="0" y="746936"/>
                  <a:pt x="149243" y="360992"/>
                  <a:pt x="397685" y="59949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9242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5733" y="1193254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43" name="Freeform: Shape 144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9222" name="Picture 6" descr="Vítáme vás a přejeme vám příjemně strávený zdravotnický kurs! - PDF Stažení  zdarma">
            <a:extLst>
              <a:ext uri="{FF2B5EF4-FFF2-40B4-BE49-F238E27FC236}">
                <a16:creationId xmlns:a16="http://schemas.microsoft.com/office/drawing/2014/main" id="{11A1C6DB-368D-456C-BBBD-FD87A593E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305" y="3880857"/>
            <a:ext cx="1460997" cy="211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ladina cukru v krvi - co dělat, když příliš klesne nebo stoupne? |  uLékaře.cz">
            <a:extLst>
              <a:ext uri="{FF2B5EF4-FFF2-40B4-BE49-F238E27FC236}">
                <a16:creationId xmlns:a16="http://schemas.microsoft.com/office/drawing/2014/main" id="{7B67C5CB-B5F3-45B2-8703-951AE2EAD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7817" y="3658099"/>
            <a:ext cx="2325720" cy="154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BD7340-46B2-4E4C-8376-C400BFE33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519" y="642564"/>
            <a:ext cx="5013520" cy="6084972"/>
          </a:xfrm>
        </p:spPr>
        <p:txBody>
          <a:bodyPr anchor="t">
            <a:noAutofit/>
          </a:bodyPr>
          <a:lstStyle/>
          <a:p>
            <a:r>
              <a:rPr lang="cs-CZ" sz="14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První vědecká studie byla provedena r. 1934 zaměřila se na schopnost této houby snížit množství cukru v krvi. Biologicky aktivní látky, které se v ní nacházejí  se podílejí na snížení cukru v krvi a také se podílejí na snížení aterosklerotických následků způsobené špatnou  přeměnou cukru ( slepota, amputace noh, infarkt, mrtvice a mnoho dalších) z toho vyplývá, že příjem této houby u diabetiků může zlepšit stav organismu</a:t>
            </a:r>
          </a:p>
          <a:p>
            <a:r>
              <a:rPr lang="cs-CZ" sz="145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Dříve se používal k získání jemného </a:t>
            </a:r>
            <a:r>
              <a:rPr lang="cs-CZ" sz="145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 tooltip="Inkous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inkoustu</a:t>
            </a:r>
            <a:r>
              <a:rPr lang="cs-CZ" sz="145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který byl vyráběn z roztékajících se klobouků s trochou vody a špetkou </a:t>
            </a:r>
            <a:r>
              <a:rPr lang="cs-CZ" sz="145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 tooltip="Hřebíče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hřebíčku</a:t>
            </a:r>
            <a:r>
              <a:rPr lang="cs-CZ" sz="145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Výtrusy proniknou hluboko do struktury papíru a zápis se stává prakticky nesmazatelný.</a:t>
            </a:r>
            <a:endParaRPr lang="cs-CZ" sz="14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Kromě toho vědci v ní našly látky, které zabraňují rozvoji </a:t>
            </a:r>
            <a:r>
              <a:rPr lang="cs-CZ" sz="145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sarkomu</a:t>
            </a:r>
            <a:r>
              <a:rPr lang="cs-CZ" sz="14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145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skupina různorodých nádorů. Jedná se o relativně vzácné onemocnění, v ČR je ročně diagnostikováno kolem 400 případů.)</a:t>
            </a:r>
            <a:r>
              <a:rPr lang="cs-CZ" sz="14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5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karcinomu</a:t>
            </a:r>
            <a:r>
              <a:rPr lang="cs-CZ" sz="14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145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zhoubný nádor vznikající z epitelu pokrývá řadu orgánů: sliznice trávícího, dýchacího, močového a pohlavního systému)</a:t>
            </a:r>
          </a:p>
          <a:p>
            <a:r>
              <a:rPr lang="cs-CZ" sz="14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cs-CZ" sz="145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asto se používá na odvádění toxin</a:t>
            </a:r>
            <a:r>
              <a:rPr lang="cs-CZ" sz="14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ů= celkové posílení organismu </a:t>
            </a:r>
          </a:p>
          <a:p>
            <a:r>
              <a:rPr lang="cs-CZ" sz="14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Přispívá k normalizaci funkce srdečně-cévního systému a hladiny cukru v krvi (to jsem už zmiňoval)</a:t>
            </a:r>
          </a:p>
          <a:p>
            <a:r>
              <a:rPr lang="cs-CZ" sz="145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vytváří nepříznivé podmínky pro rozvoj závislosti na alkoholu ( při léčbě alkoholismu)</a:t>
            </a:r>
          </a:p>
          <a:p>
            <a:r>
              <a:rPr lang="cs-CZ" sz="145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Přispívá k obnově střevní </a:t>
            </a:r>
            <a:r>
              <a:rPr lang="cs-CZ" sz="145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mikloflóry</a:t>
            </a:r>
            <a:r>
              <a:rPr lang="cs-CZ" sz="145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cs-CZ" sz="14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450" dirty="0">
              <a:solidFill>
                <a:schemeClr val="bg1"/>
              </a:solidFill>
            </a:endParaRPr>
          </a:p>
        </p:txBody>
      </p:sp>
      <p:sp>
        <p:nvSpPr>
          <p:cNvPr id="9244" name="Freeform: Shape 146">
            <a:extLst>
              <a:ext uri="{FF2B5EF4-FFF2-40B4-BE49-F238E27FC236}">
                <a16:creationId xmlns:a16="http://schemas.microsoft.com/office/drawing/2014/main" id="{0F17DC65-D057-4CEA-8B52-BF72D5D90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168" y="3062222"/>
            <a:ext cx="3212182" cy="3665314"/>
          </a:xfrm>
          <a:custGeom>
            <a:avLst/>
            <a:gdLst>
              <a:gd name="connsiteX0" fmla="*/ 1379525 w 3212182"/>
              <a:gd name="connsiteY0" fmla="*/ 0 h 3665314"/>
              <a:gd name="connsiteX1" fmla="*/ 3212182 w 3212182"/>
              <a:gd name="connsiteY1" fmla="*/ 1832657 h 3665314"/>
              <a:gd name="connsiteX2" fmla="*/ 1379525 w 3212182"/>
              <a:gd name="connsiteY2" fmla="*/ 3665314 h 3665314"/>
              <a:gd name="connsiteX3" fmla="*/ 83641 w 3212182"/>
              <a:gd name="connsiteY3" fmla="*/ 3128542 h 3665314"/>
              <a:gd name="connsiteX4" fmla="*/ 0 w 3212182"/>
              <a:gd name="connsiteY4" fmla="*/ 3036514 h 3665314"/>
              <a:gd name="connsiteX5" fmla="*/ 0 w 3212182"/>
              <a:gd name="connsiteY5" fmla="*/ 628801 h 3665314"/>
              <a:gd name="connsiteX6" fmla="*/ 83641 w 3212182"/>
              <a:gd name="connsiteY6" fmla="*/ 536773 h 3665314"/>
              <a:gd name="connsiteX7" fmla="*/ 1379525 w 3212182"/>
              <a:gd name="connsiteY7" fmla="*/ 0 h 366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2182" h="3665314">
                <a:moveTo>
                  <a:pt x="1379525" y="0"/>
                </a:moveTo>
                <a:cubicBezTo>
                  <a:pt x="2391674" y="0"/>
                  <a:pt x="3212182" y="820508"/>
                  <a:pt x="3212182" y="1832657"/>
                </a:cubicBezTo>
                <a:cubicBezTo>
                  <a:pt x="3212182" y="2844806"/>
                  <a:pt x="2391674" y="3665314"/>
                  <a:pt x="1379525" y="3665314"/>
                </a:cubicBezTo>
                <a:cubicBezTo>
                  <a:pt x="873451" y="3665314"/>
                  <a:pt x="415286" y="3460187"/>
                  <a:pt x="83641" y="3128542"/>
                </a:cubicBezTo>
                <a:lnTo>
                  <a:pt x="0" y="3036514"/>
                </a:lnTo>
                <a:lnTo>
                  <a:pt x="0" y="628801"/>
                </a:lnTo>
                <a:lnTo>
                  <a:pt x="83641" y="536773"/>
                </a:lnTo>
                <a:cubicBezTo>
                  <a:pt x="415286" y="205127"/>
                  <a:pt x="873451" y="0"/>
                  <a:pt x="1379525" y="0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245" name="Oval 148">
            <a:extLst>
              <a:ext uri="{FF2B5EF4-FFF2-40B4-BE49-F238E27FC236}">
                <a16:creationId xmlns:a16="http://schemas.microsoft.com/office/drawing/2014/main" id="{35249834-544E-477E-84FD-888B8DB7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839" y="2791091"/>
            <a:ext cx="3281677" cy="3281677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46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93339" y="1681703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47" name="Freeform: Shape 152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53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54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55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56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157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33551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nojník Romagnesiho, pravděpodobně jedovatý v kombinaci s alkoholem - foto: Dalibor Marounek">
            <a:extLst>
              <a:ext uri="{FF2B5EF4-FFF2-40B4-BE49-F238E27FC236}">
                <a16:creationId xmlns:a16="http://schemas.microsoft.com/office/drawing/2014/main" id="{23A95BE4-4919-49E2-8FD4-92685B9EC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" r="6387"/>
          <a:stretch/>
        </p:blipFill>
        <p:spPr bwMode="auto">
          <a:xfrm>
            <a:off x="4117521" y="10"/>
            <a:ext cx="80744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0A6A04-0E6C-4185-BBCA-B8F5A0C16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35836"/>
            <a:ext cx="7604390" cy="1254852"/>
          </a:xfrm>
        </p:spPr>
        <p:txBody>
          <a:bodyPr>
            <a:normAutofit/>
          </a:bodyPr>
          <a:lstStyle/>
          <a:p>
            <a:r>
              <a:rPr lang="cs-CZ" dirty="0"/>
              <a:t>            Je jedlá nebo ne?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8D4B1C-E806-47F8-8EEF-24EC59409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r>
              <a:rPr lang="cs-CZ" sz="2000" b="0" i="0" dirty="0">
                <a:effectLst/>
                <a:latin typeface="Arial" panose="020B0604020202020204" pitchFamily="34" charset="0"/>
              </a:rPr>
              <a:t>Kupodivu je hnojník inkoustový </a:t>
            </a:r>
            <a:r>
              <a:rPr lang="cs-CZ" sz="2000" b="1" i="0" dirty="0">
                <a:effectLst/>
                <a:latin typeface="Arial" panose="020B0604020202020204" pitchFamily="34" charset="0"/>
              </a:rPr>
              <a:t>jedlá houba</a:t>
            </a:r>
            <a:r>
              <a:rPr lang="cs-CZ" sz="2000" b="0" i="0" dirty="0">
                <a:effectLst/>
                <a:latin typeface="Arial" panose="020B0604020202020204" pitchFamily="34" charset="0"/>
              </a:rPr>
              <a:t>. Jedlé jsou mladé plodnice s bělavými, maximálně narůžovělými lupeny. Z vlastní dávné zkušenosti mohu říci, že dokonce celkem chutná, jemná. </a:t>
            </a:r>
            <a:r>
              <a:rPr lang="cs-CZ" sz="2000" b="0" i="0" dirty="0" err="1">
                <a:effectLst/>
                <a:latin typeface="Arial" panose="020B0604020202020204" pitchFamily="34" charset="0"/>
              </a:rPr>
              <a:t>Ikdyž</a:t>
            </a:r>
            <a:r>
              <a:rPr lang="cs-CZ" sz="2000" b="0" i="0" dirty="0">
                <a:effectLst/>
                <a:latin typeface="Arial" panose="020B0604020202020204" pitchFamily="34" charset="0"/>
              </a:rPr>
              <a:t> já nejsem úplný příznivec hub, ale i tak jsem ochutnal, kdybyste jste cítili tu vůni, tak byste také neodolali.</a:t>
            </a:r>
          </a:p>
          <a:p>
            <a:endParaRPr lang="cs-CZ" sz="2000" b="0" i="0" dirty="0">
              <a:effectLst/>
              <a:latin typeface="Arial" panose="020B0604020202020204" pitchFamily="34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78616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BA775C-37D9-4F54-8D98-1554A56CA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53672" y="157018"/>
            <a:ext cx="7686944" cy="2212061"/>
          </a:xfrm>
        </p:spPr>
        <p:txBody>
          <a:bodyPr>
            <a:normAutofit/>
          </a:bodyPr>
          <a:lstStyle/>
          <a:p>
            <a:r>
              <a:rPr lang="cs-CZ" dirty="0"/>
              <a:t>                       </a:t>
            </a:r>
            <a:r>
              <a:rPr lang="cs-CZ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Kdy je jedovatý?    </a:t>
            </a:r>
            <a:endParaRPr lang="cs-CZ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DF1D23-232E-4B0B-886B-044F497C1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1704975"/>
            <a:ext cx="5422465" cy="4471988"/>
          </a:xfrm>
        </p:spPr>
        <p:txBody>
          <a:bodyPr>
            <a:normAutofit lnSpcReduction="10000"/>
          </a:bodyPr>
          <a:lstStyle/>
          <a:p>
            <a:r>
              <a:rPr lang="cs-CZ" sz="1600" b="0" i="0" dirty="0">
                <a:effectLst/>
                <a:latin typeface="Inter"/>
              </a:rPr>
              <a:t>Při vypití alkoholu po požití pokrmu z hnojníku inkoustového se za 20 minut až za 2 hodiny objeví na tváři červené skvrny a někdy až fialovění pokožky, skvrny pokračují na trupu, objeví se pocity horkosti a tep se zrychlí na 130 - 150 za minutu. Onemocnění se neléčí, příznaky otravy po několika hodinách ustoupí. Vypijeme-li však další alkohol, můžou se, i když v menší míře, vrátit, a to až třeba za 3 - 4 dny. Hnojník inkoustový sice neobsahuje jed, ale byla u něj (podobně jako u ostatních hnojníků) objevena látka </a:t>
            </a:r>
            <a:r>
              <a:rPr lang="cs-CZ" sz="1600" b="0" i="0" dirty="0" err="1">
                <a:effectLst/>
                <a:latin typeface="Inter"/>
              </a:rPr>
              <a:t>koprin</a:t>
            </a:r>
            <a:r>
              <a:rPr lang="cs-CZ" sz="1600" b="0" i="0" dirty="0">
                <a:effectLst/>
                <a:latin typeface="Inter"/>
              </a:rPr>
              <a:t>, která má v lidském organismu stejný účinek jako </a:t>
            </a:r>
            <a:r>
              <a:rPr lang="cs-CZ" sz="1600" b="0" i="0" dirty="0" err="1">
                <a:effectLst/>
                <a:latin typeface="Inter"/>
              </a:rPr>
              <a:t>antabus</a:t>
            </a:r>
            <a:r>
              <a:rPr lang="cs-CZ" sz="1600" dirty="0">
                <a:latin typeface="Inter"/>
              </a:rPr>
              <a:t>= </a:t>
            </a:r>
            <a:r>
              <a:rPr lang="cs-CZ" sz="1600" dirty="0" err="1">
                <a:latin typeface="Inter"/>
              </a:rPr>
              <a:t>antabusový</a:t>
            </a:r>
            <a:r>
              <a:rPr lang="cs-CZ" sz="1600" dirty="0">
                <a:latin typeface="Inter"/>
              </a:rPr>
              <a:t> efekt(</a:t>
            </a:r>
            <a:r>
              <a:rPr lang="cs-CZ" sz="1600" b="0" i="0" dirty="0">
                <a:effectLst/>
                <a:latin typeface="arial" panose="020B0604020202020204" pitchFamily="34" charset="0"/>
              </a:rPr>
              <a:t>vyvolávají rudé fleky po celém těle, mdloby a zvracení i po malé dávce alkoholu)</a:t>
            </a:r>
            <a:r>
              <a:rPr lang="cs-CZ" sz="1600" b="0" i="0" dirty="0">
                <a:effectLst/>
                <a:latin typeface="Inter"/>
              </a:rPr>
              <a:t> podávaný v protialkoholických léčebnách (ten má však zcela jinou strukturu).</a:t>
            </a:r>
            <a:r>
              <a:rPr lang="cs-CZ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cs-CZ" sz="1600" b="0" i="0" dirty="0" err="1">
                <a:effectLst/>
                <a:latin typeface="Arial" panose="020B0604020202020204" pitchFamily="34" charset="0"/>
              </a:rPr>
              <a:t>Koprin</a:t>
            </a:r>
            <a:r>
              <a:rPr lang="cs-CZ" sz="1600" b="0" i="0" dirty="0">
                <a:effectLst/>
                <a:latin typeface="Arial" panose="020B0604020202020204" pitchFamily="34" charset="0"/>
              </a:rPr>
              <a:t> se v lidském těle rozštěpením </a:t>
            </a:r>
            <a:r>
              <a:rPr lang="cs-CZ" sz="1600" b="0" i="0" u="none" strike="noStrike" dirty="0">
                <a:effectLst/>
                <a:latin typeface="Arial" panose="020B0604020202020204" pitchFamily="34" charset="0"/>
              </a:rPr>
              <a:t>peptidové vazby</a:t>
            </a:r>
            <a:r>
              <a:rPr lang="cs-CZ" sz="1600" b="0" i="0" dirty="0">
                <a:effectLst/>
                <a:latin typeface="Arial" panose="020B0604020202020204" pitchFamily="34" charset="0"/>
              </a:rPr>
              <a:t> rozkládá na                                </a:t>
            </a:r>
            <a:r>
              <a:rPr lang="cs-CZ" sz="1600" b="0" i="0" u="none" strike="noStrike" dirty="0">
                <a:effectLst/>
                <a:latin typeface="Arial" panose="020B0604020202020204" pitchFamily="34" charset="0"/>
              </a:rPr>
              <a:t>1-aminocyklopropanol</a:t>
            </a:r>
            <a:r>
              <a:rPr lang="cs-CZ" sz="1600" b="0" i="0" dirty="0">
                <a:effectLst/>
                <a:latin typeface="Arial" panose="020B0604020202020204" pitchFamily="34" charset="0"/>
              </a:rPr>
              <a:t>, který neutralizuje </a:t>
            </a:r>
            <a:r>
              <a:rPr lang="cs-CZ" sz="1600" b="0" i="0" u="none" strike="noStrike" dirty="0">
                <a:effectLst/>
                <a:latin typeface="Arial" panose="020B0604020202020204" pitchFamily="34" charset="0"/>
              </a:rPr>
              <a:t>enzym</a:t>
            </a:r>
            <a:r>
              <a:rPr lang="cs-CZ" sz="1600" b="0" i="0" dirty="0">
                <a:effectLst/>
                <a:latin typeface="Arial" panose="020B0604020202020204" pitchFamily="34" charset="0"/>
              </a:rPr>
              <a:t> </a:t>
            </a:r>
            <a:r>
              <a:rPr lang="cs-CZ" sz="1600" b="0" i="0" u="none" strike="noStrike" dirty="0" err="1">
                <a:effectLst/>
                <a:latin typeface="Arial" panose="020B0604020202020204" pitchFamily="34" charset="0"/>
                <a:hlinkClick r:id="rId2" tooltip="Acetaldehyddehydrogenáza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acetaldehyddehydrogenázu</a:t>
            </a:r>
            <a:r>
              <a:rPr lang="cs-CZ" sz="1600" b="0" i="0" dirty="0">
                <a:effectLst/>
                <a:latin typeface="Arial" panose="020B0604020202020204" pitchFamily="34" charset="0"/>
              </a:rPr>
              <a:t>, odpovědný za druhý stupeň primární cesty odbourávání alkoholu. V těle se tak hromadí toxický </a:t>
            </a:r>
            <a:r>
              <a:rPr lang="cs-CZ" sz="1600" b="0" i="0" u="none" strike="noStrike" dirty="0">
                <a:effectLst/>
                <a:latin typeface="Arial" panose="020B0604020202020204" pitchFamily="34" charset="0"/>
                <a:hlinkClick r:id="rId3" tooltip="Acetaldehy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acetaldehyd</a:t>
            </a:r>
            <a:r>
              <a:rPr lang="cs-CZ" sz="1600" b="0" i="0" dirty="0">
                <a:effectLst/>
                <a:latin typeface="Arial" panose="020B0604020202020204" pitchFamily="34" charset="0"/>
              </a:rPr>
              <a:t>, který způsobuje vlastní otravu</a:t>
            </a:r>
            <a:endParaRPr lang="cs-CZ" sz="1600" b="0" i="0" dirty="0">
              <a:effectLst/>
              <a:latin typeface="Inter"/>
            </a:endParaRPr>
          </a:p>
          <a:p>
            <a:pPr marL="0" indent="0">
              <a:buNone/>
            </a:pPr>
            <a:endParaRPr lang="cs-CZ" sz="1600" b="0" i="0" dirty="0">
              <a:effectLst/>
              <a:latin typeface="Inter"/>
            </a:endParaRPr>
          </a:p>
          <a:p>
            <a:endParaRPr lang="cs-CZ" sz="13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6100914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0" name="Picture 2" descr="Captain Morgan Original Spiced Gold 0,7l 35% | ALKOHOL.cz">
            <a:extLst>
              <a:ext uri="{FF2B5EF4-FFF2-40B4-BE49-F238E27FC236}">
                <a16:creationId xmlns:a16="http://schemas.microsoft.com/office/drawing/2014/main" id="{FA3FC5F7-BCEB-4C43-B885-F8F6387C7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130" y="321734"/>
            <a:ext cx="1143872" cy="273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2" name="Picture 4" descr="Potisk na TRIKO - SRDEČNÍ TEP | Pánská, dámská i dětská trička s potiskem">
            <a:extLst>
              <a:ext uri="{FF2B5EF4-FFF2-40B4-BE49-F238E27FC236}">
                <a16:creationId xmlns:a16="http://schemas.microsoft.com/office/drawing/2014/main" id="{477D0202-3994-4187-94FE-0F16E4C74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02775" y="1144893"/>
            <a:ext cx="2364317" cy="109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B3484B66-ECD7-455F-9E53-3119CFCFF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908" y="3857817"/>
            <a:ext cx="5446184" cy="243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259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72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9" name="Freeform: Shape 74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00" name="Freeform: Shape 76">
            <a:extLst>
              <a:ext uri="{FF2B5EF4-FFF2-40B4-BE49-F238E27FC236}">
                <a16:creationId xmlns:a16="http://schemas.microsoft.com/office/drawing/2014/main" id="{F78796AF-79A0-47AC-BEFD-BFFC00F96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08E65F0-6866-4CD7-A63A-E14830B1A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38328"/>
            <a:ext cx="3877056" cy="22494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i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Zpracoval Lukáš Kysela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F6822E9-A003-4099-9359-8F4C51712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672" y="2724912"/>
            <a:ext cx="3209544" cy="11555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05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Zdroje</a:t>
            </a:r>
            <a:r>
              <a:rPr lang="en-US" sz="105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1050" dirty="0">
                <a:solidFill>
                  <a:schemeClr val="tx1"/>
                </a:solidFill>
              </a:rPr>
              <a:t>    </a:t>
            </a:r>
            <a:r>
              <a:rPr lang="en-US" sz="105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https://www.myko.cz/clanek346/</a:t>
            </a:r>
            <a:endParaRPr lang="en-US" sz="1050" dirty="0">
              <a:solidFill>
                <a:schemeClr val="tx1"/>
              </a:solidFill>
            </a:endParaRPr>
          </a:p>
          <a:p>
            <a:r>
              <a:rPr lang="en-US" sz="105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https://www.nahoubach.cz/atlas-hub/hnojnik-inkoustovy/</a:t>
            </a:r>
            <a:endParaRPr lang="en-US" sz="1050" u="sng" dirty="0">
              <a:solidFill>
                <a:schemeClr val="tx1"/>
              </a:solidFill>
            </a:endParaRPr>
          </a:p>
          <a:p>
            <a:r>
              <a:rPr lang="en-US" sz="1050" u="sng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https://primanapady.cz/clanek-29476-krehky-hnojnik-inkoustovy-aneb-prapodivna-houbicka-jako-stvorena-pro-abstinenty</a:t>
            </a:r>
            <a:endParaRPr lang="en-US" sz="1050" u="sng" dirty="0">
              <a:solidFill>
                <a:schemeClr val="tx1"/>
              </a:solidFill>
            </a:endParaRPr>
          </a:p>
          <a:p>
            <a:r>
              <a:rPr lang="en-US" sz="105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https://www.idnes.cz/hobby/atlas-hub/hnojnik-inkoustovy-coprinus-atramentarius.A080509_100839_receptar-bylinky_tyn</a:t>
            </a:r>
            <a:endParaRPr lang="en-US" sz="1050" dirty="0">
              <a:solidFill>
                <a:schemeClr val="tx1"/>
              </a:solidFill>
            </a:endParaRPr>
          </a:p>
          <a:p>
            <a:r>
              <a:rPr lang="en-US" sz="1050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https://www.ohoubach.cz/atlas-hub/detail/123/Hnojnik-inkoustovy/</a:t>
            </a:r>
            <a:endParaRPr lang="en-US" sz="1050" dirty="0">
              <a:solidFill>
                <a:schemeClr val="tx1"/>
              </a:solidFill>
            </a:endParaRPr>
          </a:p>
          <a:p>
            <a:r>
              <a:rPr lang="en-US" sz="1050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https://www.houby-rostou.cz/hnojnik-houba-wiki-atlas-hub/</a:t>
            </a:r>
            <a:endParaRPr lang="en-US" sz="1050" dirty="0">
              <a:solidFill>
                <a:schemeClr val="tx1"/>
              </a:solidFill>
            </a:endParaRPr>
          </a:p>
          <a:p>
            <a:r>
              <a:rPr lang="en-US" sz="1050" dirty="0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https://cs.wikipedia.org/wiki/Hnojn%C3%ADk_inkoustov%C3%BD</a:t>
            </a:r>
            <a:endParaRPr lang="en-US" sz="1050" dirty="0">
              <a:solidFill>
                <a:schemeClr val="tx1"/>
              </a:solidFill>
            </a:endParaRPr>
          </a:p>
          <a:p>
            <a:r>
              <a:rPr lang="en-US" sz="1050" dirty="0" err="1">
                <a:solidFill>
                  <a:schemeClr val="tx1"/>
                </a:solidFill>
              </a:rPr>
              <a:t>Také</a:t>
            </a:r>
            <a:r>
              <a:rPr lang="en-US" sz="1050" dirty="0">
                <a:solidFill>
                  <a:schemeClr val="tx1"/>
                </a:solidFill>
              </a:rPr>
              <a:t> Atlas hub, </a:t>
            </a:r>
            <a:r>
              <a:rPr lang="en-US" sz="1050" dirty="0" err="1">
                <a:solidFill>
                  <a:schemeClr val="tx1"/>
                </a:solidFill>
              </a:rPr>
              <a:t>který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 err="1">
                <a:solidFill>
                  <a:schemeClr val="tx1"/>
                </a:solidFill>
              </a:rPr>
              <a:t>máme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 err="1">
                <a:solidFill>
                  <a:schemeClr val="tx1"/>
                </a:solidFill>
              </a:rPr>
              <a:t>doma</a:t>
            </a:r>
            <a:r>
              <a:rPr lang="en-US" sz="1050" dirty="0">
                <a:solidFill>
                  <a:schemeClr val="tx1"/>
                </a:solidFill>
              </a:rPr>
              <a:t>….a </a:t>
            </a:r>
            <a:r>
              <a:rPr lang="en-US" sz="1050" dirty="0" err="1">
                <a:solidFill>
                  <a:schemeClr val="tx1"/>
                </a:solidFill>
              </a:rPr>
              <a:t>mnoho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 err="1">
                <a:solidFill>
                  <a:schemeClr val="tx1"/>
                </a:solidFill>
              </a:rPr>
              <a:t>dalších</a:t>
            </a:r>
            <a:endParaRPr lang="en-US" sz="1050" dirty="0">
              <a:solidFill>
                <a:schemeClr val="tx1"/>
              </a:solidFill>
            </a:endParaRPr>
          </a:p>
          <a:p>
            <a:endParaRPr lang="en-US" sz="1050" dirty="0">
              <a:solidFill>
                <a:schemeClr val="tx1"/>
              </a:solidFill>
            </a:endParaRPr>
          </a:p>
          <a:p>
            <a:endParaRPr lang="en-US" sz="1050" dirty="0">
              <a:solidFill>
                <a:schemeClr val="tx1"/>
              </a:solidFill>
            </a:endParaRPr>
          </a:p>
          <a:p>
            <a:endParaRPr lang="en-US" sz="1050" dirty="0">
              <a:solidFill>
                <a:schemeClr val="tx1"/>
              </a:solidFill>
            </a:endParaRPr>
          </a:p>
          <a:p>
            <a:endParaRPr lang="en-US" sz="1050" dirty="0">
              <a:solidFill>
                <a:schemeClr val="tx1"/>
              </a:solidFill>
            </a:endParaRPr>
          </a:p>
        </p:txBody>
      </p:sp>
      <p:pic>
        <p:nvPicPr>
          <p:cNvPr id="8196" name="Picture 4" descr="Uranus by Meshach on emaze">
            <a:extLst>
              <a:ext uri="{FF2B5EF4-FFF2-40B4-BE49-F238E27FC236}">
                <a16:creationId xmlns:a16="http://schemas.microsoft.com/office/drawing/2014/main" id="{567832E9-BF6D-4D58-8109-2DBF93E82A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6537" y="3155743"/>
            <a:ext cx="5589357" cy="314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GIF Děkuji za pozornost - 30 animovaných obrázků zdarma">
            <a:extLst>
              <a:ext uri="{FF2B5EF4-FFF2-40B4-BE49-F238E27FC236}">
                <a16:creationId xmlns:a16="http://schemas.microsoft.com/office/drawing/2014/main" id="{1F62F8A1-C587-40D1-8212-9E1664F892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895" y="555019"/>
            <a:ext cx="276225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498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AAB8EDC3-1C0D-4505-A2C7-839A5161F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069E294-3813-4588-9E9C-AEA08F9C4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7A5D953-E942-454B-89C9-4E62511FD5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3" r="1" b="1"/>
          <a:stretch/>
        </p:blipFill>
        <p:spPr bwMode="auto">
          <a:xfrm>
            <a:off x="-159380" y="-89652"/>
            <a:ext cx="12351380" cy="694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CE73307-8529-4ECE-AAB4-C29E0980C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43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                        ÚVOD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9BB947-D3AF-413D-B575-6890AD62D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43" y="2664076"/>
            <a:ext cx="4450093" cy="3199398"/>
          </a:xfrm>
        </p:spPr>
        <p:txBody>
          <a:bodyPr>
            <a:normAutofit/>
          </a:bodyPr>
          <a:lstStyle/>
          <a:p>
            <a:r>
              <a:rPr lang="cs-CZ" sz="17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700" dirty="0" err="1">
                <a:solidFill>
                  <a:srgbClr val="FFFFFF"/>
                </a:solidFill>
                <a:latin typeface="arial" panose="020B0604020202020204" pitchFamily="34" charset="0"/>
              </a:rPr>
              <a:t>Rozmnožovaní:tato</a:t>
            </a:r>
            <a:r>
              <a:rPr lang="cs-CZ" sz="1700" dirty="0">
                <a:solidFill>
                  <a:srgbClr val="FFFFFF"/>
                </a:solidFill>
                <a:latin typeface="arial" panose="020B0604020202020204" pitchFamily="34" charset="0"/>
              </a:rPr>
              <a:t> houba když už je stará, tak se rozkládá do takové hmoty, která se podobá inkoustu a právě tohoto inkoustu se rozmnožuje ten může odtéct na místo a sporami se přichytit na příště</a:t>
            </a:r>
          </a:p>
          <a:p>
            <a:r>
              <a:rPr lang="cs-CZ" sz="17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Saprofytická houba</a:t>
            </a:r>
          </a:p>
          <a:p>
            <a:r>
              <a:rPr lang="cs-CZ" sz="1700" dirty="0">
                <a:solidFill>
                  <a:srgbClr val="FFFFFF"/>
                </a:solidFill>
                <a:latin typeface="Arial" panose="020B0604020202020204" pitchFamily="34" charset="0"/>
              </a:rPr>
              <a:t>Obsahuje velké množství minerálních sloučenin, ale i základní vitamíny například vitamín B a jako jedna z mála hub obsahuje  velké množství vitamínu C</a:t>
            </a:r>
            <a:endParaRPr lang="cs-CZ" sz="17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endParaRPr lang="cs-CZ" sz="1700" dirty="0">
              <a:solidFill>
                <a:srgbClr val="FFFFFF"/>
              </a:solidFill>
            </a:endParaRPr>
          </a:p>
        </p:txBody>
      </p:sp>
      <p:pic>
        <p:nvPicPr>
          <p:cNvPr id="3078" name="Picture 6" descr="Duběnkový inkoust">
            <a:extLst>
              <a:ext uri="{FF2B5EF4-FFF2-40B4-BE49-F238E27FC236}">
                <a16:creationId xmlns:a16="http://schemas.microsoft.com/office/drawing/2014/main" id="{98F9DC23-E7FD-4F88-B4BB-BA962332C2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3" r="3" b="9545"/>
          <a:stretch/>
        </p:blipFill>
        <p:spPr bwMode="auto">
          <a:xfrm>
            <a:off x="5908207" y="3919729"/>
            <a:ext cx="3387743" cy="2699519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ascinující GIFY ze světa hub! | Mužskýstyl.cz - Gify">
            <a:extLst>
              <a:ext uri="{FF2B5EF4-FFF2-40B4-BE49-F238E27FC236}">
                <a16:creationId xmlns:a16="http://schemas.microsoft.com/office/drawing/2014/main" id="{A1EBDC5A-3C8A-4A20-93D1-44E5372816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122" y="143131"/>
            <a:ext cx="2637993" cy="14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89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B58922-42EC-4B49-82E7-2DAF92185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br>
              <a:rPr lang="cs-CZ" dirty="0"/>
            </a:br>
            <a:r>
              <a:rPr lang="cs-CZ" dirty="0"/>
              <a:t>                          Zařazení</a:t>
            </a:r>
          </a:p>
        </p:txBody>
      </p:sp>
      <p:graphicFrame>
        <p:nvGraphicFramePr>
          <p:cNvPr id="2058" name="Zástupný obsah 2">
            <a:extLst>
              <a:ext uri="{FF2B5EF4-FFF2-40B4-BE49-F238E27FC236}">
                <a16:creationId xmlns:a16="http://schemas.microsoft.com/office/drawing/2014/main" id="{963CB0CF-36F1-4242-B05A-F4AAF8743A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61013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6">
            <a:extLst>
              <a:ext uri="{FF2B5EF4-FFF2-40B4-BE49-F238E27FC236}">
                <a16:creationId xmlns:a16="http://schemas.microsoft.com/office/drawing/2014/main" id="{9A29B20C-6530-4963-91A7-D0A089473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7979" y="232124"/>
            <a:ext cx="24558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HOUBY STOPKOVÝTRUSÉ (BASIDIOMYCETES)">
            <a:extLst>
              <a:ext uri="{FF2B5EF4-FFF2-40B4-BE49-F238E27FC236}">
                <a16:creationId xmlns:a16="http://schemas.microsoft.com/office/drawing/2014/main" id="{265FD4E2-DAD8-48CA-80E1-9F1E9D0D4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866" y="733425"/>
            <a:ext cx="23812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čirůvka špinavá | NaturAtlas.cz">
            <a:extLst>
              <a:ext uri="{FF2B5EF4-FFF2-40B4-BE49-F238E27FC236}">
                <a16:creationId xmlns:a16="http://schemas.microsoft.com/office/drawing/2014/main" id="{EA0A896D-7F4B-440D-B9FD-694125B9E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88343"/>
            <a:ext cx="1840345" cy="184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prinus Comatus - extrakt z hnojníku obecného">
            <a:extLst>
              <a:ext uri="{FF2B5EF4-FFF2-40B4-BE49-F238E27FC236}">
                <a16:creationId xmlns:a16="http://schemas.microsoft.com/office/drawing/2014/main" id="{E4591A9D-651A-4BBC-9CE7-7345B70E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4" y="1"/>
            <a:ext cx="2124192" cy="274305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251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5AE4BF-FF3B-44DB-841D-6EE1D506A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872" y="1271531"/>
            <a:ext cx="4426755" cy="761271"/>
          </a:xfrm>
        </p:spPr>
        <p:txBody>
          <a:bodyPr>
            <a:normAutofit/>
          </a:bodyPr>
          <a:lstStyle/>
          <a:p>
            <a:r>
              <a:rPr lang="cs-CZ" sz="2700"/>
              <a:t>                        Kde a kdy roste?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9EDEE3-82F0-47C9-BE49-ABB552792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872" y="2110721"/>
            <a:ext cx="5019916" cy="2956579"/>
          </a:xfrm>
        </p:spPr>
        <p:txBody>
          <a:bodyPr anchor="t">
            <a:normAutofit/>
          </a:bodyPr>
          <a:lstStyle/>
          <a:p>
            <a:r>
              <a:rPr lang="cs-CZ" sz="1600" b="0" i="0" dirty="0">
                <a:effectLst/>
                <a:latin typeface="Arial" panose="020B0604020202020204" pitchFamily="34" charset="0"/>
              </a:rPr>
              <a:t>Roste na místech s dostatkem </a:t>
            </a:r>
            <a:r>
              <a:rPr lang="cs-CZ" sz="1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dusíkatých látek </a:t>
            </a:r>
            <a:r>
              <a:rPr kumimoji="0" lang="cs-CZ" altLang="cs-CZ" sz="1600" b="1" i="1" u="sng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 trávnících a mezi keři, na místech se zasypanou starší mulčovací kůrou, kompostech, rumištích nalezneme je i na loukách a pastvinách, hnojených pasoucími se zvířaty, u paty stromů či u pařezů a v místech s naplaveným organickým materiálem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sz="1600" b="0" i="0" dirty="0">
                <a:effectLst/>
                <a:latin typeface="Inter"/>
              </a:rPr>
              <a:t>Roste celkem </a:t>
            </a:r>
            <a:r>
              <a:rPr lang="cs-CZ" sz="1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/>
              </a:rPr>
              <a:t>hojně v létě a na podzim (červenec až listopad</a:t>
            </a:r>
            <a:r>
              <a:rPr lang="cs-CZ" sz="1600" b="0" i="0" dirty="0">
                <a:effectLst/>
                <a:latin typeface="Inter"/>
              </a:rPr>
              <a:t>), ale je jasné, že může vyrůst dříve a nebo déle </a:t>
            </a:r>
            <a:endParaRPr kumimoji="0" lang="cs-CZ" altLang="cs-CZ" sz="1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400" dirty="0"/>
          </a:p>
        </p:txBody>
      </p:sp>
      <p:pic>
        <p:nvPicPr>
          <p:cNvPr id="1034" name="Picture 10" descr="Ohrožení luk a pastvin">
            <a:extLst>
              <a:ext uri="{FF2B5EF4-FFF2-40B4-BE49-F238E27FC236}">
                <a16:creationId xmlns:a16="http://schemas.microsoft.com/office/drawing/2014/main" id="{DE28E249-25FC-4C46-A1C3-8021B218B4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9" r="1" b="21716"/>
          <a:stretch/>
        </p:blipFill>
        <p:spPr bwMode="auto">
          <a:xfrm>
            <a:off x="5761975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otografie „Pařez“ | Galerie Megapixel">
            <a:extLst>
              <a:ext uri="{FF2B5EF4-FFF2-40B4-BE49-F238E27FC236}">
                <a16:creationId xmlns:a16="http://schemas.microsoft.com/office/drawing/2014/main" id="{101C8897-BA4D-4013-BBE2-5F9E5A58E7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9" r="21556" b="-1"/>
          <a:stretch/>
        </p:blipFill>
        <p:spPr bwMode="auto">
          <a:xfrm>
            <a:off x="5933788" y="2715337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Jaké bude letošní léto - PŘÍRODA.cz">
            <a:extLst>
              <a:ext uri="{FF2B5EF4-FFF2-40B4-BE49-F238E27FC236}">
                <a16:creationId xmlns:a16="http://schemas.microsoft.com/office/drawing/2014/main" id="{5811C882-200E-4B0A-A95C-049CA9641A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74" b="-2"/>
          <a:stretch/>
        </p:blipFill>
        <p:spPr bwMode="auto"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ozhovor s odborníkem: Mulčování chrání půdu pomocí přírodních materiálů –  Abecedazahrady.cz">
            <a:extLst>
              <a:ext uri="{FF2B5EF4-FFF2-40B4-BE49-F238E27FC236}">
                <a16:creationId xmlns:a16="http://schemas.microsoft.com/office/drawing/2014/main" id="{13C82623-679C-40A0-811C-11B1DCE874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2" r="14098" b="1"/>
          <a:stretch/>
        </p:blipFill>
        <p:spPr bwMode="auto">
          <a:xfrm>
            <a:off x="20" y="4414950"/>
            <a:ext cx="1568072" cy="1847088"/>
          </a:xfrm>
          <a:custGeom>
            <a:avLst/>
            <a:gdLst/>
            <a:ahLst/>
            <a:cxnLst/>
            <a:rect l="l" t="t" r="r" b="b"/>
            <a:pathLst>
              <a:path w="1568092" h="1847088">
                <a:moveTo>
                  <a:pt x="644548" y="0"/>
                </a:moveTo>
                <a:cubicBezTo>
                  <a:pt x="1154607" y="0"/>
                  <a:pt x="1568092" y="413485"/>
                  <a:pt x="1568092" y="923544"/>
                </a:cubicBezTo>
                <a:cubicBezTo>
                  <a:pt x="1568092" y="1433603"/>
                  <a:pt x="1154607" y="1847088"/>
                  <a:pt x="644548" y="1847088"/>
                </a:cubicBezTo>
                <a:cubicBezTo>
                  <a:pt x="453276" y="1847088"/>
                  <a:pt x="275584" y="1788942"/>
                  <a:pt x="128186" y="1689361"/>
                </a:cubicBezTo>
                <a:lnTo>
                  <a:pt x="0" y="1583598"/>
                </a:lnTo>
                <a:lnTo>
                  <a:pt x="0" y="263490"/>
                </a:lnTo>
                <a:lnTo>
                  <a:pt x="128186" y="157727"/>
                </a:lnTo>
                <a:cubicBezTo>
                  <a:pt x="275584" y="58147"/>
                  <a:pt x="453276" y="0"/>
                  <a:pt x="64454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rganické hnojení: Jak používat hnůj kravský, ovčí, prasečí… | iReceptář.cz">
            <a:extLst>
              <a:ext uri="{FF2B5EF4-FFF2-40B4-BE49-F238E27FC236}">
                <a16:creationId xmlns:a16="http://schemas.microsoft.com/office/drawing/2014/main" id="{8BBA8D13-DE8C-419A-9E61-3F90F2C490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6" r="5" b="4240"/>
          <a:stretch/>
        </p:blipFill>
        <p:spPr bwMode="auto">
          <a:xfrm>
            <a:off x="1866382" y="4769536"/>
            <a:ext cx="3950208" cy="208846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ISTOPAD V ČESKÝCH DĚJINÁCH - Czech Free Press">
            <a:extLst>
              <a:ext uri="{FF2B5EF4-FFF2-40B4-BE49-F238E27FC236}">
                <a16:creationId xmlns:a16="http://schemas.microsoft.com/office/drawing/2014/main" id="{25F222F7-66C5-4059-B83B-14AAD303D4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" r="21590" b="2"/>
          <a:stretch/>
        </p:blipFill>
        <p:spPr bwMode="auto"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986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>
            <a:extLst>
              <a:ext uri="{FF2B5EF4-FFF2-40B4-BE49-F238E27FC236}">
                <a16:creationId xmlns:a16="http://schemas.microsoft.com/office/drawing/2014/main" id="{5DB3784F-72C8-4F1C-82D3-F915CABB86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-1951401" y="2918137"/>
            <a:ext cx="11386407" cy="14614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                              Z čeho se hnojník skládá</a:t>
            </a:r>
            <a:endParaRPr kumimoji="0" lang="cs-CZ" altLang="cs-CZ" sz="2200" b="1" i="1" u="sng" strike="noStrike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AEECF78C-1048-456C-88A0-441412321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" y="292608"/>
            <a:ext cx="1762956" cy="3182112"/>
          </a:xfrm>
          <a:custGeom>
            <a:avLst/>
            <a:gdLst>
              <a:gd name="connsiteX0" fmla="*/ 171900 w 1762956"/>
              <a:gd name="connsiteY0" fmla="*/ 0 h 3182112"/>
              <a:gd name="connsiteX1" fmla="*/ 1762956 w 1762956"/>
              <a:gd name="connsiteY1" fmla="*/ 1591056 h 3182112"/>
              <a:gd name="connsiteX2" fmla="*/ 171900 w 1762956"/>
              <a:gd name="connsiteY2" fmla="*/ 3182112 h 3182112"/>
              <a:gd name="connsiteX3" fmla="*/ 9224 w 1762956"/>
              <a:gd name="connsiteY3" fmla="*/ 3173898 h 3182112"/>
              <a:gd name="connsiteX4" fmla="*/ 0 w 1762956"/>
              <a:gd name="connsiteY4" fmla="*/ 3172490 h 3182112"/>
              <a:gd name="connsiteX5" fmla="*/ 0 w 1762956"/>
              <a:gd name="connsiteY5" fmla="*/ 9622 h 3182112"/>
              <a:gd name="connsiteX6" fmla="*/ 9224 w 1762956"/>
              <a:gd name="connsiteY6" fmla="*/ 8215 h 3182112"/>
              <a:gd name="connsiteX7" fmla="*/ 171900 w 1762956"/>
              <a:gd name="connsiteY7" fmla="*/ 0 h 318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2956" h="3182112">
                <a:moveTo>
                  <a:pt x="171900" y="0"/>
                </a:moveTo>
                <a:cubicBezTo>
                  <a:pt x="1050616" y="0"/>
                  <a:pt x="1762956" y="712340"/>
                  <a:pt x="1762956" y="1591056"/>
                </a:cubicBezTo>
                <a:cubicBezTo>
                  <a:pt x="1762956" y="2469772"/>
                  <a:pt x="1050616" y="3182112"/>
                  <a:pt x="171900" y="3182112"/>
                </a:cubicBezTo>
                <a:cubicBezTo>
                  <a:pt x="116980" y="3182112"/>
                  <a:pt x="62710" y="3179330"/>
                  <a:pt x="9224" y="3173898"/>
                </a:cubicBezTo>
                <a:lnTo>
                  <a:pt x="0" y="3172490"/>
                </a:lnTo>
                <a:lnTo>
                  <a:pt x="0" y="9622"/>
                </a:lnTo>
                <a:lnTo>
                  <a:pt x="9224" y="8215"/>
                </a:lnTo>
                <a:cubicBezTo>
                  <a:pt x="62710" y="2783"/>
                  <a:pt x="116980" y="0"/>
                  <a:pt x="1719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0" name="Picture 4" descr="Hnojník inkoustový (Coprinopsis atramentaria)">
            <a:extLst>
              <a:ext uri="{FF2B5EF4-FFF2-40B4-BE49-F238E27FC236}">
                <a16:creationId xmlns:a16="http://schemas.microsoft.com/office/drawing/2014/main" id="{86C1354A-0C62-47AD-B7E6-396D049C34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4" r="27999" b="4"/>
          <a:stretch/>
        </p:blipFill>
        <p:spPr bwMode="auto">
          <a:xfrm>
            <a:off x="-6" y="457200"/>
            <a:ext cx="1598364" cy="2852928"/>
          </a:xfrm>
          <a:custGeom>
            <a:avLst/>
            <a:gdLst/>
            <a:ahLst/>
            <a:cxnLst/>
            <a:rect l="l" t="t" r="r" b="b"/>
            <a:pathLst>
              <a:path w="1598364" h="2852928">
                <a:moveTo>
                  <a:pt x="171900" y="0"/>
                </a:moveTo>
                <a:cubicBezTo>
                  <a:pt x="959714" y="0"/>
                  <a:pt x="1598364" y="638650"/>
                  <a:pt x="1598364" y="1426464"/>
                </a:cubicBezTo>
                <a:cubicBezTo>
                  <a:pt x="1598364" y="2214278"/>
                  <a:pt x="959714" y="2852928"/>
                  <a:pt x="171900" y="2852928"/>
                </a:cubicBezTo>
                <a:cubicBezTo>
                  <a:pt x="122662" y="2852928"/>
                  <a:pt x="74006" y="2850433"/>
                  <a:pt x="26052" y="2845563"/>
                </a:cubicBezTo>
                <a:lnTo>
                  <a:pt x="0" y="2841587"/>
                </a:lnTo>
                <a:lnTo>
                  <a:pt x="0" y="11341"/>
                </a:lnTo>
                <a:lnTo>
                  <a:pt x="26052" y="7365"/>
                </a:lnTo>
                <a:cubicBezTo>
                  <a:pt x="74006" y="2495"/>
                  <a:pt x="122662" y="0"/>
                  <a:pt x="1719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Oval 99">
            <a:extLst>
              <a:ext uri="{FF2B5EF4-FFF2-40B4-BE49-F238E27FC236}">
                <a16:creationId xmlns:a16="http://schemas.microsoft.com/office/drawing/2014/main" id="{F4C8155D-EBB3-4B50-B945-2D47A2C5C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78307" y="2926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8" name="Picture 12" descr="rozmnožování :: Pančelčino">
            <a:extLst>
              <a:ext uri="{FF2B5EF4-FFF2-40B4-BE49-F238E27FC236}">
                <a16:creationId xmlns:a16="http://schemas.microsoft.com/office/drawing/2014/main" id="{A8EA1B1C-DC5E-4327-8986-144C6F849A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6" r="7917"/>
          <a:stretch/>
        </p:blipFill>
        <p:spPr bwMode="auto">
          <a:xfrm>
            <a:off x="2142899" y="466762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Oval 101">
            <a:extLst>
              <a:ext uri="{FF2B5EF4-FFF2-40B4-BE49-F238E27FC236}">
                <a16:creationId xmlns:a16="http://schemas.microsoft.com/office/drawing/2014/main" id="{EE99A833-6C48-4919-98F7-4D15C7369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75776" y="2926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2" name="Picture 6" descr="DAMyko - Zobrazit téma - Pozdně podzimní houbolov - límcovka měděnková :  houby, houbaření, mykologie, diskuse, spolupráce, chat, recepty, atlas hub">
            <a:extLst>
              <a:ext uri="{FF2B5EF4-FFF2-40B4-BE49-F238E27FC236}">
                <a16:creationId xmlns:a16="http://schemas.microsoft.com/office/drawing/2014/main" id="{14508276-7BC6-4604-9964-4E6FE2915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8" r="17950" b="1"/>
          <a:stretch/>
        </p:blipFill>
        <p:spPr bwMode="auto">
          <a:xfrm>
            <a:off x="5540368" y="457200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Oval 103">
            <a:extLst>
              <a:ext uri="{FF2B5EF4-FFF2-40B4-BE49-F238E27FC236}">
                <a16:creationId xmlns:a16="http://schemas.microsoft.com/office/drawing/2014/main" id="{CF523106-7311-45AB-A97A-9BE6E22AC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3245" y="302170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12" name="Picture 16">
            <a:extLst>
              <a:ext uri="{FF2B5EF4-FFF2-40B4-BE49-F238E27FC236}">
                <a16:creationId xmlns:a16="http://schemas.microsoft.com/office/drawing/2014/main" id="{CCBB444F-F2F0-40C1-8A7D-92707EA2AB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r="15046" b="-3"/>
          <a:stretch/>
        </p:blipFill>
        <p:spPr bwMode="auto">
          <a:xfrm>
            <a:off x="8937837" y="466762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D7E9DA-F022-486B-BD6C-0C7AA27F4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431" y="3953518"/>
            <a:ext cx="8392813" cy="3044696"/>
          </a:xfrm>
        </p:spPr>
        <p:txBody>
          <a:bodyPr anchor="t">
            <a:normAutofit/>
          </a:bodyPr>
          <a:lstStyle/>
          <a:p>
            <a:r>
              <a:rPr lang="cs-CZ" sz="2400" b="1" i="1" u="sng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hlinkClick r:id="rId6" tooltip="Klobou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Klobouk</a:t>
            </a:r>
            <a:endParaRPr lang="cs-CZ" sz="2400" b="1" i="1" u="sng" strike="noStrik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r>
              <a:rPr lang="cs-CZ" sz="2400" b="1" i="1" u="sng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hlinkClick r:id="rId7" tooltip="Lupen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Lupeny</a:t>
            </a:r>
            <a:r>
              <a:rPr lang="cs-CZ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</a:p>
          <a:p>
            <a:r>
              <a:rPr lang="cs-CZ" sz="2400" b="1" i="1" u="sng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hlinkClick r:id="rId8" tooltip="Tře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Třeň</a:t>
            </a:r>
            <a:endParaRPr lang="cs-CZ" sz="2400" b="0" i="0" dirty="0">
              <a:effectLst/>
              <a:latin typeface="Arial" panose="020B0604020202020204" pitchFamily="34" charset="0"/>
            </a:endParaRPr>
          </a:p>
          <a:p>
            <a:r>
              <a:rPr lang="cs-CZ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hlinkClick r:id="rId9" tooltip="Výtrus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Výtrus</a:t>
            </a:r>
            <a:endParaRPr lang="cs-CZ" sz="2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r>
              <a:rPr lang="cs-CZ" sz="2400" b="0" i="0" dirty="0">
                <a:effectLst/>
                <a:latin typeface="Arial" panose="020B0604020202020204" pitchFamily="34" charset="0"/>
              </a:rPr>
              <a:t> </a:t>
            </a:r>
            <a:r>
              <a:rPr lang="cs-CZ" sz="2400" b="1" i="1" u="sng" dirty="0" err="1">
                <a:effectLst/>
                <a:latin typeface="arial" panose="020B0604020202020204" pitchFamily="34" charset="0"/>
              </a:rPr>
              <a:t>Hymenofor</a:t>
            </a:r>
            <a:endParaRPr lang="cs-CZ" sz="2400" b="1" i="1" u="sng" dirty="0">
              <a:effectLst/>
              <a:latin typeface="arial" panose="020B0604020202020204" pitchFamily="34" charset="0"/>
            </a:endParaRPr>
          </a:p>
          <a:p>
            <a:r>
              <a:rPr lang="cs-CZ" sz="2400" b="1" i="1" u="sng" dirty="0">
                <a:effectLst/>
                <a:latin typeface="arial" panose="020B0604020202020204" pitchFamily="34" charset="0"/>
              </a:rPr>
              <a:t> </a:t>
            </a:r>
            <a:r>
              <a:rPr lang="cs-CZ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Dužnina</a:t>
            </a:r>
            <a:r>
              <a:rPr lang="cs-CZ" sz="2400" u="sng" dirty="0">
                <a:latin typeface="arial" panose="020B0604020202020204" pitchFamily="34" charset="0"/>
              </a:rPr>
              <a:t> </a:t>
            </a:r>
            <a:endParaRPr lang="cs-CZ" sz="2400" dirty="0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7C1CFE70-2BD5-4661-8AF9-D097E65E7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9027" y="338505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4" name="Picture 8" descr="Houby">
            <a:extLst>
              <a:ext uri="{FF2B5EF4-FFF2-40B4-BE49-F238E27FC236}">
                <a16:creationId xmlns:a16="http://schemas.microsoft.com/office/drawing/2014/main" id="{1108AA89-6615-4ABF-BC36-59A93F6BB8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3" b="3"/>
          <a:stretch/>
        </p:blipFill>
        <p:spPr bwMode="auto">
          <a:xfrm>
            <a:off x="7223619" y="3549650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5A6B4445-DDB3-4971-8FBA-4DCAF08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429044" y="3319690"/>
            <a:ext cx="1762956" cy="3182112"/>
          </a:xfrm>
          <a:custGeom>
            <a:avLst/>
            <a:gdLst>
              <a:gd name="connsiteX0" fmla="*/ 171900 w 1762956"/>
              <a:gd name="connsiteY0" fmla="*/ 0 h 3182112"/>
              <a:gd name="connsiteX1" fmla="*/ 1762956 w 1762956"/>
              <a:gd name="connsiteY1" fmla="*/ 1591056 h 3182112"/>
              <a:gd name="connsiteX2" fmla="*/ 171900 w 1762956"/>
              <a:gd name="connsiteY2" fmla="*/ 3182112 h 3182112"/>
              <a:gd name="connsiteX3" fmla="*/ 9224 w 1762956"/>
              <a:gd name="connsiteY3" fmla="*/ 3173898 h 3182112"/>
              <a:gd name="connsiteX4" fmla="*/ 0 w 1762956"/>
              <a:gd name="connsiteY4" fmla="*/ 3172490 h 3182112"/>
              <a:gd name="connsiteX5" fmla="*/ 0 w 1762956"/>
              <a:gd name="connsiteY5" fmla="*/ 9622 h 3182112"/>
              <a:gd name="connsiteX6" fmla="*/ 9224 w 1762956"/>
              <a:gd name="connsiteY6" fmla="*/ 8215 h 3182112"/>
              <a:gd name="connsiteX7" fmla="*/ 171900 w 1762956"/>
              <a:gd name="connsiteY7" fmla="*/ 0 h 318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2956" h="3182112">
                <a:moveTo>
                  <a:pt x="171900" y="0"/>
                </a:moveTo>
                <a:cubicBezTo>
                  <a:pt x="1050616" y="0"/>
                  <a:pt x="1762956" y="712340"/>
                  <a:pt x="1762956" y="1591056"/>
                </a:cubicBezTo>
                <a:cubicBezTo>
                  <a:pt x="1762956" y="2469772"/>
                  <a:pt x="1050616" y="3182112"/>
                  <a:pt x="171900" y="3182112"/>
                </a:cubicBezTo>
                <a:cubicBezTo>
                  <a:pt x="116980" y="3182112"/>
                  <a:pt x="62710" y="3179330"/>
                  <a:pt x="9224" y="3173898"/>
                </a:cubicBezTo>
                <a:lnTo>
                  <a:pt x="0" y="3172490"/>
                </a:lnTo>
                <a:lnTo>
                  <a:pt x="0" y="9622"/>
                </a:lnTo>
                <a:lnTo>
                  <a:pt x="9224" y="8215"/>
                </a:lnTo>
                <a:cubicBezTo>
                  <a:pt x="62710" y="2783"/>
                  <a:pt x="116980" y="0"/>
                  <a:pt x="1719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6" name="Picture 10" descr="Hymenofor - Wikiwand">
            <a:extLst>
              <a:ext uri="{FF2B5EF4-FFF2-40B4-BE49-F238E27FC236}">
                <a16:creationId xmlns:a16="http://schemas.microsoft.com/office/drawing/2014/main" id="{DB722179-EE1C-4780-A661-C62A32652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r="34235" b="3"/>
          <a:stretch/>
        </p:blipFill>
        <p:spPr bwMode="auto">
          <a:xfrm>
            <a:off x="10593636" y="3484282"/>
            <a:ext cx="1598364" cy="2852928"/>
          </a:xfrm>
          <a:custGeom>
            <a:avLst/>
            <a:gdLst/>
            <a:ahLst/>
            <a:cxnLst/>
            <a:rect l="l" t="t" r="r" b="b"/>
            <a:pathLst>
              <a:path w="1598364" h="2852928">
                <a:moveTo>
                  <a:pt x="1426464" y="0"/>
                </a:moveTo>
                <a:cubicBezTo>
                  <a:pt x="1475702" y="0"/>
                  <a:pt x="1524358" y="2495"/>
                  <a:pt x="1572312" y="7365"/>
                </a:cubicBezTo>
                <a:lnTo>
                  <a:pt x="1598364" y="11341"/>
                </a:lnTo>
                <a:lnTo>
                  <a:pt x="1598364" y="2841587"/>
                </a:lnTo>
                <a:lnTo>
                  <a:pt x="1572312" y="2845563"/>
                </a:lnTo>
                <a:cubicBezTo>
                  <a:pt x="1524358" y="2850433"/>
                  <a:pt x="1475702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097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C8FB8F-CD5E-4598-8D29-2829A80FD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>
            <a:normAutofit/>
          </a:bodyPr>
          <a:lstStyle/>
          <a:p>
            <a:r>
              <a:rPr lang="cs-CZ" dirty="0"/>
              <a:t>                Klobouk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AACFEE-7B0D-40C3-94F6-5949D123A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1807"/>
            <a:ext cx="4936067" cy="3985155"/>
          </a:xfrm>
        </p:spPr>
        <p:txBody>
          <a:bodyPr>
            <a:normAutofit/>
          </a:bodyPr>
          <a:lstStyle/>
          <a:p>
            <a:r>
              <a:rPr lang="cs-CZ" sz="2000" b="0" i="0">
                <a:effectLst/>
                <a:latin typeface="Arial" panose="020B0604020202020204" pitchFamily="34" charset="0"/>
              </a:rPr>
              <a:t>je v mládí vejčitě uzavřený, 3–10 cm vysoký, později zvoncovitý nebo kuželovitý a 4–10 cm široký. Po délce je rýhovaný a na okraji nerovnoměrně zprohýbaný později puká a kašovatí. Původní popelavě šedé až šedohnědé zbarvení se s postupným dozráváním výtrusů mění v černavé, od okraje do středu klobouku. Povrch klobouku pokrývají v mládí jemné, hnědavé šupinky, které pak slizovatí a stírají se.</a:t>
            </a:r>
          </a:p>
          <a:p>
            <a:endParaRPr lang="cs-CZ" sz="20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D0D10AC-BEB3-48E0-90DE-254A10022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7734" y="2333396"/>
            <a:ext cx="4935970" cy="370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083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hnojník ozdobný/Hnojník řasnatý ?? Coprinus plicatilis ??">
            <a:extLst>
              <a:ext uri="{FF2B5EF4-FFF2-40B4-BE49-F238E27FC236}">
                <a16:creationId xmlns:a16="http://schemas.microsoft.com/office/drawing/2014/main" id="{391C2AC0-B708-42E6-896D-32440FFE0D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9" r="9090" b="6703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7F7DB5-5147-4175-9D63-D3B8DDCD6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cs-CZ" sz="2800" dirty="0"/>
              <a:t>                   </a:t>
            </a:r>
            <a:r>
              <a:rPr lang="cs-CZ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Lupeny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21E51AC-54D0-4E5E-B986-E4F4B6D2E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95" y="2969442"/>
            <a:ext cx="6881567" cy="3714162"/>
          </a:xfrm>
        </p:spPr>
        <p:txBody>
          <a:bodyPr anchor="t">
            <a:noAutofit/>
          </a:bodyPr>
          <a:lstStyle/>
          <a:p>
            <a:r>
              <a:rPr lang="cs-CZ" sz="2400" dirty="0">
                <a:latin typeface="Arial" panose="020B0604020202020204" pitchFamily="34" charset="0"/>
              </a:rPr>
              <a:t>J</a:t>
            </a:r>
            <a:r>
              <a:rPr lang="cs-CZ" sz="2400" b="0" i="0" dirty="0">
                <a:effectLst/>
                <a:latin typeface="Arial" panose="020B0604020202020204" pitchFamily="34" charset="0"/>
              </a:rPr>
              <a:t>sou husté, volné, tvořící jednolitou masu, břichaté v mládí bělavé až našedlé zbarvení je patrné při rozkrojení uzavřené mladé plodnice), později od </a:t>
            </a:r>
            <a:r>
              <a:rPr lang="cs-CZ" sz="2400" b="0" i="0" dirty="0" err="1">
                <a:effectLst/>
                <a:latin typeface="Arial" panose="020B0604020202020204" pitchFamily="34" charset="0"/>
              </a:rPr>
              <a:t>okrajě</a:t>
            </a:r>
            <a:r>
              <a:rPr lang="cs-CZ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cs-CZ" sz="2400" b="0" i="0" dirty="0" err="1">
                <a:effectLst/>
                <a:latin typeface="Arial" panose="020B0604020202020204" pitchFamily="34" charset="0"/>
              </a:rPr>
              <a:t>šedorůžovějící</a:t>
            </a:r>
            <a:r>
              <a:rPr lang="cs-CZ" sz="2400" b="0" i="0" dirty="0">
                <a:effectLst/>
                <a:latin typeface="Arial" panose="020B0604020202020204" pitchFamily="34" charset="0"/>
              </a:rPr>
              <a:t> a nakonec černé a roztékající se. S postupným dozráváním hnědnou a ve zralém stádiu zčernají a rozplývají se.</a:t>
            </a:r>
          </a:p>
        </p:txBody>
      </p:sp>
    </p:spTree>
    <p:extLst>
      <p:ext uri="{BB962C8B-B14F-4D97-AF65-F5344CB8AC3E}">
        <p14:creationId xmlns:p14="http://schemas.microsoft.com/office/powerpoint/2010/main" val="425786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3C1D1FA3-6212-4B97-9B1E-C7F81247C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11C51958-04D4-4687-95A2-95DCDCF47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BA1102-5720-4722-B3CB-28E851E7B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854" y="633046"/>
            <a:ext cx="4834021" cy="1314996"/>
          </a:xfrm>
        </p:spPr>
        <p:txBody>
          <a:bodyPr anchor="b">
            <a:normAutofit/>
          </a:bodyPr>
          <a:lstStyle/>
          <a:p>
            <a:r>
              <a:rPr lang="cs-CZ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Třeň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7DA0EA-4C25-4FFA-AFED-7D8243D17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854" y="2125737"/>
            <a:ext cx="4834021" cy="4044463"/>
          </a:xfrm>
        </p:spPr>
        <p:txBody>
          <a:bodyPr>
            <a:normAutofit/>
          </a:bodyPr>
          <a:lstStyle/>
          <a:p>
            <a:r>
              <a:rPr lang="cs-CZ" sz="26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je 7–18 cm dlouhý, 1–1,5 cm tlustý, válcovitý, bílé barvy s hedvábným leskem. Zprvu je plný, později dutý, bez prstenu (často může být na třeni hrbol, připomínající prsten). Naspodu bývá kroužkovitě či prstencovitě zduřelý s kuželovitě zašpičatělou bází.</a:t>
            </a:r>
          </a:p>
          <a:p>
            <a:endParaRPr lang="cs-CZ" sz="2600">
              <a:solidFill>
                <a:schemeClr val="bg1"/>
              </a:solidFill>
            </a:endParaRPr>
          </a:p>
        </p:txBody>
      </p:sp>
      <p:pic>
        <p:nvPicPr>
          <p:cNvPr id="3074" name="Picture 2" descr="Webhosting Sweb.cz - Výpis souborů - skolakov3a.sweb.cz">
            <a:extLst>
              <a:ext uri="{FF2B5EF4-FFF2-40B4-BE49-F238E27FC236}">
                <a16:creationId xmlns:a16="http://schemas.microsoft.com/office/drawing/2014/main" id="{6D79F255-E51E-4384-8F00-FD6A2764F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5473" y="1607505"/>
            <a:ext cx="4072815" cy="366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7932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E1796C9-74C4-4759-8C7B-914D5B6EA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cs-CZ" sz="4000" b="1" i="1" u="sng" strike="noStrik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hlinkClick r:id="rId2" tooltip="Výtrus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Výtrus</a:t>
            </a:r>
            <a:r>
              <a:rPr lang="cs-CZ" sz="40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endParaRPr lang="cs-CZ" sz="4000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16AB37-3487-4494-8D29-6EB7434DB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6400"/>
            <a:ext cx="4391024" cy="2454300"/>
          </a:xfrm>
        </p:spPr>
        <p:txBody>
          <a:bodyPr>
            <a:normAutofit/>
          </a:bodyPr>
          <a:lstStyle/>
          <a:p>
            <a:r>
              <a:rPr lang="cs-CZ" sz="2400" b="0" i="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 (8–11 × 5–6 µm) je elipsoidní, mandlovitý jsou vejčité, nepravidelně hranaté v optickém mikroskopu tmavě červenohnědé, s centrálním nebo mírně excentrickým klíčním pórem.</a:t>
            </a:r>
          </a:p>
          <a:p>
            <a:endParaRPr lang="cs-CZ" sz="2400">
              <a:solidFill>
                <a:schemeClr val="bg1">
                  <a:alpha val="80000"/>
                </a:schemeClr>
              </a:solidFill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44E3F87-3D58-4B03-86B2-15A5C5B9C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B4D09509-F6FC-47A6-B196-CCCFD8E83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A5B9D66-192D-4F12-964D-2B23A1D27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C9C14E68-C469-4A71-AF08-169DB545FC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2C18990-7F62-45E8-B68F-47E95E481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AC206BB2-3759-4DF0-9932-7445B6367A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381FA6FA-3CB6-4F57-8871-82DDE5BE8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3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098" name="Picture 2" descr="Obsah obrázku klipart&#10;&#10;Popis byl vytvořen automaticky">
            <a:extLst>
              <a:ext uri="{FF2B5EF4-FFF2-40B4-BE49-F238E27FC236}">
                <a16:creationId xmlns:a16="http://schemas.microsoft.com/office/drawing/2014/main" id="{CF78E836-2633-4528-8706-42E88FFDE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2276" y="1350833"/>
            <a:ext cx="4048423" cy="306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5964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1099</TotalTime>
  <Words>1040</Words>
  <Application>Microsoft Office PowerPoint</Application>
  <PresentationFormat>Širokoúhlá obrazovka</PresentationFormat>
  <Paragraphs>58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Arial</vt:lpstr>
      <vt:lpstr>Calibri</vt:lpstr>
      <vt:lpstr>Calibri Light</vt:lpstr>
      <vt:lpstr>Inter</vt:lpstr>
      <vt:lpstr>Motiv Office</vt:lpstr>
      <vt:lpstr>HNOJNÍK INKOUSTOVÝ</vt:lpstr>
      <vt:lpstr>                        ÚVOD</vt:lpstr>
      <vt:lpstr>                           Zařazení</vt:lpstr>
      <vt:lpstr>                        Kde a kdy roste?</vt:lpstr>
      <vt:lpstr>                               Z čeho se hnojník skládá</vt:lpstr>
      <vt:lpstr>                Klobouk </vt:lpstr>
      <vt:lpstr>                   Lupeny </vt:lpstr>
      <vt:lpstr>Třeň</vt:lpstr>
      <vt:lpstr>Výtrus </vt:lpstr>
      <vt:lpstr>                       Hymenofor</vt:lpstr>
      <vt:lpstr>                            Dužnina</vt:lpstr>
      <vt:lpstr>   K čemu je dobrý? Historie</vt:lpstr>
      <vt:lpstr>            Je jedlá nebo ne?</vt:lpstr>
      <vt:lpstr>                       Kdy je jedovatý?    </vt:lpstr>
      <vt:lpstr>Zpracoval Lukáš Kysela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HNOJNÍK INKOUSTOVÝ</dc:title>
  <dc:creator>Kysela Lukáš</dc:creator>
  <cp:lastModifiedBy>Kysela Lukáš</cp:lastModifiedBy>
  <cp:revision>4</cp:revision>
  <dcterms:created xsi:type="dcterms:W3CDTF">2021-12-20T09:18:01Z</dcterms:created>
  <dcterms:modified xsi:type="dcterms:W3CDTF">2021-12-21T17:18:01Z</dcterms:modified>
</cp:coreProperties>
</file>