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Poppins Ultra-Bold" charset="1" panose="00000900000000000000"/>
      <p:regular r:id="rId17"/>
    </p:embeddedFont>
    <p:embeddedFont>
      <p:font typeface="Poppins" charset="1" panose="00000500000000000000"/>
      <p:regular r:id="rId18"/>
    </p:embeddedFont>
    <p:embeddedFont>
      <p:font typeface="Poppins Bold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49769" y="5890276"/>
            <a:ext cx="6372405" cy="6736048"/>
          </a:xfrm>
          <a:custGeom>
            <a:avLst/>
            <a:gdLst/>
            <a:ahLst/>
            <a:cxnLst/>
            <a:rect r="r" b="b" t="t" l="l"/>
            <a:pathLst>
              <a:path h="6736048" w="6372405">
                <a:moveTo>
                  <a:pt x="0" y="0"/>
                </a:moveTo>
                <a:lnTo>
                  <a:pt x="6372405" y="0"/>
                </a:lnTo>
                <a:lnTo>
                  <a:pt x="6372405" y="6736048"/>
                </a:lnTo>
                <a:lnTo>
                  <a:pt x="0" y="673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19929" y="-5085592"/>
            <a:ext cx="8302245" cy="8229600"/>
          </a:xfrm>
          <a:custGeom>
            <a:avLst/>
            <a:gdLst/>
            <a:ahLst/>
            <a:cxnLst/>
            <a:rect r="r" b="b" t="t" l="l"/>
            <a:pathLst>
              <a:path h="8229600" w="8302245">
                <a:moveTo>
                  <a:pt x="0" y="0"/>
                </a:moveTo>
                <a:lnTo>
                  <a:pt x="8302245" y="0"/>
                </a:lnTo>
                <a:lnTo>
                  <a:pt x="83022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139394" y="6548738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405569" y="1363734"/>
            <a:ext cx="2420910" cy="801926"/>
          </a:xfrm>
          <a:custGeom>
            <a:avLst/>
            <a:gdLst/>
            <a:ahLst/>
            <a:cxnLst/>
            <a:rect r="r" b="b" t="t" l="l"/>
            <a:pathLst>
              <a:path h="801926" w="2420910">
                <a:moveTo>
                  <a:pt x="0" y="0"/>
                </a:moveTo>
                <a:lnTo>
                  <a:pt x="2420910" y="0"/>
                </a:lnTo>
                <a:lnTo>
                  <a:pt x="2420910" y="801927"/>
                </a:lnTo>
                <a:lnTo>
                  <a:pt x="0" y="8019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616024" y="8415991"/>
            <a:ext cx="1928605" cy="1839407"/>
          </a:xfrm>
          <a:custGeom>
            <a:avLst/>
            <a:gdLst/>
            <a:ahLst/>
            <a:cxnLst/>
            <a:rect r="r" b="b" t="t" l="l"/>
            <a:pathLst>
              <a:path h="1839407" w="1928605">
                <a:moveTo>
                  <a:pt x="0" y="0"/>
                </a:moveTo>
                <a:lnTo>
                  <a:pt x="1928605" y="0"/>
                </a:lnTo>
                <a:lnTo>
                  <a:pt x="1928605" y="1839407"/>
                </a:lnTo>
                <a:lnTo>
                  <a:pt x="0" y="18394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178790" y="-2633451"/>
            <a:ext cx="6414979" cy="6781052"/>
          </a:xfrm>
          <a:custGeom>
            <a:avLst/>
            <a:gdLst/>
            <a:ahLst/>
            <a:cxnLst/>
            <a:rect r="r" b="b" t="t" l="l"/>
            <a:pathLst>
              <a:path h="6781052" w="6414979">
                <a:moveTo>
                  <a:pt x="0" y="0"/>
                </a:moveTo>
                <a:lnTo>
                  <a:pt x="6414980" y="0"/>
                </a:lnTo>
                <a:lnTo>
                  <a:pt x="6414980" y="6781052"/>
                </a:lnTo>
                <a:lnTo>
                  <a:pt x="0" y="67810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288445" y="8127222"/>
            <a:ext cx="1600112" cy="1038747"/>
          </a:xfrm>
          <a:custGeom>
            <a:avLst/>
            <a:gdLst/>
            <a:ahLst/>
            <a:cxnLst/>
            <a:rect r="r" b="b" t="t" l="l"/>
            <a:pathLst>
              <a:path h="1038747" w="1600112">
                <a:moveTo>
                  <a:pt x="0" y="0"/>
                </a:moveTo>
                <a:lnTo>
                  <a:pt x="1600112" y="0"/>
                </a:lnTo>
                <a:lnTo>
                  <a:pt x="1600112" y="1038747"/>
                </a:lnTo>
                <a:lnTo>
                  <a:pt x="0" y="10387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248216" y="2877308"/>
            <a:ext cx="11791568" cy="3255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55"/>
              </a:lnSpc>
            </a:pPr>
            <a:r>
              <a:rPr lang="en-US" b="true" sz="9111">
                <a:solidFill>
                  <a:srgbClr val="5062C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OBJEV NUKLEOVÉ</a:t>
            </a:r>
          </a:p>
          <a:p>
            <a:pPr algn="ctr">
              <a:lnSpc>
                <a:spcPts val="12755"/>
              </a:lnSpc>
            </a:pPr>
            <a:r>
              <a:rPr lang="en-US" b="true" sz="9111">
                <a:solidFill>
                  <a:srgbClr val="5062C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KYSELINY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68071" y="6614990"/>
            <a:ext cx="6751859" cy="718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69"/>
              </a:lnSpc>
            </a:pPr>
            <a:r>
              <a:rPr lang="en-US" b="true" sz="3978">
                <a:solidFill>
                  <a:srgbClr val="00878E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Matyáš Rada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639060"/>
            <a:ext cx="16283609" cy="6619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1955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K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ornberg objevil DNA polymerázu.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1966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 - Nirenberg, Ochoa a Khorana rozluštili genetický kód.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1972 - 1973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 - V laboratořích Boyera, Cohena, Berga a jejich kolegů byla vyvinuta technika klonování DNA.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1975 - 1977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 - Sanger s Barrellem a Maxam s Gilbertem vyvinuli techniky sekvenování DNA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2001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 - Dokončení sekvenačního projektu lidského genomu, přečtrní lidský genom.</a:t>
            </a:r>
          </a:p>
          <a:p>
            <a:pPr algn="l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95505" y="-15888"/>
            <a:ext cx="10408295" cy="156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 b="true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Důležité momenty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4766" y="73978"/>
            <a:ext cx="3797201" cy="165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Zdroje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66179" y="2609036"/>
            <a:ext cx="14929991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https://archiv.hn.cz/c1-66565520-dna-objev-ktery-vsechno-zmenil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6100" y="3850654"/>
            <a:ext cx="16085493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https://cs.wikipedia.org/wiki/Averyho-MacLeodův-McCartyho_experiment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2556" y="5088269"/>
            <a:ext cx="7104906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https://cs.wikipedia.org/wiki/RNA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3920" y="6592584"/>
            <a:ext cx="13374588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https://cs.wikipedia.org/wiki/Dějiny_objevu_a_výzkumu_DNA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7095" y="7830199"/>
            <a:ext cx="7147620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https://cs.wikipedia.org/wiki/DNA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14625" y="0"/>
            <a:ext cx="12757431" cy="10287000"/>
          </a:xfrm>
          <a:custGeom>
            <a:avLst/>
            <a:gdLst/>
            <a:ahLst/>
            <a:cxnLst/>
            <a:rect r="r" b="b" t="t" l="l"/>
            <a:pathLst>
              <a:path h="10287000" w="12757431">
                <a:moveTo>
                  <a:pt x="0" y="0"/>
                </a:moveTo>
                <a:lnTo>
                  <a:pt x="12757431" y="0"/>
                </a:lnTo>
                <a:lnTo>
                  <a:pt x="127574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94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80401" y="7815643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101797" y="-3025335"/>
            <a:ext cx="6372405" cy="6736048"/>
          </a:xfrm>
          <a:custGeom>
            <a:avLst/>
            <a:gdLst/>
            <a:ahLst/>
            <a:cxnLst/>
            <a:rect r="r" b="b" t="t" l="l"/>
            <a:pathLst>
              <a:path h="6736048" w="6372405">
                <a:moveTo>
                  <a:pt x="0" y="0"/>
                </a:moveTo>
                <a:lnTo>
                  <a:pt x="6372406" y="0"/>
                </a:lnTo>
                <a:lnTo>
                  <a:pt x="6372406" y="6736048"/>
                </a:lnTo>
                <a:lnTo>
                  <a:pt x="0" y="6736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63787" y="1548855"/>
            <a:ext cx="11915595" cy="4218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Nukleová kyselina je 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biochemická látka tvořená polynukleotidovým řetězcem, který ve své struktuře uchovává genetickou informaci. 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Nukleotidy jsou monomery složené ze tří složek: kyselina fosforečná, pětiuhlíkatý monosacharid a dusíkatá báze.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837812" y="6691928"/>
            <a:ext cx="8509749" cy="2152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1704" indent="-325852" lvl="1">
              <a:lnSpc>
                <a:spcPts val="4225"/>
              </a:lnSpc>
              <a:buFont typeface="Arial"/>
              <a:buChar char="•"/>
            </a:pPr>
            <a:r>
              <a:rPr lang="en-US" b="true" sz="3018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Nukleové kyseliny řídí syntézu bílkovin a určují činnost </a:t>
            </a:r>
            <a:r>
              <a:rPr lang="en-US" b="true" sz="3018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buňky a tím i celého organizmu. Nalézají se ve všech živých buňkách, bakteriích a virech.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01528">
            <a:off x="642823" y="567061"/>
            <a:ext cx="3607531" cy="1194995"/>
          </a:xfrm>
          <a:custGeom>
            <a:avLst/>
            <a:gdLst/>
            <a:ahLst/>
            <a:cxnLst/>
            <a:rect r="r" b="b" t="t" l="l"/>
            <a:pathLst>
              <a:path h="1194995" w="3607531">
                <a:moveTo>
                  <a:pt x="0" y="0"/>
                </a:moveTo>
                <a:lnTo>
                  <a:pt x="3607531" y="0"/>
                </a:lnTo>
                <a:lnTo>
                  <a:pt x="3607531" y="1194995"/>
                </a:lnTo>
                <a:lnTo>
                  <a:pt x="0" y="11949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12424" y="7067544"/>
            <a:ext cx="3375576" cy="3219456"/>
          </a:xfrm>
          <a:custGeom>
            <a:avLst/>
            <a:gdLst/>
            <a:ahLst/>
            <a:cxnLst/>
            <a:rect r="r" b="b" t="t" l="l"/>
            <a:pathLst>
              <a:path h="3219456" w="3375576">
                <a:moveTo>
                  <a:pt x="0" y="0"/>
                </a:moveTo>
                <a:lnTo>
                  <a:pt x="3375576" y="0"/>
                </a:lnTo>
                <a:lnTo>
                  <a:pt x="3375576" y="3219456"/>
                </a:lnTo>
                <a:lnTo>
                  <a:pt x="0" y="3219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595542" y="209836"/>
            <a:ext cx="4633764" cy="165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Historie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17141" y="3103626"/>
            <a:ext cx="15653717" cy="5087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2585" indent="-441293" lvl="1">
              <a:lnSpc>
                <a:spcPts val="5723"/>
              </a:lnSpc>
              <a:buFont typeface="Arial"/>
              <a:buChar char="•"/>
            </a:pPr>
            <a:r>
              <a:rPr lang="en-US" sz="4087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Dějiny objevu a výzkumu začaly již v době, kdy nebylo nic známo o existenci této molekuly, ale objevovaly se vlastnosti živých organismů, které se dnes vysvětlují právě speciální povahou DNA. DNA jako taková byla objevena v roce 1869, její struktura však byla objasněna až v polovině 50. let 20. století. </a:t>
            </a:r>
          </a:p>
          <a:p>
            <a:pPr algn="l">
              <a:lnSpc>
                <a:spcPts val="5723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70167">
            <a:off x="15193373" y="732199"/>
            <a:ext cx="1683327" cy="4114800"/>
          </a:xfrm>
          <a:custGeom>
            <a:avLst/>
            <a:gdLst/>
            <a:ahLst/>
            <a:cxnLst/>
            <a:rect r="r" b="b" t="t" l="l"/>
            <a:pathLst>
              <a:path h="4114800" w="1683327">
                <a:moveTo>
                  <a:pt x="0" y="0"/>
                </a:moveTo>
                <a:lnTo>
                  <a:pt x="1683327" y="0"/>
                </a:lnTo>
                <a:lnTo>
                  <a:pt x="16833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76115" y="6796964"/>
            <a:ext cx="3971414" cy="2379791"/>
          </a:xfrm>
          <a:custGeom>
            <a:avLst/>
            <a:gdLst/>
            <a:ahLst/>
            <a:cxnLst/>
            <a:rect r="r" b="b" t="t" l="l"/>
            <a:pathLst>
              <a:path h="2379791" w="3971414">
                <a:moveTo>
                  <a:pt x="0" y="0"/>
                </a:moveTo>
                <a:lnTo>
                  <a:pt x="3971414" y="0"/>
                </a:lnTo>
                <a:lnTo>
                  <a:pt x="3971414" y="2379791"/>
                </a:lnTo>
                <a:lnTo>
                  <a:pt x="0" y="23797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9663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61321" y="923925"/>
            <a:ext cx="12968776" cy="241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Mendel 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- Ve své době, kdy se o genetice ještě nic nevědělo, předstihla jeho práce svou dobu a byla zveřejněna již v roce 1866, a potvrzena až v roce 1900.</a:t>
            </a:r>
          </a:p>
          <a:p>
            <a:pPr algn="l">
              <a:lnSpc>
                <a:spcPts val="475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261321" y="4035032"/>
            <a:ext cx="11934458" cy="541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Friedrich Miescher 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- vyizoloval DNA a RNA z bílých krvinek, obsažených v hnisu. Nedařilo se však vytvořit dostatečně čistý vzorek na to, aby DNA mohla být dále zkoumána.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O funkci DNA toho dlouho nebylo moc známo. Nazval to nuklein.</a:t>
            </a:r>
          </a:p>
          <a:p>
            <a:pPr algn="l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98278" y="153776"/>
            <a:ext cx="9144000" cy="1184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b="true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Albrecht Kossel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96104" y="1712706"/>
            <a:ext cx="15133653" cy="3602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8212" indent="-314106" lvl="1">
              <a:lnSpc>
                <a:spcPts val="4073"/>
              </a:lnSpc>
              <a:buFont typeface="Arial"/>
              <a:buChar char="•"/>
            </a:pPr>
            <a:r>
              <a:rPr lang="en-US" sz="290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Existenci dvou různých nukleových kyselin naznačovaly výzkumy </a:t>
            </a:r>
            <a:r>
              <a:rPr lang="en-US" sz="290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Albrechta Kossela, který mezi lety 1885–1901 popsal všechny hlavní báze a zjistil, že nukleové kyseliny obsahují cukry. </a:t>
            </a:r>
          </a:p>
          <a:p>
            <a:pPr algn="l" marL="628212" indent="-314106" lvl="1">
              <a:lnSpc>
                <a:spcPts val="4073"/>
              </a:lnSpc>
              <a:buFont typeface="Arial"/>
              <a:buChar char="•"/>
            </a:pPr>
            <a:r>
              <a:rPr lang="en-US" sz="290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Až do 30. let 20. století panovala představa, že živočichové mají v jádře DNA, která byla podle izolace z thymu nazvána thymovou nukleovou kyselinou a nižší eukaryota a rostliny obsahují RNA, která byla nazývána kvasinkovou nukleovou kyselinou.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898018" y="5841724"/>
            <a:ext cx="9144000" cy="1095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Phoebus Levene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96104" y="7279986"/>
            <a:ext cx="13891318" cy="1218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Roku 1909 zjistil, že RNA obsahuje ribózu a roku 1929, že DNA obsahuje deoxyribózu.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96104" y="8841451"/>
            <a:ext cx="7416254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 Objevil </a:t>
            </a: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cukr-fosfátovou kostru.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319005" y="5088284"/>
            <a:ext cx="8302245" cy="8229600"/>
          </a:xfrm>
          <a:custGeom>
            <a:avLst/>
            <a:gdLst/>
            <a:ahLst/>
            <a:cxnLst/>
            <a:rect r="r" b="b" t="t" l="l"/>
            <a:pathLst>
              <a:path h="8229600" w="8302245">
                <a:moveTo>
                  <a:pt x="0" y="0"/>
                </a:moveTo>
                <a:lnTo>
                  <a:pt x="8302245" y="0"/>
                </a:lnTo>
                <a:lnTo>
                  <a:pt x="83022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6049" y="334751"/>
            <a:ext cx="1703580" cy="1180319"/>
          </a:xfrm>
          <a:custGeom>
            <a:avLst/>
            <a:gdLst/>
            <a:ahLst/>
            <a:cxnLst/>
            <a:rect r="r" b="b" t="t" l="l"/>
            <a:pathLst>
              <a:path h="1180319" w="1703580">
                <a:moveTo>
                  <a:pt x="0" y="0"/>
                </a:moveTo>
                <a:lnTo>
                  <a:pt x="1703580" y="0"/>
                </a:lnTo>
                <a:lnTo>
                  <a:pt x="1703580" y="1180319"/>
                </a:lnTo>
                <a:lnTo>
                  <a:pt x="0" y="11803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400" t="0" r="-327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42909" y="1028700"/>
            <a:ext cx="4116460" cy="4814858"/>
          </a:xfrm>
          <a:custGeom>
            <a:avLst/>
            <a:gdLst/>
            <a:ahLst/>
            <a:cxnLst/>
            <a:rect r="r" b="b" t="t" l="l"/>
            <a:pathLst>
              <a:path h="4814858" w="4116460">
                <a:moveTo>
                  <a:pt x="0" y="0"/>
                </a:moveTo>
                <a:lnTo>
                  <a:pt x="4116460" y="0"/>
                </a:lnTo>
                <a:lnTo>
                  <a:pt x="4116460" y="4814858"/>
                </a:lnTo>
                <a:lnTo>
                  <a:pt x="0" y="48148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79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42909" y="6377986"/>
            <a:ext cx="3847615" cy="3222377"/>
          </a:xfrm>
          <a:custGeom>
            <a:avLst/>
            <a:gdLst/>
            <a:ahLst/>
            <a:cxnLst/>
            <a:rect r="r" b="b" t="t" l="l"/>
            <a:pathLst>
              <a:path h="3222377" w="3847615">
                <a:moveTo>
                  <a:pt x="0" y="0"/>
                </a:moveTo>
                <a:lnTo>
                  <a:pt x="3847615" y="0"/>
                </a:lnTo>
                <a:lnTo>
                  <a:pt x="3847615" y="3222377"/>
                </a:lnTo>
                <a:lnTo>
                  <a:pt x="0" y="3222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4350" y="1181417"/>
            <a:ext cx="9913704" cy="7819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První důkaz o roli DNA v přenosu genetické informace přinesl v roce 1943 Averyho-MacLeodův-McCartyho experiment, který provedli Oswald Avery společně s Colinem MacLeodem a Maclynem McCartym. Sérií pokusů rovněž s transformací pneumokoků zjistili, že DNA je genetickým materiálem buněk. 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Další důkaz přinesl v roce 1952 Hersheyho-Chaseové experiment, který prokázal, že u virů není podstatou dědičnosti kapsida, ale DNA.</a:t>
            </a:r>
          </a:p>
          <a:p>
            <a:pPr algn="l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7673" y="73978"/>
            <a:ext cx="2501503" cy="1652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RNA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79083" y="1957062"/>
            <a:ext cx="17729833" cy="287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4349" indent="-347174" lvl="1">
              <a:lnSpc>
                <a:spcPts val="4502"/>
              </a:lnSpc>
              <a:buFont typeface="Arial"/>
              <a:buChar char="•"/>
            </a:pPr>
            <a:r>
              <a:rPr lang="en-US" sz="3216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Role RNA v </a:t>
            </a:r>
            <a:r>
              <a:rPr lang="en-US" sz="3216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syntéze proteinů byla naznačována už v roce 1939, protože množství DNA v nedělící se buňce zůstává konstantní, ale množství RNA se zvyšuje u aktivních buněk a snižuje se u neaktivních. Existenci mRNA předpovídal Francis Crick ve svém centrálním dogmatu molekulární biologie (1958), protože očekával, že mezi DNA a proteiny musí být nějaký prostředník.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9083" y="5401122"/>
            <a:ext cx="17171666" cy="332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0683" indent="-340341" lvl="1">
              <a:lnSpc>
                <a:spcPts val="4413"/>
              </a:lnSpc>
              <a:buFont typeface="Arial"/>
              <a:buChar char="•"/>
            </a:pPr>
            <a:r>
              <a:rPr lang="en-US" sz="3152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Dalším klíčovým momentem výzkumu RNA byla izolace enzymu fosforyláza, který je schopen syntetizovat RNA, za což získal objevitel Severo Ochoa roku 1959 Nobelovu cenu za medicínu.</a:t>
            </a:r>
          </a:p>
          <a:p>
            <a:pPr algn="l">
              <a:lnSpc>
                <a:spcPts val="4413"/>
              </a:lnSpc>
            </a:pPr>
          </a:p>
          <a:p>
            <a:pPr algn="l" marL="680683" indent="-340341" lvl="1">
              <a:lnSpc>
                <a:spcPts val="4413"/>
              </a:lnSpc>
              <a:buFont typeface="Arial"/>
              <a:buChar char="•"/>
            </a:pPr>
            <a:r>
              <a:rPr lang="en-US" sz="3152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Postupně začalo být jasné, že RNA má i jiné funkce, než je zpracování genetického kódu, a roku 1967 Carl Woese navrhl teorii RNA světa.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323372" y="-4728740"/>
            <a:ext cx="6414979" cy="6781052"/>
          </a:xfrm>
          <a:custGeom>
            <a:avLst/>
            <a:gdLst/>
            <a:ahLst/>
            <a:cxnLst/>
            <a:rect r="r" b="b" t="t" l="l"/>
            <a:pathLst>
              <a:path h="6781052" w="6414979">
                <a:moveTo>
                  <a:pt x="0" y="0"/>
                </a:moveTo>
                <a:lnTo>
                  <a:pt x="6414979" y="0"/>
                </a:lnTo>
                <a:lnTo>
                  <a:pt x="6414979" y="6781052"/>
                </a:lnTo>
                <a:lnTo>
                  <a:pt x="0" y="678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122422" y="7104157"/>
            <a:ext cx="8302245" cy="8229600"/>
          </a:xfrm>
          <a:custGeom>
            <a:avLst/>
            <a:gdLst/>
            <a:ahLst/>
            <a:cxnLst/>
            <a:rect r="r" b="b" t="t" l="l"/>
            <a:pathLst>
              <a:path h="8229600" w="8302245">
                <a:moveTo>
                  <a:pt x="0" y="0"/>
                </a:moveTo>
                <a:lnTo>
                  <a:pt x="8302244" y="0"/>
                </a:lnTo>
                <a:lnTo>
                  <a:pt x="830224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698410" y="208602"/>
            <a:ext cx="9144000" cy="141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 b="true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Struktura DNA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1834115">
            <a:off x="8227033" y="474104"/>
            <a:ext cx="437114" cy="1068500"/>
          </a:xfrm>
          <a:custGeom>
            <a:avLst/>
            <a:gdLst/>
            <a:ahLst/>
            <a:cxnLst/>
            <a:rect r="r" b="b" t="t" l="l"/>
            <a:pathLst>
              <a:path h="1068500" w="437114">
                <a:moveTo>
                  <a:pt x="0" y="0"/>
                </a:moveTo>
                <a:lnTo>
                  <a:pt x="437114" y="0"/>
                </a:lnTo>
                <a:lnTo>
                  <a:pt x="437114" y="1068500"/>
                </a:lnTo>
                <a:lnTo>
                  <a:pt x="0" y="1068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4350" y="1993130"/>
            <a:ext cx="17259300" cy="674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První </a:t>
            </a:r>
            <a:r>
              <a:rPr lang="en-US" sz="3200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rentgenový difrakční obraz DNA byl vytvořen v laboratoři Williama Astburyho v roce 1937.  </a:t>
            </a:r>
          </a:p>
          <a:p>
            <a:pPr algn="l">
              <a:lnSpc>
                <a:spcPts val="4480"/>
              </a:lnSpc>
            </a:pP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Objevit strukturu DNA se podařilo až v roce 1953 dvěma mladým vědcům z Cambridge - James Watsoi a Francis Crick.</a:t>
            </a:r>
          </a:p>
          <a:p>
            <a:pPr algn="l">
              <a:lnSpc>
                <a:spcPts val="4480"/>
              </a:lnSpc>
            </a:pP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Problémem bylo, že DNA nebylo možné izolovat čistou a že nekrystalizovala.</a:t>
            </a:r>
          </a:p>
          <a:p>
            <a:pPr algn="l">
              <a:lnSpc>
                <a:spcPts val="4480"/>
              </a:lnSpc>
            </a:pP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5062C6"/>
                </a:solidFill>
                <a:latin typeface="Poppins"/>
                <a:ea typeface="Poppins"/>
                <a:cs typeface="Poppins"/>
                <a:sym typeface="Poppins"/>
              </a:rPr>
              <a:t>Rosalind Franklinová dokázala změřit difrakční vzor DNA a blízko k sestavení modelu DNA byl Linus Pauling, který sestrojil trojšroubovicový model. Watson a Crick difraktogramy Franklinové viděli a vyvodili z nich opakující se motiv po 0,2 nm. Model DNA sestavili </a:t>
            </a:r>
            <a:r>
              <a:rPr lang="en-US" b="true" sz="3200">
                <a:solidFill>
                  <a:srgbClr val="5062C6"/>
                </a:solidFill>
                <a:latin typeface="Poppins Bold"/>
                <a:ea typeface="Poppins Bold"/>
                <a:cs typeface="Poppins Bold"/>
                <a:sym typeface="Poppins Bold"/>
              </a:rPr>
              <a:t>28. března 1953.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912423" y="6778740"/>
            <a:ext cx="7458075" cy="8229600"/>
          </a:xfrm>
          <a:custGeom>
            <a:avLst/>
            <a:gdLst/>
            <a:ahLst/>
            <a:cxnLst/>
            <a:rect r="r" b="b" t="t" l="l"/>
            <a:pathLst>
              <a:path h="8229600" w="7458075">
                <a:moveTo>
                  <a:pt x="0" y="0"/>
                </a:moveTo>
                <a:lnTo>
                  <a:pt x="7458075" y="0"/>
                </a:lnTo>
                <a:lnTo>
                  <a:pt x="74580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DAGEuHCkSmM</dc:identifier>
  <dcterms:modified xsi:type="dcterms:W3CDTF">2011-08-01T06:04:30Z</dcterms:modified>
  <cp:revision>1</cp:revision>
  <dc:title>project</dc:title>
</cp:coreProperties>
</file>