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538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52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44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4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0425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0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04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68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3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28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EE274F9-247F-4872-855E-34D6B9AE7EC1}" type="datetimeFigureOut">
              <a:rPr lang="cs-CZ" smtClean="0"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7A44BF-33CF-4173-ABB6-9C2765E4647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0703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isantrop" TargetMode="External"/><Relationship Id="rId2" Type="http://schemas.openxmlformats.org/officeDocument/2006/relationships/hyperlink" Target="https://cs.wikipedia.org/wiki/Tartuff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Zdrav%C3%BD_nemocn%C3%BD" TargetMode="External"/><Relationship Id="rId4" Type="http://schemas.openxmlformats.org/officeDocument/2006/relationships/hyperlink" Target="https://cs.wikipedia.org/wiki/Lakome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5E254-858E-D0AA-52FF-D94949113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Lakomec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B4FE24-AF56-4A87-62D7-D7A0E73F4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MOLIÉRE</a:t>
            </a:r>
          </a:p>
        </p:txBody>
      </p:sp>
    </p:spTree>
    <p:extLst>
      <p:ext uri="{BB962C8B-B14F-4D97-AF65-F5344CB8AC3E}">
        <p14:creationId xmlns:p14="http://schemas.microsoft.com/office/powerpoint/2010/main" val="258566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E2747-C8B4-E9CB-8DCA-0D289E38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Moliére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7CFECE-F3B6-858D-F524-39AB94A9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Jean-</a:t>
            </a:r>
            <a:r>
              <a:rPr lang="cs-CZ" dirty="0" err="1"/>
              <a:t>Bastiste</a:t>
            </a:r>
            <a:r>
              <a:rPr lang="cs-CZ" dirty="0"/>
              <a:t> </a:t>
            </a:r>
            <a:r>
              <a:rPr lang="cs-CZ" dirty="0" err="1"/>
              <a:t>Poquelin</a:t>
            </a:r>
            <a:r>
              <a:rPr lang="cs-CZ" dirty="0"/>
              <a:t> (vlastní jméno) – syn vážených měšťanů, měl se stát notářem</a:t>
            </a:r>
          </a:p>
          <a:p>
            <a:r>
              <a:rPr lang="cs-CZ" dirty="0"/>
              <a:t>přejmenoval se a dal se k divadlu</a:t>
            </a:r>
          </a:p>
          <a:p>
            <a:r>
              <a:rPr lang="cs-CZ" dirty="0"/>
              <a:t>herec, spisovatel a dramatik</a:t>
            </a:r>
          </a:p>
          <a:p>
            <a:r>
              <a:rPr lang="cs-CZ" dirty="0"/>
              <a:t>proslavil se více mezi chudinou – psal nízké drama (komedie/fraška)</a:t>
            </a:r>
          </a:p>
          <a:p>
            <a:r>
              <a:rPr lang="cs-CZ" dirty="0"/>
              <a:t>zesměšňoval společnost </a:t>
            </a:r>
          </a:p>
          <a:p>
            <a:r>
              <a:rPr lang="cs-CZ" b="0" dirty="0">
                <a:solidFill>
                  <a:srgbClr val="202122"/>
                </a:solidFill>
                <a:effectLst/>
              </a:rPr>
              <a:t> </a:t>
            </a:r>
            <a:r>
              <a:rPr lang="cs-CZ" b="0" strike="noStrike" dirty="0">
                <a:solidFill>
                  <a:schemeClr val="tx1"/>
                </a:solidFill>
                <a:effectLst/>
                <a:hlinkClick r:id="rId2" tooltip="Tartuff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Tartuffe</a:t>
            </a:r>
            <a:r>
              <a:rPr lang="cs-CZ" b="0" dirty="0">
                <a:solidFill>
                  <a:schemeClr val="tx1"/>
                </a:solidFill>
                <a:effectLst/>
              </a:rPr>
              <a:t>, </a:t>
            </a:r>
            <a:r>
              <a:rPr lang="cs-CZ" b="0" strike="noStrike" dirty="0">
                <a:solidFill>
                  <a:schemeClr val="tx1"/>
                </a:solidFill>
                <a:effectLst/>
                <a:hlinkClick r:id="rId3" tooltip="Misantro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Misantrop</a:t>
            </a:r>
            <a:r>
              <a:rPr lang="cs-CZ" b="0" dirty="0">
                <a:solidFill>
                  <a:schemeClr val="tx1"/>
                </a:solidFill>
                <a:effectLst/>
              </a:rPr>
              <a:t>, </a:t>
            </a:r>
            <a:r>
              <a:rPr lang="cs-CZ" b="0" strike="noStrike" dirty="0">
                <a:solidFill>
                  <a:schemeClr val="tx1"/>
                </a:solidFill>
                <a:effectLst/>
                <a:hlinkClick r:id="rId4" tooltip="Lakome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Lakomec</a:t>
            </a:r>
            <a:r>
              <a:rPr lang="cs-CZ" b="0" dirty="0">
                <a:solidFill>
                  <a:schemeClr val="tx1"/>
                </a:solidFill>
                <a:effectLst/>
              </a:rPr>
              <a:t> a </a:t>
            </a:r>
            <a:r>
              <a:rPr lang="cs-CZ" b="0" strike="noStrike" dirty="0">
                <a:solidFill>
                  <a:schemeClr val="tx1"/>
                </a:solidFill>
                <a:effectLst/>
                <a:hlinkClick r:id="rId5" tooltip="Zdravý nemocn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Zdravý nemocný</a:t>
            </a:r>
            <a:r>
              <a:rPr lang="cs-CZ" b="0" strike="noStrike" dirty="0">
                <a:solidFill>
                  <a:schemeClr val="tx1"/>
                </a:solidFill>
                <a:effectLst/>
              </a:rPr>
              <a:t> – nejslavnější hry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ZAJÍMAVOSTI</a:t>
            </a:r>
          </a:p>
          <a:p>
            <a:pPr lvl="1"/>
            <a:r>
              <a:rPr lang="cs-CZ" dirty="0"/>
              <a:t>první pokus o založení divadla – vězení</a:t>
            </a:r>
          </a:p>
          <a:p>
            <a:pPr lvl="1"/>
            <a:r>
              <a:rPr lang="cs-CZ" dirty="0"/>
              <a:t>tuberkulóza =&gt; smrt na jevišti ve hře Zdravý nemocný</a:t>
            </a:r>
          </a:p>
        </p:txBody>
      </p:sp>
    </p:spTree>
    <p:extLst>
      <p:ext uri="{BB962C8B-B14F-4D97-AF65-F5344CB8AC3E}">
        <p14:creationId xmlns:p14="http://schemas.microsoft.com/office/powerpoint/2010/main" val="257223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A8109-29BB-8827-C651-D8430AF6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kontext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909D3E-A681-EA4A-8F4D-73E0A9AB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Klasicismus (umělecký směr)</a:t>
            </a:r>
          </a:p>
          <a:p>
            <a:pPr lvl="1"/>
            <a:r>
              <a:rPr lang="cs-CZ" dirty="0"/>
              <a:t>vzory v antice</a:t>
            </a:r>
          </a:p>
          <a:p>
            <a:pPr lvl="1"/>
            <a:r>
              <a:rPr lang="cs-CZ" dirty="0"/>
              <a:t>společenské a mravní problémy</a:t>
            </a:r>
          </a:p>
          <a:p>
            <a:pPr lvl="1"/>
            <a:r>
              <a:rPr lang="cs-CZ" dirty="0"/>
              <a:t>nadčasovost</a:t>
            </a:r>
          </a:p>
          <a:p>
            <a:pPr lvl="1"/>
            <a:r>
              <a:rPr lang="cs-CZ" b="1" dirty="0"/>
              <a:t>nízký</a:t>
            </a:r>
            <a:r>
              <a:rPr lang="cs-CZ" dirty="0"/>
              <a:t> a vysoký žánr</a:t>
            </a:r>
          </a:p>
          <a:p>
            <a:r>
              <a:rPr lang="cs-CZ" dirty="0"/>
              <a:t>Osvícenství</a:t>
            </a:r>
          </a:p>
          <a:p>
            <a:pPr lvl="1"/>
            <a:r>
              <a:rPr lang="cs-CZ" dirty="0"/>
              <a:t>„volnost, rovnost, bratrství“</a:t>
            </a:r>
          </a:p>
          <a:p>
            <a:pPr lvl="1"/>
            <a:r>
              <a:rPr lang="cs-CZ" dirty="0"/>
              <a:t>rozum, pravda a boj proti pověrám a pomluvám</a:t>
            </a:r>
          </a:p>
        </p:txBody>
      </p:sp>
    </p:spTree>
    <p:extLst>
      <p:ext uri="{BB962C8B-B14F-4D97-AF65-F5344CB8AC3E}">
        <p14:creationId xmlns:p14="http://schemas.microsoft.com/office/powerpoint/2010/main" val="143971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7E862-FFDC-A10C-4360-0ADBD9BA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D9A58-D9E7-C325-1A33-60542826D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inspirace : Komedie o hrnci – </a:t>
            </a:r>
            <a:r>
              <a:rPr lang="cs-CZ" dirty="0" err="1"/>
              <a:t>Plautus</a:t>
            </a:r>
            <a:endParaRPr lang="cs-CZ" dirty="0"/>
          </a:p>
          <a:p>
            <a:r>
              <a:rPr lang="cs-CZ" dirty="0"/>
              <a:t>drama</a:t>
            </a:r>
          </a:p>
          <a:p>
            <a:r>
              <a:rPr lang="cs-CZ" dirty="0"/>
              <a:t>místo a čas: Paříž; autorova současnost</a:t>
            </a:r>
          </a:p>
          <a:p>
            <a:r>
              <a:rPr lang="cs-CZ" dirty="0"/>
              <a:t>próza</a:t>
            </a:r>
          </a:p>
          <a:p>
            <a:r>
              <a:rPr lang="cs-CZ" dirty="0"/>
              <a:t>kompozice</a:t>
            </a:r>
          </a:p>
          <a:p>
            <a:pPr lvl="1"/>
            <a:r>
              <a:rPr lang="cs-CZ" dirty="0"/>
              <a:t>5 jednání = 6 – 15 výstupů</a:t>
            </a:r>
          </a:p>
          <a:p>
            <a:pPr lvl="1"/>
            <a:r>
              <a:rPr lang="cs-CZ" dirty="0"/>
              <a:t>chronologická</a:t>
            </a:r>
          </a:p>
          <a:p>
            <a:r>
              <a:rPr lang="cs-CZ" dirty="0"/>
              <a:t>jednota místa, času a děje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319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B6A4-F657-52B1-FE5F-83E8982C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postavy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9A68F-7568-63B2-6A03-CAB73A79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Harpagon – lakomec, vdovec, otec dvou dětí, pro peníze udělá cokoliv</a:t>
            </a:r>
          </a:p>
          <a:p>
            <a:r>
              <a:rPr lang="cs-CZ" dirty="0"/>
              <a:t>Elisa a </a:t>
            </a:r>
            <a:r>
              <a:rPr lang="cs-CZ" dirty="0" err="1"/>
              <a:t>Kleant</a:t>
            </a:r>
            <a:r>
              <a:rPr lang="cs-CZ" dirty="0"/>
              <a:t> – děti Harpagona, nechtějí domluvený sňatek, jsou zamilovaní</a:t>
            </a:r>
          </a:p>
          <a:p>
            <a:r>
              <a:rPr lang="cs-CZ" dirty="0" err="1"/>
              <a:t>Valer</a:t>
            </a:r>
            <a:r>
              <a:rPr lang="cs-CZ" dirty="0"/>
              <a:t> – správce Harpagona, miluje Elisu, pochlebovač</a:t>
            </a:r>
          </a:p>
          <a:p>
            <a:r>
              <a:rPr lang="cs-CZ" dirty="0"/>
              <a:t>Mariana – miluje </a:t>
            </a:r>
            <a:r>
              <a:rPr lang="cs-CZ" dirty="0" err="1"/>
              <a:t>Kleanta</a:t>
            </a:r>
            <a:r>
              <a:rPr lang="cs-CZ" dirty="0"/>
              <a:t>, chce si jí vzít Harpagon</a:t>
            </a:r>
          </a:p>
          <a:p>
            <a:r>
              <a:rPr lang="cs-CZ" dirty="0"/>
              <a:t>Anselm – otec Mariany a </a:t>
            </a:r>
            <a:r>
              <a:rPr lang="cs-CZ" dirty="0" err="1"/>
              <a:t>Valera</a:t>
            </a:r>
            <a:r>
              <a:rPr lang="cs-CZ" dirty="0"/>
              <a:t>, má si vzít Elisu</a:t>
            </a:r>
          </a:p>
          <a:p>
            <a:r>
              <a:rPr lang="cs-CZ" dirty="0" err="1"/>
              <a:t>Frosina</a:t>
            </a:r>
            <a:r>
              <a:rPr lang="cs-CZ" dirty="0"/>
              <a:t> - dohazovačka</a:t>
            </a:r>
          </a:p>
        </p:txBody>
      </p:sp>
    </p:spTree>
    <p:extLst>
      <p:ext uri="{BB962C8B-B14F-4D97-AF65-F5344CB8AC3E}">
        <p14:creationId xmlns:p14="http://schemas.microsoft.com/office/powerpoint/2010/main" val="411327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AE3AB-C25D-060D-394B-3F4988909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4" y="5277852"/>
            <a:ext cx="9192126" cy="894347"/>
          </a:xfrm>
        </p:spPr>
        <p:txBody>
          <a:bodyPr>
            <a:normAutofit fontScale="90000"/>
          </a:bodyPr>
          <a:lstStyle/>
          <a:p>
            <a:r>
              <a:rPr lang="cs-CZ" dirty="0"/>
              <a:t>děj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39608-290D-AF82-2DD5-4206D5A90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4" y="685800"/>
            <a:ext cx="10208126" cy="4736432"/>
          </a:xfrm>
        </p:spPr>
        <p:txBody>
          <a:bodyPr/>
          <a:lstStyle/>
          <a:p>
            <a:r>
              <a:rPr lang="cs-CZ" dirty="0" err="1"/>
              <a:t>Kleant</a:t>
            </a:r>
            <a:r>
              <a:rPr lang="cs-CZ" dirty="0"/>
              <a:t> se zamiluje do Mariany a Elisa do </a:t>
            </a:r>
            <a:r>
              <a:rPr lang="cs-CZ" dirty="0" err="1"/>
              <a:t>Valéra</a:t>
            </a:r>
            <a:endParaRPr lang="cs-CZ" dirty="0"/>
          </a:p>
          <a:p>
            <a:r>
              <a:rPr lang="cs-CZ" dirty="0"/>
              <a:t>Harpagon si  s nimi promluví o svatbách</a:t>
            </a:r>
          </a:p>
          <a:p>
            <a:pPr lvl="1"/>
            <a:r>
              <a:rPr lang="cs-CZ" sz="2400" dirty="0"/>
              <a:t>vybral pro ně staré, ale bohaté</a:t>
            </a:r>
          </a:p>
          <a:p>
            <a:pPr lvl="1"/>
            <a:r>
              <a:rPr lang="cs-CZ" sz="2400" dirty="0"/>
              <a:t>chce si vzít Marianu</a:t>
            </a:r>
          </a:p>
          <a:p>
            <a:r>
              <a:rPr lang="cs-CZ" dirty="0"/>
              <a:t>Harpagon zahrabe truhličku s penězi</a:t>
            </a:r>
          </a:p>
          <a:p>
            <a:r>
              <a:rPr lang="cs-CZ" dirty="0" err="1"/>
              <a:t>Frosina</a:t>
            </a:r>
            <a:r>
              <a:rPr lang="cs-CZ" dirty="0"/>
              <a:t> přesvědčí Harpagona, že ho Mariana chce</a:t>
            </a:r>
          </a:p>
          <a:p>
            <a:r>
              <a:rPr lang="cs-CZ" dirty="0"/>
              <a:t>Harpagon jí nezaplatí =&gt;začne pomáhat </a:t>
            </a:r>
            <a:r>
              <a:rPr lang="cs-CZ" dirty="0" err="1"/>
              <a:t>Kleantovi</a:t>
            </a:r>
            <a:endParaRPr lang="cs-CZ" dirty="0"/>
          </a:p>
          <a:p>
            <a:r>
              <a:rPr lang="cs-CZ" dirty="0"/>
              <a:t>svár mezi Jakubem a </a:t>
            </a:r>
            <a:r>
              <a:rPr lang="cs-CZ" dirty="0" err="1"/>
              <a:t>Valerem</a:t>
            </a:r>
            <a:endParaRPr lang="cs-CZ" dirty="0"/>
          </a:p>
          <a:p>
            <a:r>
              <a:rPr lang="cs-CZ" dirty="0"/>
              <a:t>Mariana poznává </a:t>
            </a:r>
            <a:r>
              <a:rPr lang="cs-CZ" dirty="0" err="1"/>
              <a:t>Kleanta</a:t>
            </a:r>
            <a:endParaRPr lang="cs-CZ" dirty="0"/>
          </a:p>
          <a:p>
            <a:r>
              <a:rPr lang="cs-CZ" dirty="0"/>
              <a:t>Harpagon nastraží past na </a:t>
            </a:r>
            <a:r>
              <a:rPr lang="cs-CZ" dirty="0" err="1"/>
              <a:t>Kleanta</a:t>
            </a:r>
            <a:r>
              <a:rPr lang="cs-CZ" dirty="0"/>
              <a:t>, který se přizná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6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2BAF3-30F6-8AFB-A2B8-82F5C71DD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47" y="5293895"/>
            <a:ext cx="9240253" cy="810128"/>
          </a:xfrm>
        </p:spPr>
        <p:txBody>
          <a:bodyPr>
            <a:normAutofit fontScale="90000"/>
          </a:bodyPr>
          <a:lstStyle/>
          <a:p>
            <a:r>
              <a:rPr lang="cs-CZ" dirty="0"/>
              <a:t>děj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2CE2B-91C1-A925-18F4-384C96F8B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147" y="685799"/>
            <a:ext cx="10256253" cy="475247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Jakub se je snaží uklidnit a lže jim (hádají se o Marianu)</a:t>
            </a:r>
          </a:p>
          <a:p>
            <a:r>
              <a:rPr lang="cs-CZ" dirty="0" err="1"/>
              <a:t>Kleantův</a:t>
            </a:r>
            <a:r>
              <a:rPr lang="cs-CZ" dirty="0"/>
              <a:t> sluha našel truhličku a dává ji </a:t>
            </a:r>
            <a:r>
              <a:rPr lang="cs-CZ" dirty="0" err="1"/>
              <a:t>Kleantovi</a:t>
            </a:r>
            <a:endParaRPr lang="cs-CZ" dirty="0"/>
          </a:p>
          <a:p>
            <a:r>
              <a:rPr lang="cs-CZ" dirty="0"/>
              <a:t>Harpagon volá policejní komisaře</a:t>
            </a:r>
          </a:p>
          <a:p>
            <a:r>
              <a:rPr lang="cs-CZ" dirty="0"/>
              <a:t>Jakub řekne, že viděl </a:t>
            </a:r>
            <a:r>
              <a:rPr lang="cs-CZ" dirty="0" err="1"/>
              <a:t>Valera</a:t>
            </a:r>
            <a:r>
              <a:rPr lang="cs-CZ" dirty="0"/>
              <a:t> na zahradě s truhlou – je naštvaný</a:t>
            </a:r>
          </a:p>
          <a:p>
            <a:r>
              <a:rPr lang="cs-CZ" dirty="0"/>
              <a:t>Harpagon zatlačí na </a:t>
            </a:r>
            <a:r>
              <a:rPr lang="cs-CZ" dirty="0" err="1"/>
              <a:t>Valera</a:t>
            </a:r>
            <a:r>
              <a:rPr lang="cs-CZ" dirty="0"/>
              <a:t>, který to špatně pochopí</a:t>
            </a:r>
          </a:p>
          <a:p>
            <a:pPr lvl="1"/>
            <a:r>
              <a:rPr lang="cs-CZ" dirty="0"/>
              <a:t>přiznává se, že je zasnoubený s Elisou a říká, že je synem bohatého šlechtice</a:t>
            </a:r>
          </a:p>
          <a:p>
            <a:pPr lvl="1"/>
            <a:r>
              <a:rPr lang="cs-CZ" dirty="0"/>
              <a:t>říká svůj životní příběh</a:t>
            </a:r>
          </a:p>
          <a:p>
            <a:r>
              <a:rPr lang="cs-CZ" dirty="0"/>
              <a:t>Mariana zjistí, že je sestrou </a:t>
            </a:r>
            <a:r>
              <a:rPr lang="cs-CZ" dirty="0" err="1"/>
              <a:t>Valera</a:t>
            </a:r>
            <a:r>
              <a:rPr lang="cs-CZ" dirty="0"/>
              <a:t> a Anselm, který si měl vzít Elisu, zjišťuje, že je jejich otec</a:t>
            </a:r>
          </a:p>
          <a:p>
            <a:r>
              <a:rPr lang="cs-CZ" dirty="0" err="1"/>
              <a:t>Kleant</a:t>
            </a:r>
            <a:r>
              <a:rPr lang="cs-CZ" dirty="0"/>
              <a:t> nabídne otci truhličku za povolení obou svateb, které zaplatí Anselm</a:t>
            </a:r>
          </a:p>
          <a:p>
            <a:r>
              <a:rPr lang="cs-CZ" dirty="0"/>
              <a:t>Harpagon zůstává se svými penězi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1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11FA8-94EE-05A8-6DF0-59E795370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Konec</a:t>
            </a:r>
          </a:p>
        </p:txBody>
      </p:sp>
      <p:pic>
        <p:nvPicPr>
          <p:cNvPr id="1026" name="Picture 2" descr="Lakomec - POSTAVY.cz">
            <a:extLst>
              <a:ext uri="{FF2B5EF4-FFF2-40B4-BE49-F238E27FC236}">
                <a16:creationId xmlns:a16="http://schemas.microsoft.com/office/drawing/2014/main" id="{414F127F-4C5B-722E-CF94-3FEDB2387A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149" y="685800"/>
            <a:ext cx="322506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741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vinový papír">
  <a:themeElements>
    <a:clrScheme name="Novinový papír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ovinový papír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ovinový papír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Božská komedie</Template>
  <TotalTime>164</TotalTime>
  <Words>381</Words>
  <Application>Microsoft Office PowerPoint</Application>
  <PresentationFormat>Širokoúhlá obrazovka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Impact</vt:lpstr>
      <vt:lpstr>Times New Roman</vt:lpstr>
      <vt:lpstr>Novinový papír</vt:lpstr>
      <vt:lpstr>Lakomec</vt:lpstr>
      <vt:lpstr>Moliére</vt:lpstr>
      <vt:lpstr>Historický kontext</vt:lpstr>
      <vt:lpstr>Základní informace</vt:lpstr>
      <vt:lpstr>Hlavní postavy</vt:lpstr>
      <vt:lpstr>děj</vt:lpstr>
      <vt:lpstr>děj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Lakomec</dc:title>
  <dc:creator>Darina Pospíchalová</dc:creator>
  <cp:lastModifiedBy>Darina Pospíchalová</cp:lastModifiedBy>
  <cp:revision>4</cp:revision>
  <dcterms:created xsi:type="dcterms:W3CDTF">2022-09-06T16:12:51Z</dcterms:created>
  <dcterms:modified xsi:type="dcterms:W3CDTF">2024-11-19T14:52:50Z</dcterms:modified>
</cp:coreProperties>
</file>