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League Spartan" charset="1" panose="00000800000000000000"/>
      <p:regular r:id="rId16"/>
    </p:embeddedFont>
    <p:embeddedFont>
      <p:font typeface="Bantayog Light" charset="1" panose="00000000000000000000"/>
      <p:regular r:id="rId17"/>
    </p:embeddedFont>
    <p:embeddedFont>
      <p:font typeface="Open Sans" charset="1" panose="020B0606030504020204"/>
      <p:regular r:id="rId18"/>
    </p:embeddedFont>
    <p:embeddedFont>
      <p:font typeface="Poppins Bold" charset="1" panose="00000800000000000000"/>
      <p:regular r:id="rId19"/>
    </p:embeddedFont>
    <p:embeddedFont>
      <p:font typeface="Poppins" charset="1" panose="00000500000000000000"/>
      <p:regular r:id="rId20"/>
    </p:embeddedFont>
    <p:embeddedFont>
      <p:font typeface="Poppins Bold Italics" charset="1" panose="00000800000000000000"/>
      <p:regular r:id="rId21"/>
    </p:embeddedFont>
    <p:embeddedFont>
      <p:font typeface="Open Sans Bold" charset="1" panose="020B0806030504020204"/>
      <p:regular r:id="rId22"/>
    </p:embeddedFont>
    <p:embeddedFont>
      <p:font typeface="Open Sans Italics" charset="1" panose="020B0606030504020204"/>
      <p:regular r:id="rId23"/>
    </p:embeddedFont>
    <p:embeddedFont>
      <p:font typeface="Poppins Italics" charset="1" panose="00000500000000000000"/>
      <p:regular r:id="rId24"/>
    </p:embeddedFont>
    <p:embeddedFont>
      <p:font typeface="Arimo Bold" charset="1" panose="020B0704020202020204"/>
      <p:regular r:id="rId25"/>
    </p:embeddedFont>
    <p:embeddedFont>
      <p:font typeface="Arimo" charset="1" panose="020B06040202020202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Relationship Id="rId6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jpeg" Type="http://schemas.openxmlformats.org/officeDocument/2006/relationships/image"/><Relationship Id="rId6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1297606"/>
          </a:xfrm>
          <a:custGeom>
            <a:avLst/>
            <a:gdLst/>
            <a:ahLst/>
            <a:cxnLst/>
            <a:rect r="r" b="b" t="t" l="l"/>
            <a:pathLst>
              <a:path h="11297606" w="18288000">
                <a:moveTo>
                  <a:pt x="0" y="0"/>
                </a:moveTo>
                <a:lnTo>
                  <a:pt x="18288000" y="0"/>
                </a:lnTo>
                <a:lnTo>
                  <a:pt x="18288000" y="11297606"/>
                </a:lnTo>
                <a:lnTo>
                  <a:pt x="0" y="11297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381575" cy="10392552"/>
            <a:chOff x="0" y="0"/>
            <a:chExt cx="4841238" cy="27371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41238" cy="2737133"/>
            </a:xfrm>
            <a:custGeom>
              <a:avLst/>
              <a:gdLst/>
              <a:ahLst/>
              <a:cxnLst/>
              <a:rect r="r" b="b" t="t" l="l"/>
              <a:pathLst>
                <a:path h="2737133" w="4841238">
                  <a:moveTo>
                    <a:pt x="0" y="0"/>
                  </a:moveTo>
                  <a:lnTo>
                    <a:pt x="4841238" y="0"/>
                  </a:lnTo>
                  <a:lnTo>
                    <a:pt x="4841238" y="2737133"/>
                  </a:lnTo>
                  <a:lnTo>
                    <a:pt x="0" y="2737133"/>
                  </a:ln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41238" cy="27752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75488" y="4219575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443">
                <a:solidFill>
                  <a:srgbClr val="F9F5F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PSYCHOFARMAKA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884275"/>
            <a:ext cx="16230600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F9F5F0"/>
                </a:solidFill>
                <a:latin typeface="Bantayog Light"/>
                <a:ea typeface="Bantayog Light"/>
                <a:cs typeface="Bantayog Light"/>
                <a:sym typeface="Bantayog Light"/>
              </a:rPr>
              <a:t>Septima 2023/2024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75488" y="7161378"/>
            <a:ext cx="16230600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9F5F0"/>
                </a:solidFill>
                <a:latin typeface="Open Sans"/>
                <a:ea typeface="Open Sans"/>
                <a:cs typeface="Open Sans"/>
                <a:sym typeface="Open Sans"/>
              </a:rPr>
              <a:t>Ema Vintnerová, Matyáš Rada, Tereza Lorencová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4391038" y="1364933"/>
            <a:ext cx="6492240" cy="0"/>
          </a:xfrm>
          <a:prstGeom prst="line">
            <a:avLst/>
          </a:prstGeom>
          <a:ln cap="flat" w="85725">
            <a:solidFill>
              <a:srgbClr val="363D4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91531" y="453634"/>
            <a:ext cx="2349252" cy="75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OBRÁZKY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66157" y="1941914"/>
            <a:ext cx="16422510" cy="13707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25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https://www.gsklub.cz/wp-content/uploads/anx-30tbl.png</a:t>
            </a:r>
          </a:p>
          <a:p>
            <a:pPr algn="l">
              <a:lnSpc>
                <a:spcPts val="3635"/>
              </a:lnSpc>
            </a:pPr>
            <a:r>
              <a:rPr lang="en-US" sz="25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https://cdn11.bigcommerce.com/s-yxth5ske31/products/199/images/1830/NC-0019_Reserpine_2.5_mg_mL_30_mL_Sterile__07467.1622213949.386.513.png?c=2</a:t>
            </a:r>
          </a:p>
          <a:p>
            <a:pPr algn="l">
              <a:lnSpc>
                <a:spcPts val="3635"/>
              </a:lnSpc>
            </a:pPr>
            <a:r>
              <a:rPr lang="en-US" sz="25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https://beeovita.com/image/cache/catalog/2020/05.2020/PICFRONT3D/500_97457-648x648.jpg</a:t>
            </a:r>
          </a:p>
          <a:p>
            <a:pPr algn="l">
              <a:lnSpc>
                <a:spcPts val="3635"/>
              </a:lnSpc>
            </a:pPr>
            <a:r>
              <a:rPr lang="en-US" sz="25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https://im9.cz/iR/importprodukt-orig/ce4/ce4d02c3f55543eba1b999478dc624b4--mm1000x1000.jpg</a:t>
            </a:r>
          </a:p>
          <a:p>
            <a:pPr algn="l">
              <a:lnSpc>
                <a:spcPts val="3635"/>
              </a:lnSpc>
            </a:pPr>
            <a:r>
              <a:rPr lang="en-US" sz="25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https://images.apollo247.in/pub/media/catalog/product/P/R/PRO0080_1_1.jpg</a:t>
            </a:r>
          </a:p>
          <a:p>
            <a:pPr algn="l">
              <a:lnSpc>
                <a:spcPts val="3635"/>
              </a:lnSpc>
            </a:pPr>
            <a:r>
              <a:rPr lang="en-US" sz="25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https://mixmag.net/assets/uploads/images/_full/cocaine-Marco-Verch.png</a:t>
            </a:r>
          </a:p>
          <a:p>
            <a:pPr algn="l">
              <a:lnSpc>
                <a:spcPts val="3635"/>
              </a:lnSpc>
            </a:pPr>
            <a:r>
              <a:rPr lang="en-US" sz="25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https://5.imimg.com/data5/ND/CB/TV/SELLER-3527263/dosulepin-75-mg-formerly-known-as-drothiepine-75-mg.png</a:t>
            </a:r>
          </a:p>
          <a:p>
            <a:pPr algn="l">
              <a:lnSpc>
                <a:spcPts val="3635"/>
              </a:lnSpc>
            </a:pPr>
            <a:r>
              <a:rPr lang="en-US" sz="25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https://www.ratiopharm.de/assets/products/de/packpic/Zopiclon_rtp_7,5mg_FTA_OP20_3D_Web_quer_links_clean_00574600.png</a:t>
            </a:r>
          </a:p>
          <a:p>
            <a:pPr algn="l">
              <a:lnSpc>
                <a:spcPts val="3635"/>
              </a:lnSpc>
            </a:pPr>
            <a:r>
              <a:rPr lang="en-US" sz="25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https://lfsblaw.com/wp-content/uploads/2017/01/risperdal_lawsuit.png</a:t>
            </a:r>
          </a:p>
          <a:p>
            <a:pPr algn="l">
              <a:lnSpc>
                <a:spcPts val="3635"/>
              </a:lnSpc>
            </a:pPr>
            <a:r>
              <a:rPr lang="en-US" sz="25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https://cdn11.bigcommerce.com/s-yxth5ske31/images/stencil/1580x1580/products/199/1830/NC-0019_Reserpine_2.5_mg_mL_30_mL_Sterile__07467.1622213949.png?c=2</a:t>
            </a:r>
          </a:p>
          <a:p>
            <a:pPr algn="l">
              <a:lnSpc>
                <a:spcPts val="3635"/>
              </a:lnSpc>
            </a:pPr>
            <a:r>
              <a:rPr lang="en-US" sz="25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https://upload.wikimedia.org/wikipedia/commons/thumb/a/a1/Koffein_-_Caffeine.svg/1200px-Koffein_-_Caffeine.svg.png</a:t>
            </a: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  <a:p>
            <a:pPr algn="l">
              <a:lnSpc>
                <a:spcPts val="3635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30085" y="1028700"/>
            <a:ext cx="6224120" cy="5515041"/>
            <a:chOff x="0" y="0"/>
            <a:chExt cx="1639274" cy="14525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39274" cy="1452521"/>
            </a:xfrm>
            <a:custGeom>
              <a:avLst/>
              <a:gdLst/>
              <a:ahLst/>
              <a:cxnLst/>
              <a:rect r="r" b="b" t="t" l="l"/>
              <a:pathLst>
                <a:path h="1452521" w="1639274">
                  <a:moveTo>
                    <a:pt x="0" y="0"/>
                  </a:moveTo>
                  <a:lnTo>
                    <a:pt x="1639274" y="0"/>
                  </a:lnTo>
                  <a:lnTo>
                    <a:pt x="1639274" y="1452521"/>
                  </a:lnTo>
                  <a:lnTo>
                    <a:pt x="0" y="1452521"/>
                  </a:lnTo>
                  <a:close/>
                </a:path>
              </a:pathLst>
            </a:custGeom>
            <a:solidFill>
              <a:srgbClr val="363D4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639274" cy="1500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195603" y="1691026"/>
            <a:ext cx="7247394" cy="6881344"/>
          </a:xfrm>
          <a:custGeom>
            <a:avLst/>
            <a:gdLst/>
            <a:ahLst/>
            <a:cxnLst/>
            <a:rect r="r" b="b" t="t" l="l"/>
            <a:pathLst>
              <a:path h="6881344" w="7247394">
                <a:moveTo>
                  <a:pt x="0" y="0"/>
                </a:moveTo>
                <a:lnTo>
                  <a:pt x="7247394" y="0"/>
                </a:lnTo>
                <a:lnTo>
                  <a:pt x="7247394" y="6881344"/>
                </a:lnTo>
                <a:lnTo>
                  <a:pt x="0" y="6881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516" t="0" r="-1788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71525" y="463501"/>
            <a:ext cx="3133879" cy="122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6"/>
              </a:lnSpc>
            </a:pPr>
            <a:r>
              <a:rPr lang="en-US" b="true" sz="679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ÚVOD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-1957599" y="1733888"/>
            <a:ext cx="3915198" cy="9525"/>
          </a:xfrm>
          <a:prstGeom prst="line">
            <a:avLst/>
          </a:prstGeom>
          <a:ln cap="flat" w="85725">
            <a:solidFill>
              <a:srgbClr val="363D4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-771525" y="9515475"/>
            <a:ext cx="1543050" cy="1543050"/>
            <a:chOff x="0" y="0"/>
            <a:chExt cx="406400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406400"/>
            </a:xfrm>
            <a:custGeom>
              <a:avLst/>
              <a:gdLst/>
              <a:ahLst/>
              <a:cxnLst/>
              <a:rect r="r" b="b" t="t" l="l"/>
              <a:pathLst>
                <a:path h="4064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363D4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064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67221" y="2379249"/>
            <a:ext cx="9319104" cy="6305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5249" indent="-327625" lvl="1">
              <a:lnSpc>
                <a:spcPts val="4552"/>
              </a:lnSpc>
              <a:buFont typeface="Arial"/>
              <a:buChar char="•"/>
            </a:pPr>
            <a:r>
              <a:rPr lang="en-US" sz="30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Psychotropní léky jsou léky, které ovlivňují mozek a používají se k léčbě různých stavů duševního zdraví.</a:t>
            </a:r>
          </a:p>
          <a:p>
            <a:pPr algn="l" marL="655249" indent="-327625" lvl="1">
              <a:lnSpc>
                <a:spcPts val="4552"/>
              </a:lnSpc>
              <a:buFont typeface="Arial"/>
              <a:buChar char="•"/>
            </a:pPr>
            <a:r>
              <a:rPr lang="en-US" sz="30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Psychoaktivní drogy působí změny v náladě a vědomí, jež mohou být příjemné či výhodné</a:t>
            </a:r>
          </a:p>
          <a:p>
            <a:pPr algn="l" marL="1310499" indent="-436833" lvl="2">
              <a:lnSpc>
                <a:spcPts val="4552"/>
              </a:lnSpc>
              <a:buFont typeface="Arial"/>
              <a:buChar char="⚬"/>
            </a:pPr>
            <a:r>
              <a:rPr lang="en-US" sz="30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Mnoho z nich návykových.</a:t>
            </a:r>
          </a:p>
          <a:p>
            <a:pPr algn="l" marL="655249" indent="-327625" lvl="1">
              <a:lnSpc>
                <a:spcPts val="4552"/>
              </a:lnSpc>
              <a:buFont typeface="Arial"/>
              <a:buChar char="•"/>
            </a:pPr>
            <a:r>
              <a:rPr lang="en-US" sz="30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Tyto léky působí tak, že mění hladiny neurotransmiterů (chemických poslů) v mozku a pomáhají regulovat náladu, myšlenky a chování.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5460674" y="629262"/>
          <a:ext cx="12334461" cy="8936836"/>
        </p:xfrm>
        <a:graphic>
          <a:graphicData uri="http://schemas.openxmlformats.org/drawingml/2006/table">
            <a:tbl>
              <a:tblPr/>
              <a:tblGrid>
                <a:gridCol w="4206389"/>
                <a:gridCol w="2472332"/>
                <a:gridCol w="5655740"/>
              </a:tblGrid>
              <a:tr h="123398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 i="true">
                          <a:solidFill>
                            <a:srgbClr val="FFFFFF"/>
                          </a:solidFill>
                          <a:latin typeface="Poppins Bold Italics"/>
                          <a:ea typeface="Poppins Bold Italics"/>
                          <a:cs typeface="Poppins Bold Italics"/>
                          <a:sym typeface="Poppins Bold Italics"/>
                        </a:rPr>
                        <a:t>PARAMETR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D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 i="true">
                          <a:solidFill>
                            <a:srgbClr val="FFFFFF"/>
                          </a:solidFill>
                          <a:latin typeface="Poppins Bold Italics"/>
                          <a:ea typeface="Poppins Bold Italics"/>
                          <a:cs typeface="Poppins Bold Italics"/>
                          <a:sym typeface="Poppins Bold Italics"/>
                        </a:rPr>
                        <a:t>SMYSL OVLIVNĚN</a:t>
                      </a:r>
                      <a:r>
                        <a:rPr lang="en-US" b="true" sz="1899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Í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D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 i="true">
                          <a:solidFill>
                            <a:srgbClr val="FFFFFF"/>
                          </a:solidFill>
                          <a:latin typeface="Poppins Bold Italics"/>
                          <a:ea typeface="Poppins Bold Italics"/>
                          <a:cs typeface="Poppins Bold Italics"/>
                          <a:sym typeface="Poppins Bold Italics"/>
                        </a:rPr>
                        <a:t>SKUPINA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D46"/>
                    </a:solidFill>
                  </a:tcPr>
                </a:tc>
              </a:tr>
              <a:tr h="859812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5E17EB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Bdělost, vědomí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true">
                          <a:solidFill>
                            <a:srgbClr val="000000"/>
                          </a:solidFill>
                          <a:latin typeface="Open Sans Italics"/>
                          <a:ea typeface="Open Sans Italics"/>
                          <a:cs typeface="Open Sans Italics"/>
                          <a:sym typeface="Open Sans Italics"/>
                        </a:rPr>
                        <a:t>pozitivní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>
                          <a:solidFill>
                            <a:srgbClr val="5E17EB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PSYCHOSTIMULANTY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26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5E17EB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Bdělost, vědomí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true">
                          <a:solidFill>
                            <a:srgbClr val="000000"/>
                          </a:solidFill>
                          <a:latin typeface="Open Sans Italics"/>
                          <a:ea typeface="Open Sans Italics"/>
                          <a:cs typeface="Open Sans Italics"/>
                          <a:sym typeface="Open Sans Italics"/>
                        </a:rPr>
                        <a:t>negativní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>
                          <a:solidFill>
                            <a:srgbClr val="B264A9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HYPNOTIKA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986">
                <a:tc rowSpan="3"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97B2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Afektivita (nálada)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true">
                          <a:solidFill>
                            <a:srgbClr val="000000"/>
                          </a:solidFill>
                          <a:latin typeface="Open Sans Italics"/>
                          <a:ea typeface="Open Sans Italics"/>
                          <a:cs typeface="Open Sans Italics"/>
                          <a:sym typeface="Open Sans Italics"/>
                        </a:rPr>
                        <a:t>pozitivni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>
                          <a:solidFill>
                            <a:srgbClr val="0097B2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ANTIDEPRESIVA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986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97B2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Afektivita (nálada)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true">
                          <a:solidFill>
                            <a:srgbClr val="000000"/>
                          </a:solidFill>
                          <a:latin typeface="Open Sans Italics"/>
                          <a:ea typeface="Open Sans Italics"/>
                          <a:cs typeface="Open Sans Italics"/>
                          <a:sym typeface="Open Sans Italics"/>
                        </a:rPr>
                        <a:t>pozitivni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>
                          <a:solidFill>
                            <a:srgbClr val="0097B2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ANXIOLYTIKA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042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97B2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Afektivita (nálada)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true">
                          <a:solidFill>
                            <a:srgbClr val="000000"/>
                          </a:solidFill>
                          <a:latin typeface="Open Sans Italics"/>
                          <a:ea typeface="Open Sans Italics"/>
                          <a:cs typeface="Open Sans Italics"/>
                          <a:sym typeface="Open Sans Italics"/>
                        </a:rPr>
                        <a:t>negativní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>
                          <a:solidFill>
                            <a:srgbClr val="5CE1E6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DYSFORIKA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657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2A633B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Psychická integrace (osobnost, celek)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true">
                          <a:solidFill>
                            <a:srgbClr val="000000"/>
                          </a:solidFill>
                          <a:latin typeface="Open Sans Italics"/>
                          <a:ea typeface="Open Sans Italics"/>
                          <a:cs typeface="Open Sans Italics"/>
                          <a:sym typeface="Open Sans Italics"/>
                        </a:rPr>
                        <a:t>pozitivní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>
                          <a:solidFill>
                            <a:srgbClr val="2A633B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NEUROLEPTIKA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657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2A633B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Psychická integrace (osobnost, celek)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true">
                          <a:solidFill>
                            <a:srgbClr val="000000"/>
                          </a:solidFill>
                          <a:latin typeface="Open Sans Italics"/>
                          <a:ea typeface="Open Sans Italics"/>
                          <a:cs typeface="Open Sans Italics"/>
                          <a:sym typeface="Open Sans Italics"/>
                        </a:rPr>
                        <a:t>negativní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>
                          <a:solidFill>
                            <a:srgbClr val="71B238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HALUCINOGENY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27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B04052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Paměť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true">
                          <a:solidFill>
                            <a:srgbClr val="000000"/>
                          </a:solidFill>
                          <a:latin typeface="Open Sans Italics"/>
                          <a:ea typeface="Open Sans Italics"/>
                          <a:cs typeface="Open Sans Italics"/>
                          <a:sym typeface="Open Sans Italics"/>
                        </a:rPr>
                        <a:t>pozitivní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>
                          <a:solidFill>
                            <a:srgbClr val="B04052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NOOTROPIKA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657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B04052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Paměť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true">
                          <a:solidFill>
                            <a:srgbClr val="000000"/>
                          </a:solidFill>
                          <a:latin typeface="Open Sans Italics"/>
                          <a:ea typeface="Open Sans Italics"/>
                          <a:cs typeface="Open Sans Italics"/>
                          <a:sym typeface="Open Sans Italics"/>
                        </a:rPr>
                        <a:t>negativní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b="true" sz="1899">
                          <a:solidFill>
                            <a:srgbClr val="FF5959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DEMENTOGENY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0" y="876300"/>
            <a:ext cx="4935688" cy="951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7"/>
              </a:lnSpc>
            </a:pPr>
            <a:r>
              <a:rPr lang="en-US" b="true" sz="52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KLASIFIKACE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3791" y="3208035"/>
            <a:ext cx="4048261" cy="5062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8201" indent="-344100" lvl="1">
              <a:lnSpc>
                <a:spcPts val="4462"/>
              </a:lnSpc>
              <a:buFont typeface="Arial"/>
              <a:buChar char="•"/>
            </a:pPr>
            <a:r>
              <a:rPr lang="en-US" sz="318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Existuje řada klasifikačních schémat pro psychofarmaka.</a:t>
            </a:r>
          </a:p>
          <a:p>
            <a:pPr algn="l">
              <a:lnSpc>
                <a:spcPts val="4462"/>
              </a:lnSpc>
            </a:pPr>
          </a:p>
          <a:p>
            <a:pPr algn="l" marL="688201" indent="-344100" lvl="1">
              <a:lnSpc>
                <a:spcPts val="4462"/>
              </a:lnSpc>
              <a:buFont typeface="Arial"/>
              <a:buChar char="•"/>
            </a:pPr>
            <a:r>
              <a:rPr lang="en-US" sz="318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Dělení podle jejich účinků na duševní funkce.</a:t>
            </a:r>
          </a:p>
          <a:p>
            <a:pPr algn="ctr">
              <a:lnSpc>
                <a:spcPts val="4462"/>
              </a:lnSpc>
            </a:pPr>
          </a:p>
        </p:txBody>
      </p:sp>
      <p:sp>
        <p:nvSpPr>
          <p:cNvPr name="AutoShape 5" id="5"/>
          <p:cNvSpPr/>
          <p:nvPr/>
        </p:nvSpPr>
        <p:spPr>
          <a:xfrm flipV="true">
            <a:off x="-928899" y="2052251"/>
            <a:ext cx="3915198" cy="9525"/>
          </a:xfrm>
          <a:prstGeom prst="line">
            <a:avLst/>
          </a:prstGeom>
          <a:ln cap="flat" w="85725">
            <a:solidFill>
              <a:srgbClr val="363D46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01771" y="-1674499"/>
            <a:ext cx="527757" cy="5563866"/>
            <a:chOff x="0" y="0"/>
            <a:chExt cx="138998" cy="14653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8998" cy="1465380"/>
            </a:xfrm>
            <a:custGeom>
              <a:avLst/>
              <a:gdLst/>
              <a:ahLst/>
              <a:cxnLst/>
              <a:rect r="r" b="b" t="t" l="l"/>
              <a:pathLst>
                <a:path h="1465380" w="138998">
                  <a:moveTo>
                    <a:pt x="0" y="0"/>
                  </a:moveTo>
                  <a:lnTo>
                    <a:pt x="138998" y="0"/>
                  </a:lnTo>
                  <a:lnTo>
                    <a:pt x="138998" y="1465380"/>
                  </a:lnTo>
                  <a:lnTo>
                    <a:pt x="0" y="146538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38998" cy="15034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54179" y="4836170"/>
            <a:ext cx="574005" cy="5910989"/>
            <a:chOff x="0" y="0"/>
            <a:chExt cx="151178" cy="15568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1178" cy="1556804"/>
            </a:xfrm>
            <a:custGeom>
              <a:avLst/>
              <a:gdLst/>
              <a:ahLst/>
              <a:cxnLst/>
              <a:rect r="r" b="b" t="t" l="l"/>
              <a:pathLst>
                <a:path h="1556804" w="151178">
                  <a:moveTo>
                    <a:pt x="0" y="0"/>
                  </a:moveTo>
                  <a:lnTo>
                    <a:pt x="151178" y="0"/>
                  </a:lnTo>
                  <a:lnTo>
                    <a:pt x="151178" y="1556804"/>
                  </a:lnTo>
                  <a:lnTo>
                    <a:pt x="0" y="1556804"/>
                  </a:lnTo>
                  <a:close/>
                </a:path>
              </a:pathLst>
            </a:custGeom>
            <a:solidFill>
              <a:srgbClr val="B264A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51178" cy="15949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9144000" y="0"/>
            <a:ext cx="0" cy="10287000"/>
          </a:xfrm>
          <a:prstGeom prst="line">
            <a:avLst/>
          </a:prstGeom>
          <a:ln cap="flat" w="28575">
            <a:solidFill>
              <a:srgbClr val="363D4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9354179" y="-745643"/>
            <a:ext cx="829923" cy="1491286"/>
            <a:chOff x="0" y="0"/>
            <a:chExt cx="218581" cy="3927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8581" cy="392767"/>
            </a:xfrm>
            <a:custGeom>
              <a:avLst/>
              <a:gdLst/>
              <a:ahLst/>
              <a:cxnLst/>
              <a:rect r="r" b="b" t="t" l="l"/>
              <a:pathLst>
                <a:path h="392767" w="218581">
                  <a:moveTo>
                    <a:pt x="0" y="0"/>
                  </a:moveTo>
                  <a:lnTo>
                    <a:pt x="218581" y="0"/>
                  </a:lnTo>
                  <a:lnTo>
                    <a:pt x="218581" y="392767"/>
                  </a:lnTo>
                  <a:lnTo>
                    <a:pt x="0" y="392767"/>
                  </a:lnTo>
                  <a:close/>
                </a:path>
              </a:pathLst>
            </a:custGeom>
            <a:solidFill>
              <a:srgbClr val="B264A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18581" cy="430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101771" y="9287850"/>
            <a:ext cx="704092" cy="1998300"/>
            <a:chOff x="0" y="0"/>
            <a:chExt cx="185440" cy="52630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5440" cy="526301"/>
            </a:xfrm>
            <a:custGeom>
              <a:avLst/>
              <a:gdLst/>
              <a:ahLst/>
              <a:cxnLst/>
              <a:rect r="r" b="b" t="t" l="l"/>
              <a:pathLst>
                <a:path h="526301" w="185440">
                  <a:moveTo>
                    <a:pt x="0" y="0"/>
                  </a:moveTo>
                  <a:lnTo>
                    <a:pt x="185440" y="0"/>
                  </a:lnTo>
                  <a:lnTo>
                    <a:pt x="185440" y="526301"/>
                  </a:lnTo>
                  <a:lnTo>
                    <a:pt x="0" y="526301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85440" cy="5644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88301" y="9520058"/>
            <a:ext cx="840399" cy="591431"/>
          </a:xfrm>
          <a:custGeom>
            <a:avLst/>
            <a:gdLst/>
            <a:ahLst/>
            <a:cxnLst/>
            <a:rect r="r" b="b" t="t" l="l"/>
            <a:pathLst>
              <a:path h="591431" w="840399">
                <a:moveTo>
                  <a:pt x="0" y="0"/>
                </a:moveTo>
                <a:lnTo>
                  <a:pt x="840399" y="0"/>
                </a:lnTo>
                <a:lnTo>
                  <a:pt x="840399" y="591431"/>
                </a:lnTo>
                <a:lnTo>
                  <a:pt x="0" y="591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>
            <a:off x="-3229193" y="1209149"/>
            <a:ext cx="7399425" cy="0"/>
          </a:xfrm>
          <a:prstGeom prst="line">
            <a:avLst/>
          </a:prstGeom>
          <a:ln cap="flat" w="85725">
            <a:solidFill>
              <a:srgbClr val="363D4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833733" y="321945"/>
            <a:ext cx="5492416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PSYCHOSTIMULANTY</a:t>
            </a:r>
          </a:p>
        </p:txBody>
      </p:sp>
      <p:sp>
        <p:nvSpPr>
          <p:cNvPr name="AutoShape 18" id="18"/>
          <p:cNvSpPr/>
          <p:nvPr/>
        </p:nvSpPr>
        <p:spPr>
          <a:xfrm>
            <a:off x="15422296" y="1252011"/>
            <a:ext cx="7916910" cy="0"/>
          </a:xfrm>
          <a:prstGeom prst="line">
            <a:avLst/>
          </a:prstGeom>
          <a:ln cap="flat" w="85725">
            <a:solidFill>
              <a:srgbClr val="363D4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14923691" y="321945"/>
            <a:ext cx="2845357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HYPNOTIKA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172578" y="5114740"/>
            <a:ext cx="3193071" cy="2626301"/>
          </a:xfrm>
          <a:custGeom>
            <a:avLst/>
            <a:gdLst/>
            <a:ahLst/>
            <a:cxnLst/>
            <a:rect r="r" b="b" t="t" l="l"/>
            <a:pathLst>
              <a:path h="2626301" w="3193071">
                <a:moveTo>
                  <a:pt x="0" y="0"/>
                </a:moveTo>
                <a:lnTo>
                  <a:pt x="3193071" y="0"/>
                </a:lnTo>
                <a:lnTo>
                  <a:pt x="3193071" y="2626301"/>
                </a:lnTo>
                <a:lnTo>
                  <a:pt x="0" y="2626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654764" y="5451485"/>
            <a:ext cx="2139279" cy="2698443"/>
          </a:xfrm>
          <a:custGeom>
            <a:avLst/>
            <a:gdLst/>
            <a:ahLst/>
            <a:cxnLst/>
            <a:rect r="r" b="b" t="t" l="l"/>
            <a:pathLst>
              <a:path h="2698443" w="2139279">
                <a:moveTo>
                  <a:pt x="0" y="0"/>
                </a:moveTo>
                <a:lnTo>
                  <a:pt x="2139279" y="0"/>
                </a:lnTo>
                <a:lnTo>
                  <a:pt x="2139279" y="2698443"/>
                </a:lnTo>
                <a:lnTo>
                  <a:pt x="0" y="26984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277" t="-8965" r="-11574" b="-8029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918784" y="5892039"/>
            <a:ext cx="3155602" cy="2338912"/>
          </a:xfrm>
          <a:custGeom>
            <a:avLst/>
            <a:gdLst/>
            <a:ahLst/>
            <a:cxnLst/>
            <a:rect r="r" b="b" t="t" l="l"/>
            <a:pathLst>
              <a:path h="2338912" w="3155602">
                <a:moveTo>
                  <a:pt x="0" y="0"/>
                </a:moveTo>
                <a:lnTo>
                  <a:pt x="3155602" y="0"/>
                </a:lnTo>
                <a:lnTo>
                  <a:pt x="3155602" y="2338912"/>
                </a:lnTo>
                <a:lnTo>
                  <a:pt x="0" y="23389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8087" r="0" b="-16829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46805" y="1882354"/>
            <a:ext cx="7131066" cy="3501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Látky </a:t>
            </a:r>
            <a:r>
              <a:rPr lang="en-US" b="true" sz="26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stimulující</a:t>
            </a: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CNS.</a:t>
            </a:r>
          </a:p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timulují psychickou činnost, udržují stav bdělosti, mají anorektický účinek. </a:t>
            </a:r>
          </a:p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Zvýšená ostražitost, vědomí, bdělost, výdrž, produktivita a motivace. Zneužívání je velmi rozšířené.</a:t>
            </a:r>
          </a:p>
          <a:p>
            <a:pPr algn="ctr">
              <a:lnSpc>
                <a:spcPts val="3749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0184102" y="1698548"/>
            <a:ext cx="7417325" cy="2526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7" indent="-291463" lvl="1">
              <a:lnSpc>
                <a:spcPts val="4049"/>
              </a:lnSpc>
              <a:spcBef>
                <a:spcPct val="0"/>
              </a:spcBef>
              <a:buFont typeface="Arial"/>
              <a:buChar char="•"/>
            </a:pPr>
            <a:r>
              <a:rPr lang="en-US" sz="26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Léčiva tlumící CNS.</a:t>
            </a:r>
          </a:p>
          <a:p>
            <a:pPr algn="l" marL="582927" indent="-291463" lvl="1">
              <a:lnSpc>
                <a:spcPts val="4049"/>
              </a:lnSpc>
              <a:spcBef>
                <a:spcPct val="0"/>
              </a:spcBef>
              <a:buFont typeface="Arial"/>
              <a:buChar char="•"/>
            </a:pPr>
            <a:r>
              <a:rPr lang="en-US" sz="26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Snižují bdělost </a:t>
            </a:r>
          </a:p>
          <a:p>
            <a:pPr algn="l" marL="582927" indent="-291463" lvl="1">
              <a:lnSpc>
                <a:spcPts val="4049"/>
              </a:lnSpc>
              <a:spcBef>
                <a:spcPct val="0"/>
              </a:spcBef>
              <a:buFont typeface="Arial"/>
              <a:buChar char="•"/>
            </a:pPr>
            <a:r>
              <a:rPr lang="en-US" sz="26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Účinek je odstupňován podle velikosti dávky v pořadí, sedace–hypnóza–narkóza.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139238" y="5549065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0184102" y="4278004"/>
            <a:ext cx="7350708" cy="1011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5" indent="-291463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Navozují stav podobný fyziologickému spánku.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68100" y="5050735"/>
            <a:ext cx="3923403" cy="2021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7" indent="-291463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Užívaná při léčebě narkolepsii a poruchách pozornosti u dětí.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68100" y="7570414"/>
            <a:ext cx="5544689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8" indent="-259079" lvl="1">
              <a:lnSpc>
                <a:spcPts val="3359"/>
              </a:lnSpc>
              <a:buFont typeface="Arial"/>
              <a:buChar char="•"/>
            </a:pPr>
            <a:r>
              <a:rPr lang="en-US" sz="2399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Přírodní látky kofein a xanthin. </a:t>
            </a:r>
          </a:p>
          <a:p>
            <a:pPr algn="l" marL="518158" indent="-259079" lvl="1">
              <a:lnSpc>
                <a:spcPts val="3359"/>
              </a:lnSpc>
              <a:buFont typeface="Arial"/>
              <a:buChar char="•"/>
            </a:pPr>
            <a:r>
              <a:rPr lang="en-US" sz="2399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Fenmetrazin, amfetamin, efedrin. </a:t>
            </a:r>
          </a:p>
          <a:p>
            <a:pPr algn="l">
              <a:lnSpc>
                <a:spcPts val="3359"/>
              </a:lnSpc>
            </a:pPr>
            <a:r>
              <a:rPr lang="en-US" sz="2399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 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720171" y="8623005"/>
            <a:ext cx="7384132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Výtažky z rostlin (kořen kozlíku lékařského, nať meduňky/ mučenky).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Bromisoval, zopiklon.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5301" y="9258300"/>
            <a:ext cx="843399" cy="843399"/>
          </a:xfrm>
          <a:custGeom>
            <a:avLst/>
            <a:gdLst/>
            <a:ahLst/>
            <a:cxnLst/>
            <a:rect r="r" b="b" t="t" l="l"/>
            <a:pathLst>
              <a:path h="843399" w="843399">
                <a:moveTo>
                  <a:pt x="0" y="0"/>
                </a:moveTo>
                <a:lnTo>
                  <a:pt x="843399" y="0"/>
                </a:lnTo>
                <a:lnTo>
                  <a:pt x="843399" y="843399"/>
                </a:lnTo>
                <a:lnTo>
                  <a:pt x="0" y="843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47770" y="3620611"/>
            <a:ext cx="2454771" cy="2854008"/>
            <a:chOff x="0" y="0"/>
            <a:chExt cx="6991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99100" cy="812800"/>
            </a:xfrm>
            <a:custGeom>
              <a:avLst/>
              <a:gdLst/>
              <a:ahLst/>
              <a:cxnLst/>
              <a:rect r="r" b="b" t="t" l="l"/>
              <a:pathLst>
                <a:path h="812800" w="699100">
                  <a:moveTo>
                    <a:pt x="349550" y="0"/>
                  </a:moveTo>
                  <a:cubicBezTo>
                    <a:pt x="156499" y="0"/>
                    <a:pt x="0" y="181951"/>
                    <a:pt x="0" y="406400"/>
                  </a:cubicBezTo>
                  <a:cubicBezTo>
                    <a:pt x="0" y="630849"/>
                    <a:pt x="156499" y="812800"/>
                    <a:pt x="349550" y="812800"/>
                  </a:cubicBezTo>
                  <a:cubicBezTo>
                    <a:pt x="542601" y="812800"/>
                    <a:pt x="699100" y="630849"/>
                    <a:pt x="699100" y="406400"/>
                  </a:cubicBezTo>
                  <a:cubicBezTo>
                    <a:pt x="699100" y="181951"/>
                    <a:pt x="542601" y="0"/>
                    <a:pt x="34955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65541" y="38100"/>
              <a:ext cx="568019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829653" y="6541294"/>
            <a:ext cx="1252956" cy="125295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601209" y="8665323"/>
            <a:ext cx="3086100" cy="308610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7773664" y="7062014"/>
            <a:ext cx="1464473" cy="146447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 flipV="true">
            <a:off x="9144000" y="0"/>
            <a:ext cx="0" cy="10417456"/>
          </a:xfrm>
          <a:prstGeom prst="line">
            <a:avLst/>
          </a:prstGeom>
          <a:ln cap="flat" w="28575">
            <a:solidFill>
              <a:srgbClr val="363D4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-677240" y="1171045"/>
            <a:ext cx="3411879" cy="0"/>
          </a:xfrm>
          <a:prstGeom prst="line">
            <a:avLst/>
          </a:prstGeom>
          <a:ln cap="flat" w="85725">
            <a:solidFill>
              <a:srgbClr val="0097B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6403306" y="1128183"/>
            <a:ext cx="6492240" cy="0"/>
          </a:xfrm>
          <a:prstGeom prst="line">
            <a:avLst/>
          </a:prstGeom>
          <a:ln cap="flat" w="85725">
            <a:solidFill>
              <a:srgbClr val="53C4B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6786218" y="1128183"/>
            <a:ext cx="2357782" cy="0"/>
          </a:xfrm>
          <a:prstGeom prst="line">
            <a:avLst/>
          </a:prstGeom>
          <a:ln cap="flat" w="85725">
            <a:solidFill>
              <a:srgbClr val="0097B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9771375" y="4337473"/>
            <a:ext cx="3841510" cy="3841510"/>
          </a:xfrm>
          <a:custGeom>
            <a:avLst/>
            <a:gdLst/>
            <a:ahLst/>
            <a:cxnLst/>
            <a:rect r="r" b="b" t="t" l="l"/>
            <a:pathLst>
              <a:path h="3841510" w="3841510">
                <a:moveTo>
                  <a:pt x="0" y="0"/>
                </a:moveTo>
                <a:lnTo>
                  <a:pt x="3841510" y="0"/>
                </a:lnTo>
                <a:lnTo>
                  <a:pt x="3841510" y="3841510"/>
                </a:lnTo>
                <a:lnTo>
                  <a:pt x="0" y="3841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797936" y="4946372"/>
            <a:ext cx="2438303" cy="2438303"/>
          </a:xfrm>
          <a:custGeom>
            <a:avLst/>
            <a:gdLst/>
            <a:ahLst/>
            <a:cxnLst/>
            <a:rect r="r" b="b" t="t" l="l"/>
            <a:pathLst>
              <a:path h="2438303" w="2438303">
                <a:moveTo>
                  <a:pt x="0" y="0"/>
                </a:moveTo>
                <a:lnTo>
                  <a:pt x="2438303" y="0"/>
                </a:lnTo>
                <a:lnTo>
                  <a:pt x="2438303" y="2438303"/>
                </a:lnTo>
                <a:lnTo>
                  <a:pt x="0" y="24383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845746" y="3851133"/>
            <a:ext cx="4137343" cy="4814190"/>
          </a:xfrm>
          <a:custGeom>
            <a:avLst/>
            <a:gdLst/>
            <a:ahLst/>
            <a:cxnLst/>
            <a:rect r="r" b="b" t="t" l="l"/>
            <a:pathLst>
              <a:path h="4814190" w="4137343">
                <a:moveTo>
                  <a:pt x="0" y="0"/>
                </a:moveTo>
                <a:lnTo>
                  <a:pt x="4137343" y="0"/>
                </a:lnTo>
                <a:lnTo>
                  <a:pt x="4137343" y="4814190"/>
                </a:lnTo>
                <a:lnTo>
                  <a:pt x="0" y="48141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899617" y="4337541"/>
            <a:ext cx="2898319" cy="1432816"/>
          </a:xfrm>
          <a:custGeom>
            <a:avLst/>
            <a:gdLst/>
            <a:ahLst/>
            <a:cxnLst/>
            <a:rect r="r" b="b" t="t" l="l"/>
            <a:pathLst>
              <a:path h="1432816" w="2898319">
                <a:moveTo>
                  <a:pt x="0" y="0"/>
                </a:moveTo>
                <a:lnTo>
                  <a:pt x="2898319" y="0"/>
                </a:lnTo>
                <a:lnTo>
                  <a:pt x="2898319" y="1432816"/>
                </a:lnTo>
                <a:lnTo>
                  <a:pt x="0" y="14328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990" r="0" b="-2899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60286" y="5145344"/>
            <a:ext cx="2239331" cy="2239331"/>
          </a:xfrm>
          <a:custGeom>
            <a:avLst/>
            <a:gdLst/>
            <a:ahLst/>
            <a:cxnLst/>
            <a:rect r="r" b="b" t="t" l="l"/>
            <a:pathLst>
              <a:path h="2239331" w="2239331">
                <a:moveTo>
                  <a:pt x="0" y="0"/>
                </a:moveTo>
                <a:lnTo>
                  <a:pt x="2239331" y="0"/>
                </a:lnTo>
                <a:lnTo>
                  <a:pt x="2239331" y="2239331"/>
                </a:lnTo>
                <a:lnTo>
                  <a:pt x="0" y="2239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85301" y="334328"/>
            <a:ext cx="4063658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ANTIDEPRESIVA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582393" y="334327"/>
            <a:ext cx="3087053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ANXIOLYTIKA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770676" y="334328"/>
            <a:ext cx="3373583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DYSFORIKA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37608" y="3452354"/>
            <a:ext cx="7756713" cy="39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5" indent="-248288" lvl="1">
              <a:lnSpc>
                <a:spcPts val="3220"/>
              </a:lnSpc>
              <a:buFont typeface="Arial"/>
              <a:buChar char="•"/>
            </a:pPr>
            <a:r>
              <a:rPr lang="en-US" sz="23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</a:t>
            </a:r>
            <a:r>
              <a:rPr lang="en-US" sz="23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orimipramin, reboxetin, dosulepin…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09483" y="1870498"/>
            <a:ext cx="7308350" cy="1500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Antidepresiva: 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psychiatrický lék užívaný ke zmírnění symptomů nebo příznaků klinické deprese.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44694" y="7565650"/>
            <a:ext cx="6808165" cy="1372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Anxiolytika: </a:t>
            </a: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odstraňují úzkost (anxietu), psychickou tenzi a napětí, strach (fobie), trému.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871042" y="9201150"/>
            <a:ext cx="5422702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benzodiazepiny, Třezalka lékařská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969277" y="1729599"/>
            <a:ext cx="6631931" cy="177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Léky navozující stav podobný depresi, užívají se v léčbě mánie.  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10201072" y="3332336"/>
            <a:ext cx="4713346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Léčba bipolární poruchy, agresivity.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940498" y="8808198"/>
            <a:ext cx="4375100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</a:t>
            </a:r>
            <a:r>
              <a:rPr lang="en-US" sz="2299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oli lithia, reserpin, klonidin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180820">
            <a:off x="196560" y="9303079"/>
            <a:ext cx="907615" cy="881521"/>
          </a:xfrm>
          <a:custGeom>
            <a:avLst/>
            <a:gdLst/>
            <a:ahLst/>
            <a:cxnLst/>
            <a:rect r="r" b="b" t="t" l="l"/>
            <a:pathLst>
              <a:path h="881521" w="907615">
                <a:moveTo>
                  <a:pt x="0" y="0"/>
                </a:moveTo>
                <a:lnTo>
                  <a:pt x="907615" y="0"/>
                </a:lnTo>
                <a:lnTo>
                  <a:pt x="907615" y="881522"/>
                </a:lnTo>
                <a:lnTo>
                  <a:pt x="0" y="88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07247" y="8931041"/>
            <a:ext cx="3086100" cy="2711919"/>
            <a:chOff x="0" y="0"/>
            <a:chExt cx="812800" cy="7142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714250"/>
            </a:xfrm>
            <a:custGeom>
              <a:avLst/>
              <a:gdLst/>
              <a:ahLst/>
              <a:cxnLst/>
              <a:rect r="r" b="b" t="t" l="l"/>
              <a:pathLst>
                <a:path h="714250" w="812800">
                  <a:moveTo>
                    <a:pt x="406400" y="0"/>
                  </a:moveTo>
                  <a:lnTo>
                    <a:pt x="812800" y="714250"/>
                  </a:lnTo>
                  <a:lnTo>
                    <a:pt x="0" y="71425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A633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7000" y="293516"/>
              <a:ext cx="558800" cy="369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3572381">
            <a:off x="8759648" y="-1921669"/>
            <a:ext cx="3086100" cy="2700338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1B23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flipH="true">
            <a:off x="9144000" y="0"/>
            <a:ext cx="0" cy="10287000"/>
          </a:xfrm>
          <a:prstGeom prst="line">
            <a:avLst/>
          </a:prstGeom>
          <a:ln cap="flat" w="28575">
            <a:solidFill>
              <a:srgbClr val="363D4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-3676816" y="814719"/>
            <a:ext cx="6492240" cy="0"/>
          </a:xfrm>
          <a:prstGeom prst="line">
            <a:avLst/>
          </a:prstGeom>
          <a:ln cap="flat" w="85725">
            <a:solidFill>
              <a:srgbClr val="2A633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15450824" y="814719"/>
            <a:ext cx="6492240" cy="0"/>
          </a:xfrm>
          <a:prstGeom prst="line">
            <a:avLst/>
          </a:prstGeom>
          <a:ln cap="flat" w="85725">
            <a:solidFill>
              <a:srgbClr val="71B2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068799" y="4411183"/>
            <a:ext cx="3332911" cy="5332657"/>
          </a:xfrm>
          <a:custGeom>
            <a:avLst/>
            <a:gdLst/>
            <a:ahLst/>
            <a:cxnLst/>
            <a:rect r="r" b="b" t="t" l="l"/>
            <a:pathLst>
              <a:path h="5332657" w="3332911">
                <a:moveTo>
                  <a:pt x="0" y="0"/>
                </a:moveTo>
                <a:lnTo>
                  <a:pt x="3332911" y="0"/>
                </a:lnTo>
                <a:lnTo>
                  <a:pt x="3332911" y="5332657"/>
                </a:lnTo>
                <a:lnTo>
                  <a:pt x="0" y="53326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616985" y="5296664"/>
            <a:ext cx="2731842" cy="2669754"/>
          </a:xfrm>
          <a:custGeom>
            <a:avLst/>
            <a:gdLst/>
            <a:ahLst/>
            <a:cxnLst/>
            <a:rect r="r" b="b" t="t" l="l"/>
            <a:pathLst>
              <a:path h="2669754" w="2731842">
                <a:moveTo>
                  <a:pt x="0" y="0"/>
                </a:moveTo>
                <a:lnTo>
                  <a:pt x="2731842" y="0"/>
                </a:lnTo>
                <a:lnTo>
                  <a:pt x="2731842" y="2669755"/>
                </a:lnTo>
                <a:lnTo>
                  <a:pt x="0" y="2669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457887" y="5350362"/>
            <a:ext cx="2801413" cy="2616056"/>
          </a:xfrm>
          <a:custGeom>
            <a:avLst/>
            <a:gdLst/>
            <a:ahLst/>
            <a:cxnLst/>
            <a:rect r="r" b="b" t="t" l="l"/>
            <a:pathLst>
              <a:path h="2616056" w="2801413">
                <a:moveTo>
                  <a:pt x="0" y="0"/>
                </a:moveTo>
                <a:lnTo>
                  <a:pt x="2801413" y="0"/>
                </a:lnTo>
                <a:lnTo>
                  <a:pt x="2801413" y="2616057"/>
                </a:lnTo>
                <a:lnTo>
                  <a:pt x="0" y="26160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792" t="0" r="-33282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3105" y="70190"/>
            <a:ext cx="2965847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NEUROLEPTIKA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81998" y="1648793"/>
            <a:ext cx="6056209" cy="394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8478" indent="-269239" lvl="1">
              <a:lnSpc>
                <a:spcPts val="3491"/>
              </a:lnSpc>
              <a:buFont typeface="Arial"/>
              <a:buChar char="•"/>
            </a:pPr>
            <a:r>
              <a:rPr lang="en-US" sz="24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Léčiva určena  k terapii nemocí projevujících se poruchami myšlení </a:t>
            </a:r>
            <a:r>
              <a:rPr lang="en-US" sz="24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vnímání.</a:t>
            </a:r>
          </a:p>
          <a:p>
            <a:pPr algn="l" marL="538478" indent="-269239" lvl="1">
              <a:lnSpc>
                <a:spcPts val="3491"/>
              </a:lnSpc>
              <a:buFont typeface="Arial"/>
              <a:buChar char="•"/>
            </a:pPr>
            <a:r>
              <a:rPr lang="en-US" sz="24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Potlačuje bludy a halucinace u schizofrenie.</a:t>
            </a:r>
          </a:p>
          <a:p>
            <a:pPr algn="l">
              <a:lnSpc>
                <a:spcPts val="3491"/>
              </a:lnSpc>
            </a:pPr>
          </a:p>
          <a:p>
            <a:pPr algn="l" marL="538478" indent="-269239" lvl="1">
              <a:lnSpc>
                <a:spcPts val="3491"/>
              </a:lnSpc>
              <a:buFont typeface="Arial"/>
              <a:buChar char="•"/>
            </a:pPr>
            <a:r>
              <a:rPr lang="en-US" sz="24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Blokují dopaminové receptory.</a:t>
            </a:r>
          </a:p>
          <a:p>
            <a:pPr algn="ctr">
              <a:lnSpc>
                <a:spcPts val="3491"/>
              </a:lnSpc>
            </a:pPr>
          </a:p>
          <a:p>
            <a:pPr algn="ctr">
              <a:lnSpc>
                <a:spcPts val="3491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181998" y="8854841"/>
            <a:ext cx="5253856" cy="888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4" indent="-269877" lvl="1">
              <a:lnSpc>
                <a:spcPts val="3500"/>
              </a:lnSpc>
              <a:buFont typeface="Arial"/>
              <a:buChar char="•"/>
            </a:pPr>
            <a:r>
              <a:rPr lang="en-US" sz="25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haloperidol, chlorpromazin, risperidon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023902" y="70204"/>
            <a:ext cx="3264098" cy="618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HALUCINOGENY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02698" y="1769583"/>
            <a:ext cx="7190583" cy="2641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4" indent="-269877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Užívané při kultovních obřadech nebo pro vyvolání psychóz.</a:t>
            </a:r>
          </a:p>
          <a:p>
            <a:pPr algn="l" marL="539754" indent="-269877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Mění kvalitu vědomí, psychiku, intenzitu a hloubku prožívání. Ovlivňují smyslové vnímání, prožívání okolní reality i sebe sama.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02997" y="8775700"/>
            <a:ext cx="5691658" cy="888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4" indent="-269877" lvl="1">
              <a:lnSpc>
                <a:spcPts val="3500"/>
              </a:lnSpc>
              <a:buFont typeface="Arial"/>
              <a:buChar char="•"/>
            </a:pPr>
            <a:r>
              <a:rPr lang="en-US" sz="25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LSD, koka, rajský plyn, kyselina ibotenová, marihuana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5061299" y="9743840"/>
            <a:ext cx="3086100" cy="2711919"/>
            <a:chOff x="0" y="0"/>
            <a:chExt cx="812800" cy="71425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714250"/>
            </a:xfrm>
            <a:custGeom>
              <a:avLst/>
              <a:gdLst/>
              <a:ahLst/>
              <a:cxnLst/>
              <a:rect r="r" b="b" t="t" l="l"/>
              <a:pathLst>
                <a:path h="714250" w="812800">
                  <a:moveTo>
                    <a:pt x="406400" y="0"/>
                  </a:moveTo>
                  <a:lnTo>
                    <a:pt x="812800" y="714250"/>
                  </a:lnTo>
                  <a:lnTo>
                    <a:pt x="0" y="71425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A633B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27000" y="293516"/>
              <a:ext cx="558800" cy="369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-3572381">
            <a:off x="10158349" y="-2888922"/>
            <a:ext cx="3187073" cy="2788689"/>
            <a:chOff x="0" y="0"/>
            <a:chExt cx="812800" cy="7112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1B238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763920" y="7187398"/>
            <a:ext cx="4247806" cy="1075235"/>
            <a:chOff x="0" y="0"/>
            <a:chExt cx="1118764" cy="2831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18764" cy="283190"/>
            </a:xfrm>
            <a:custGeom>
              <a:avLst/>
              <a:gdLst/>
              <a:ahLst/>
              <a:cxnLst/>
              <a:rect r="r" b="b" t="t" l="l"/>
              <a:pathLst>
                <a:path h="283190" w="1118764">
                  <a:moveTo>
                    <a:pt x="0" y="0"/>
                  </a:moveTo>
                  <a:lnTo>
                    <a:pt x="1118764" y="0"/>
                  </a:lnTo>
                  <a:lnTo>
                    <a:pt x="1118764" y="283190"/>
                  </a:lnTo>
                  <a:lnTo>
                    <a:pt x="0" y="283190"/>
                  </a:lnTo>
                  <a:close/>
                </a:path>
              </a:pathLst>
            </a:custGeom>
            <a:solidFill>
              <a:srgbClr val="B0405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18764" cy="3212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5925" y="9433683"/>
            <a:ext cx="902775" cy="716578"/>
          </a:xfrm>
          <a:custGeom>
            <a:avLst/>
            <a:gdLst/>
            <a:ahLst/>
            <a:cxnLst/>
            <a:rect r="r" b="b" t="t" l="l"/>
            <a:pathLst>
              <a:path h="716578" w="902775">
                <a:moveTo>
                  <a:pt x="0" y="0"/>
                </a:moveTo>
                <a:lnTo>
                  <a:pt x="902775" y="0"/>
                </a:lnTo>
                <a:lnTo>
                  <a:pt x="902775" y="716577"/>
                </a:lnTo>
                <a:lnTo>
                  <a:pt x="0" y="716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-763717" y="829585"/>
            <a:ext cx="3246120" cy="0"/>
          </a:xfrm>
          <a:prstGeom prst="line">
            <a:avLst/>
          </a:prstGeom>
          <a:ln cap="flat" w="85725">
            <a:solidFill>
              <a:srgbClr val="B0405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7728105" y="7187398"/>
            <a:ext cx="559895" cy="1075235"/>
            <a:chOff x="0" y="0"/>
            <a:chExt cx="147462" cy="2831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7462" cy="283190"/>
            </a:xfrm>
            <a:custGeom>
              <a:avLst/>
              <a:gdLst/>
              <a:ahLst/>
              <a:cxnLst/>
              <a:rect r="r" b="b" t="t" l="l"/>
              <a:pathLst>
                <a:path h="283190" w="147462">
                  <a:moveTo>
                    <a:pt x="0" y="0"/>
                  </a:moveTo>
                  <a:lnTo>
                    <a:pt x="147462" y="0"/>
                  </a:lnTo>
                  <a:lnTo>
                    <a:pt x="147462" y="283190"/>
                  </a:lnTo>
                  <a:lnTo>
                    <a:pt x="0" y="283190"/>
                  </a:lnTo>
                  <a:close/>
                </a:path>
              </a:pathLst>
            </a:custGeom>
            <a:solidFill>
              <a:srgbClr val="B0405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47462" cy="3212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918887" y="1071904"/>
            <a:ext cx="5809218" cy="3427268"/>
          </a:xfrm>
          <a:custGeom>
            <a:avLst/>
            <a:gdLst/>
            <a:ahLst/>
            <a:cxnLst/>
            <a:rect r="r" b="b" t="t" l="l"/>
            <a:pathLst>
              <a:path h="3427268" w="5809218">
                <a:moveTo>
                  <a:pt x="0" y="0"/>
                </a:moveTo>
                <a:lnTo>
                  <a:pt x="5809218" y="0"/>
                </a:lnTo>
                <a:lnTo>
                  <a:pt x="5809218" y="3427267"/>
                </a:lnTo>
                <a:lnTo>
                  <a:pt x="0" y="34272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709053" y="3737171"/>
            <a:ext cx="5114443" cy="5114443"/>
          </a:xfrm>
          <a:custGeom>
            <a:avLst/>
            <a:gdLst/>
            <a:ahLst/>
            <a:cxnLst/>
            <a:rect r="r" b="b" t="t" l="l"/>
            <a:pathLst>
              <a:path h="5114443" w="5114443">
                <a:moveTo>
                  <a:pt x="0" y="0"/>
                </a:moveTo>
                <a:lnTo>
                  <a:pt x="5114443" y="0"/>
                </a:lnTo>
                <a:lnTo>
                  <a:pt x="5114443" y="5114443"/>
                </a:lnTo>
                <a:lnTo>
                  <a:pt x="0" y="51144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-763717" y="73912"/>
            <a:ext cx="4495205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NOOTROPIKA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889446"/>
            <a:ext cx="9734389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Zlepšují metabolismus a prokrvení 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CNS. Zlepšení mentálních funkcí, paměť, kognice, inteligence, pozornost a koncentrace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5119669"/>
            <a:ext cx="6603109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Nástupek účinků po dlouhodobém podávání.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82403" y="8704580"/>
            <a:ext cx="14453299" cy="1031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Piracetam - zvysuje metabolismus glukozy; Pyritinol, podobný B6.</a:t>
            </a:r>
          </a:p>
          <a:p>
            <a:pPr algn="l"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Memantin - alzheimerova choroba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9636" y="1198229"/>
            <a:ext cx="8521898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KOGNITIVA - k léčbě chronických stavů. 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6935703" y="5988719"/>
            <a:ext cx="1632244" cy="871443"/>
            <a:chOff x="0" y="0"/>
            <a:chExt cx="429892" cy="22951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29892" cy="229516"/>
            </a:xfrm>
            <a:custGeom>
              <a:avLst/>
              <a:gdLst/>
              <a:ahLst/>
              <a:cxnLst/>
              <a:rect r="r" b="b" t="t" l="l"/>
              <a:pathLst>
                <a:path h="229516" w="429892">
                  <a:moveTo>
                    <a:pt x="0" y="0"/>
                  </a:moveTo>
                  <a:lnTo>
                    <a:pt x="429892" y="0"/>
                  </a:lnTo>
                  <a:lnTo>
                    <a:pt x="429892" y="229516"/>
                  </a:lnTo>
                  <a:lnTo>
                    <a:pt x="0" y="229516"/>
                  </a:lnTo>
                  <a:close/>
                </a:path>
              </a:pathLst>
            </a:custGeom>
            <a:solidFill>
              <a:srgbClr val="B0405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429892" cy="267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-310258" y="5988719"/>
            <a:ext cx="887571" cy="871443"/>
            <a:chOff x="0" y="0"/>
            <a:chExt cx="233763" cy="22951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33763" cy="229516"/>
            </a:xfrm>
            <a:custGeom>
              <a:avLst/>
              <a:gdLst/>
              <a:ahLst/>
              <a:cxnLst/>
              <a:rect r="r" b="b" t="t" l="l"/>
              <a:pathLst>
                <a:path h="229516" w="233763">
                  <a:moveTo>
                    <a:pt x="0" y="0"/>
                  </a:moveTo>
                  <a:lnTo>
                    <a:pt x="233763" y="0"/>
                  </a:lnTo>
                  <a:lnTo>
                    <a:pt x="233763" y="229516"/>
                  </a:lnTo>
                  <a:lnTo>
                    <a:pt x="0" y="229516"/>
                  </a:lnTo>
                  <a:close/>
                </a:path>
              </a:pathLst>
            </a:custGeom>
            <a:solidFill>
              <a:srgbClr val="B04052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233763" cy="267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4072454" y="186068"/>
            <a:ext cx="13666558" cy="842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VEDLEJŠÍ ÚČINKY </a:t>
            </a:r>
          </a:p>
        </p:txBody>
      </p:sp>
      <p:sp>
        <p:nvSpPr>
          <p:cNvPr name="AutoShape 3" id="3"/>
          <p:cNvSpPr/>
          <p:nvPr/>
        </p:nvSpPr>
        <p:spPr>
          <a:xfrm>
            <a:off x="-7872741" y="1211011"/>
            <a:ext cx="12300623" cy="0"/>
          </a:xfrm>
          <a:prstGeom prst="line">
            <a:avLst/>
          </a:prstGeom>
          <a:ln cap="flat" w="85725">
            <a:solidFill>
              <a:srgbClr val="363D4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987159" y="3053996"/>
            <a:ext cx="6250901" cy="1912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PSYCHOSTIMULANCIA</a:t>
            </a:r>
            <a:r>
              <a:rPr lang="en-US" sz="2700">
                <a:solidFill>
                  <a:srgbClr val="5E17EB"/>
                </a:solidFill>
                <a:latin typeface="Poppins"/>
                <a:ea typeface="Poppins"/>
                <a:cs typeface="Poppins"/>
                <a:sym typeface="Poppins"/>
              </a:rPr>
              <a:t> - závislost, abstinenční syndrom</a:t>
            </a:r>
            <a:r>
              <a:rPr lang="en-US" sz="2700" b="true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B264A9"/>
                </a:solidFill>
                <a:latin typeface="Poppins Bold"/>
                <a:ea typeface="Poppins Bold"/>
                <a:cs typeface="Poppins Bold"/>
                <a:sym typeface="Poppins Bold"/>
              </a:rPr>
              <a:t>HYPNOTIKA</a:t>
            </a:r>
            <a:r>
              <a:rPr lang="en-US" sz="2700">
                <a:solidFill>
                  <a:srgbClr val="B264A9"/>
                </a:solidFill>
                <a:latin typeface="Poppins"/>
                <a:ea typeface="Poppins"/>
                <a:cs typeface="Poppins"/>
                <a:sym typeface="Poppins"/>
              </a:rPr>
              <a:t> - amnésie, deprese, zmatenost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594103" y="3053996"/>
            <a:ext cx="6809886" cy="1912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0097B2"/>
                </a:solidFill>
                <a:latin typeface="Poppins Bold"/>
                <a:ea typeface="Poppins Bold"/>
                <a:cs typeface="Poppins Bold"/>
                <a:sym typeface="Poppins Bold"/>
              </a:rPr>
              <a:t>ANTIDEPRESIVA</a:t>
            </a:r>
            <a:r>
              <a:rPr lang="en-US" sz="2700">
                <a:solidFill>
                  <a:srgbClr val="0097B2"/>
                </a:solidFill>
                <a:latin typeface="Poppins"/>
                <a:ea typeface="Poppins"/>
                <a:cs typeface="Poppins"/>
                <a:sym typeface="Poppins"/>
              </a:rPr>
              <a:t> - bolesti hlavy, ztráta libida a motivace, z počátku nevolnost</a:t>
            </a:r>
          </a:p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5CE1E6"/>
                </a:solidFill>
                <a:latin typeface="Poppins Bold"/>
                <a:ea typeface="Poppins Bold"/>
                <a:cs typeface="Poppins Bold"/>
                <a:sym typeface="Poppins Bold"/>
              </a:rPr>
              <a:t>DYSFORIKA </a:t>
            </a:r>
            <a:r>
              <a:rPr lang="en-US" sz="2700">
                <a:solidFill>
                  <a:srgbClr val="5CE1E6"/>
                </a:solidFill>
                <a:latin typeface="Poppins"/>
                <a:ea typeface="Poppins"/>
                <a:cs typeface="Poppins"/>
                <a:sym typeface="Poppins"/>
              </a:rPr>
              <a:t>- nechutenství, křeče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87159" y="6766738"/>
            <a:ext cx="6003804" cy="238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2A633B"/>
                </a:solidFill>
                <a:latin typeface="Poppins Bold"/>
                <a:ea typeface="Poppins Bold"/>
                <a:cs typeface="Poppins Bold"/>
                <a:sym typeface="Poppins Bold"/>
              </a:rPr>
              <a:t>NEUROLEPTIKA </a:t>
            </a:r>
            <a:r>
              <a:rPr lang="en-US" sz="2700">
                <a:solidFill>
                  <a:srgbClr val="2A633B"/>
                </a:solidFill>
                <a:latin typeface="Poppins"/>
                <a:ea typeface="Poppins"/>
                <a:cs typeface="Poppins"/>
                <a:sym typeface="Poppins"/>
              </a:rPr>
              <a:t>- nekontrolované pohyby, suchost sliznic, ED, sedace</a:t>
            </a:r>
          </a:p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71B238"/>
                </a:solidFill>
                <a:latin typeface="Poppins Bold"/>
                <a:ea typeface="Poppins Bold"/>
                <a:cs typeface="Poppins Bold"/>
                <a:sym typeface="Poppins Bold"/>
              </a:rPr>
              <a:t>HALUCINOGENY</a:t>
            </a:r>
            <a:r>
              <a:rPr lang="en-US" sz="2700">
                <a:solidFill>
                  <a:srgbClr val="71B238"/>
                </a:solidFill>
                <a:latin typeface="Poppins"/>
                <a:ea typeface="Poppins"/>
                <a:cs typeface="Poppins"/>
                <a:sym typeface="Poppins"/>
              </a:rPr>
              <a:t> - předávkování, tolerance, závislost, flashbacky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427881" y="2195501"/>
            <a:ext cx="840399" cy="591431"/>
          </a:xfrm>
          <a:custGeom>
            <a:avLst/>
            <a:gdLst/>
            <a:ahLst/>
            <a:cxnLst/>
            <a:rect r="r" b="b" t="t" l="l"/>
            <a:pathLst>
              <a:path h="591431" w="840399">
                <a:moveTo>
                  <a:pt x="0" y="0"/>
                </a:moveTo>
                <a:lnTo>
                  <a:pt x="840400" y="0"/>
                </a:lnTo>
                <a:lnTo>
                  <a:pt x="840400" y="591431"/>
                </a:lnTo>
                <a:lnTo>
                  <a:pt x="0" y="591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393082" y="2195501"/>
            <a:ext cx="843399" cy="843399"/>
          </a:xfrm>
          <a:custGeom>
            <a:avLst/>
            <a:gdLst/>
            <a:ahLst/>
            <a:cxnLst/>
            <a:rect r="r" b="b" t="t" l="l"/>
            <a:pathLst>
              <a:path h="843399" w="843399">
                <a:moveTo>
                  <a:pt x="0" y="0"/>
                </a:moveTo>
                <a:lnTo>
                  <a:pt x="843398" y="0"/>
                </a:lnTo>
                <a:lnTo>
                  <a:pt x="843398" y="843398"/>
                </a:lnTo>
                <a:lnTo>
                  <a:pt x="0" y="84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180820">
            <a:off x="4394273" y="5685600"/>
            <a:ext cx="907615" cy="881521"/>
          </a:xfrm>
          <a:custGeom>
            <a:avLst/>
            <a:gdLst/>
            <a:ahLst/>
            <a:cxnLst/>
            <a:rect r="r" b="b" t="t" l="l"/>
            <a:pathLst>
              <a:path h="881521" w="907615">
                <a:moveTo>
                  <a:pt x="0" y="0"/>
                </a:moveTo>
                <a:lnTo>
                  <a:pt x="907616" y="0"/>
                </a:lnTo>
                <a:lnTo>
                  <a:pt x="907616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643054" y="7064540"/>
            <a:ext cx="6343455" cy="143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B04052"/>
                </a:solidFill>
                <a:latin typeface="Poppins Bold"/>
                <a:ea typeface="Poppins Bold"/>
                <a:cs typeface="Poppins Bold"/>
                <a:sym typeface="Poppins Bold"/>
              </a:rPr>
              <a:t>NOOTROPIKA</a:t>
            </a:r>
            <a:r>
              <a:rPr lang="en-US" sz="2700">
                <a:solidFill>
                  <a:srgbClr val="B04052"/>
                </a:solidFill>
                <a:latin typeface="Poppins"/>
                <a:ea typeface="Poppins"/>
                <a:cs typeface="Poppins"/>
                <a:sym typeface="Poppins"/>
              </a:rPr>
              <a:t> - Netvoří se závislost, a obecně nemají vedlejší účinky. Riziko nekompatibility s ostatními léčivy.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2363393" y="5951187"/>
            <a:ext cx="902775" cy="716578"/>
          </a:xfrm>
          <a:custGeom>
            <a:avLst/>
            <a:gdLst/>
            <a:ahLst/>
            <a:cxnLst/>
            <a:rect r="r" b="b" t="t" l="l"/>
            <a:pathLst>
              <a:path h="716578" w="902775">
                <a:moveTo>
                  <a:pt x="0" y="0"/>
                </a:moveTo>
                <a:lnTo>
                  <a:pt x="902775" y="0"/>
                </a:lnTo>
                <a:lnTo>
                  <a:pt x="902775" y="716578"/>
                </a:lnTo>
                <a:lnTo>
                  <a:pt x="0" y="7165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9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67292" y="2470039"/>
            <a:ext cx="12883423" cy="6512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0"/>
              </a:lnSpc>
            </a:pPr>
          </a:p>
          <a:p>
            <a:pPr algn="l" marL="669294" indent="-334647" lvl="1">
              <a:lnSpc>
                <a:spcPts val="4340"/>
              </a:lnSpc>
              <a:buFont typeface="Arial"/>
              <a:buChar char="•"/>
            </a:pPr>
            <a:r>
              <a:rPr lang="en-US" b="true" sz="31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SR, MEFANET, síť lékařských fakult ČR a. “WikiSkripta.” Www.wikiskripta.eu, www.wikiskripta.eu. Accessed 18 Mar. 2024. </a:t>
            </a:r>
          </a:p>
          <a:p>
            <a:pPr algn="l" marL="669294" indent="-334647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https://www.drmax.cz</a:t>
            </a:r>
          </a:p>
          <a:p>
            <a:pPr algn="l" marL="669294" indent="-334647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https://www.prolekare.cz</a:t>
            </a:r>
          </a:p>
          <a:p>
            <a:pPr algn="l" marL="669294" indent="-334647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https://www.lekarna-bella.cz</a:t>
            </a:r>
          </a:p>
          <a:p>
            <a:pPr algn="l" marL="669294" indent="-334647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https://www1.lf1.cuni.cz/~zfisar/bp/5.1.htm </a:t>
            </a:r>
          </a:p>
          <a:p>
            <a:pPr algn="l" marL="669294" indent="-334647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https://pfyziolmysl.upol.cz/?p=2695</a:t>
            </a:r>
          </a:p>
          <a:p>
            <a:pPr algn="l" marL="669294" indent="-334647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https://slideplayer.cz/slide/5584269/</a:t>
            </a:r>
          </a:p>
          <a:p>
            <a:pPr algn="l">
              <a:lnSpc>
                <a:spcPts val="4340"/>
              </a:lnSpc>
            </a:pPr>
          </a:p>
          <a:p>
            <a:pPr algn="ctr">
              <a:lnSpc>
                <a:spcPts val="4340"/>
              </a:lnSpc>
            </a:pPr>
          </a:p>
          <a:p>
            <a:pPr algn="ctr">
              <a:lnSpc>
                <a:spcPts val="4340"/>
              </a:lnSpc>
              <a:spcBef>
                <a:spcPct val="0"/>
              </a:spcBef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6493856" y="9258300"/>
            <a:ext cx="1124560" cy="3086100"/>
            <a:chOff x="0" y="0"/>
            <a:chExt cx="29618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6180" cy="812800"/>
            </a:xfrm>
            <a:custGeom>
              <a:avLst/>
              <a:gdLst/>
              <a:ahLst/>
              <a:cxnLst/>
              <a:rect r="r" b="b" t="t" l="l"/>
              <a:pathLst>
                <a:path h="812800" w="296180">
                  <a:moveTo>
                    <a:pt x="0" y="0"/>
                  </a:moveTo>
                  <a:lnTo>
                    <a:pt x="296180" y="0"/>
                  </a:lnTo>
                  <a:lnTo>
                    <a:pt x="2961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63D4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9618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28004" y="464392"/>
            <a:ext cx="2433489" cy="934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ZDROJE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493856" y="-804904"/>
            <a:ext cx="1124560" cy="3086100"/>
            <a:chOff x="0" y="0"/>
            <a:chExt cx="29618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96180" cy="812800"/>
            </a:xfrm>
            <a:custGeom>
              <a:avLst/>
              <a:gdLst/>
              <a:ahLst/>
              <a:cxnLst/>
              <a:rect r="r" b="b" t="t" l="l"/>
              <a:pathLst>
                <a:path h="812800" w="296180">
                  <a:moveTo>
                    <a:pt x="0" y="0"/>
                  </a:moveTo>
                  <a:lnTo>
                    <a:pt x="296180" y="0"/>
                  </a:lnTo>
                  <a:lnTo>
                    <a:pt x="2961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63D4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9618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899950" y="-804904"/>
            <a:ext cx="182958" cy="3086100"/>
            <a:chOff x="0" y="0"/>
            <a:chExt cx="48187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187" cy="812800"/>
            </a:xfrm>
            <a:custGeom>
              <a:avLst/>
              <a:gdLst/>
              <a:ahLst/>
              <a:cxnLst/>
              <a:rect r="r" b="b" t="t" l="l"/>
              <a:pathLst>
                <a:path h="812800" w="48187">
                  <a:moveTo>
                    <a:pt x="0" y="0"/>
                  </a:moveTo>
                  <a:lnTo>
                    <a:pt x="48187" y="0"/>
                  </a:lnTo>
                  <a:lnTo>
                    <a:pt x="4818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63D4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8187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899950" y="9258300"/>
            <a:ext cx="182958" cy="3086100"/>
            <a:chOff x="0" y="0"/>
            <a:chExt cx="48187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187" cy="812800"/>
            </a:xfrm>
            <a:custGeom>
              <a:avLst/>
              <a:gdLst/>
              <a:ahLst/>
              <a:cxnLst/>
              <a:rect r="r" b="b" t="t" l="l"/>
              <a:pathLst>
                <a:path h="812800" w="48187">
                  <a:moveTo>
                    <a:pt x="0" y="0"/>
                  </a:moveTo>
                  <a:lnTo>
                    <a:pt x="48187" y="0"/>
                  </a:lnTo>
                  <a:lnTo>
                    <a:pt x="4818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63D4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8187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6" id="16"/>
          <p:cNvSpPr/>
          <p:nvPr/>
        </p:nvSpPr>
        <p:spPr>
          <a:xfrm>
            <a:off x="-4124948" y="1467485"/>
            <a:ext cx="6492240" cy="0"/>
          </a:xfrm>
          <a:prstGeom prst="line">
            <a:avLst/>
          </a:prstGeom>
          <a:ln cap="flat" w="85725">
            <a:solidFill>
              <a:srgbClr val="363D46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DAF_5cidaFQ</dc:identifier>
  <dcterms:modified xsi:type="dcterms:W3CDTF">2011-08-01T06:04:30Z</dcterms:modified>
  <cp:revision>1</cp:revision>
  <dc:title>Kopie návrhu PSYCHOFARMAKA</dc:title>
</cp:coreProperties>
</file>