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70" autoAdjust="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9C48-86FF-489D-9134-5751CBC5873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DB84-5E1F-497E-9A5C-396AF7A6B081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9C48-86FF-489D-9134-5751CBC5873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DB84-5E1F-497E-9A5C-396AF7A6B0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9C48-86FF-489D-9134-5751CBC5873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DB84-5E1F-497E-9A5C-396AF7A6B0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9C48-86FF-489D-9134-5751CBC5873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DB84-5E1F-497E-9A5C-396AF7A6B0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9C48-86FF-489D-9134-5751CBC5873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DB84-5E1F-497E-9A5C-396AF7A6B08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9C48-86FF-489D-9134-5751CBC5873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DB84-5E1F-497E-9A5C-396AF7A6B0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9C48-86FF-489D-9134-5751CBC5873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DB84-5E1F-497E-9A5C-396AF7A6B081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9C48-86FF-489D-9134-5751CBC5873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DB84-5E1F-497E-9A5C-396AF7A6B0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9C48-86FF-489D-9134-5751CBC5873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DB84-5E1F-497E-9A5C-396AF7A6B0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9C48-86FF-489D-9134-5751CBC5873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DB84-5E1F-497E-9A5C-396AF7A6B08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9C48-86FF-489D-9134-5751CBC5873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DB84-5E1F-497E-9A5C-396AF7A6B0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9D39C48-86FF-489D-9134-5751CBC58736}" type="datetimeFigureOut">
              <a:rPr lang="cs-CZ" smtClean="0"/>
              <a:t>19.11.2024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64CDB84-5E1F-497E-9A5C-396AF7A6B08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Bukovité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2472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Obecná charakteristika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oddělení: </a:t>
            </a:r>
            <a:r>
              <a:rPr lang="cs-CZ" b="1" i="1" dirty="0"/>
              <a:t>krytosemenné</a:t>
            </a:r>
          </a:p>
          <a:p>
            <a:r>
              <a:rPr lang="cs-CZ" dirty="0"/>
              <a:t>třída: </a:t>
            </a:r>
            <a:r>
              <a:rPr lang="cs-CZ" b="1" i="1" dirty="0"/>
              <a:t>vyšší dvouděložné</a:t>
            </a:r>
          </a:p>
          <a:p>
            <a:r>
              <a:rPr lang="cs-CZ" dirty="0"/>
              <a:t>řád: </a:t>
            </a:r>
            <a:r>
              <a:rPr lang="cs-CZ" b="1" i="1" dirty="0" err="1"/>
              <a:t>bukotvaré</a:t>
            </a:r>
            <a:endParaRPr lang="cs-CZ" b="1" i="1" dirty="0"/>
          </a:p>
          <a:p>
            <a:r>
              <a:rPr lang="cs-CZ" dirty="0"/>
              <a:t>čeleď: </a:t>
            </a:r>
            <a:r>
              <a:rPr lang="cs-CZ" b="1" i="1" dirty="0" err="1"/>
              <a:t>bukovité</a:t>
            </a:r>
            <a:endParaRPr lang="cs-CZ" b="1" i="1" dirty="0"/>
          </a:p>
          <a:p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1825155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4581128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cs-CZ" dirty="0"/>
              <a:t>Základní charakteristika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převážně stromy</a:t>
            </a:r>
          </a:p>
          <a:p>
            <a:r>
              <a:rPr lang="cs-CZ" dirty="0"/>
              <a:t>většinou opadavé větrosnubné rostliny</a:t>
            </a:r>
          </a:p>
          <a:p>
            <a:r>
              <a:rPr lang="cs-CZ" dirty="0"/>
              <a:t>jednoduché listy, jednopohlavní květy (opylované větrem)</a:t>
            </a:r>
          </a:p>
          <a:p>
            <a:r>
              <a:rPr lang="cs-CZ" dirty="0">
                <a:solidFill>
                  <a:schemeClr val="tx1"/>
                </a:solidFill>
                <a:ea typeface="Lucida Sans" pitchFamily="34" charset="0"/>
                <a:cs typeface="Lucida Sans" pitchFamily="34" charset="0"/>
              </a:rPr>
              <a:t>plod - jednosemenná nažka, zčásti či zcela uzavřená v číšce</a:t>
            </a:r>
          </a:p>
          <a:p>
            <a:r>
              <a:rPr lang="cs-CZ" dirty="0">
                <a:solidFill>
                  <a:schemeClr val="tx1"/>
                </a:solidFill>
                <a:ea typeface="Lucida Sans" pitchFamily="34" charset="0"/>
                <a:cs typeface="Lucida Sans" pitchFamily="34" charset="0"/>
              </a:rPr>
              <a:t>číška - </a:t>
            </a:r>
            <a:r>
              <a:rPr lang="cs-CZ" dirty="0" err="1">
                <a:solidFill>
                  <a:schemeClr val="tx1"/>
                </a:solidFill>
                <a:ea typeface="Lucida Sans" pitchFamily="34" charset="0"/>
                <a:cs typeface="Lucida Sans" pitchFamily="34" charset="0"/>
              </a:rPr>
              <a:t>dřevnatějící</a:t>
            </a:r>
            <a:r>
              <a:rPr lang="cs-CZ" dirty="0">
                <a:solidFill>
                  <a:schemeClr val="tx1"/>
                </a:solidFill>
                <a:ea typeface="Lucida Sans" pitchFamily="34" charset="0"/>
                <a:cs typeface="Lucida Sans" pitchFamily="34" charset="0"/>
              </a:rPr>
              <a:t>, miskovitě rozšířené květní lůžko</a:t>
            </a:r>
          </a:p>
          <a:p>
            <a:r>
              <a:rPr lang="cs-CZ" dirty="0">
                <a:solidFill>
                  <a:schemeClr val="tx1"/>
                </a:solidFill>
                <a:ea typeface="Lucida Sans" pitchFamily="34" charset="0"/>
                <a:cs typeface="Lucida Sans" pitchFamily="34" charset="0"/>
              </a:rPr>
              <a:t>výskyt - v mírném pásu obou polokoulí Země</a:t>
            </a:r>
            <a:endParaRPr lang="cs-CZ" dirty="0">
              <a:solidFill>
                <a:srgbClr val="000000"/>
              </a:solidFill>
            </a:endParaRPr>
          </a:p>
          <a:p>
            <a:endParaRPr lang="cs-CZ" dirty="0"/>
          </a:p>
        </p:txBody>
      </p:sp>
      <p:pic>
        <p:nvPicPr>
          <p:cNvPr id="4" name="Obrázek 3" descr="Eichel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3014"/>
            <a:ext cx="2221409" cy="192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371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Nejdůležitější zástupci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rPr>
              <a:t>Buk lesní </a:t>
            </a:r>
          </a:p>
          <a:p>
            <a:r>
              <a:rPr lang="cs-CZ" dirty="0">
                <a:solidFill>
                  <a:schemeClr val="tx1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rPr>
              <a:t>Dub letní </a:t>
            </a:r>
          </a:p>
          <a:p>
            <a:r>
              <a:rPr lang="cs-CZ" dirty="0">
                <a:solidFill>
                  <a:schemeClr val="tx1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rPr>
              <a:t>Dub zimní </a:t>
            </a:r>
          </a:p>
          <a:p>
            <a:r>
              <a:rPr lang="cs-CZ" dirty="0">
                <a:solidFill>
                  <a:schemeClr val="tx1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rPr>
              <a:t>Dub červený </a:t>
            </a:r>
          </a:p>
          <a:p>
            <a:r>
              <a:rPr lang="cs-CZ" dirty="0">
                <a:solidFill>
                  <a:schemeClr val="tx1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rPr>
              <a:t>Kaštanovník jedlý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4845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Buk lesní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764704"/>
            <a:ext cx="7543800" cy="38862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a typeface="Lucida Sans" pitchFamily="34" charset="0"/>
                <a:cs typeface="Lucida Sans" pitchFamily="34" charset="0"/>
              </a:rPr>
              <a:t>štíhlý kmen, pravidelná vejčitá koruna, výška i přes 45 metrů</a:t>
            </a:r>
          </a:p>
          <a:p>
            <a:r>
              <a:rPr lang="cs-CZ" dirty="0">
                <a:solidFill>
                  <a:schemeClr val="tx1"/>
                </a:solidFill>
                <a:ea typeface="Lucida Sans" pitchFamily="34" charset="0"/>
                <a:cs typeface="Lucida Sans" pitchFamily="34" charset="0"/>
              </a:rPr>
              <a:t>plody – bukvice =&gt; trojboké nažky ve čtyřcípé ostnité číšce</a:t>
            </a:r>
          </a:p>
          <a:p>
            <a:r>
              <a:rPr lang="cs-CZ" dirty="0">
                <a:solidFill>
                  <a:schemeClr val="tx1"/>
                </a:solidFill>
                <a:ea typeface="Lucida Sans" pitchFamily="34" charset="0"/>
                <a:cs typeface="Lucida Sans" pitchFamily="34" charset="0"/>
              </a:rPr>
              <a:t>tvoří bučiny – významná společenstva (smíšené lesy s dominancí buku lesního)</a:t>
            </a:r>
          </a:p>
          <a:p>
            <a:r>
              <a:rPr lang="cs-CZ" dirty="0">
                <a:solidFill>
                  <a:schemeClr val="tx1"/>
                </a:solidFill>
                <a:ea typeface="Lucida Sans" pitchFamily="34" charset="0"/>
                <a:cs typeface="Lucida Sans" pitchFamily="34" charset="0"/>
              </a:rPr>
              <a:t>význam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ea typeface="Lucida Sans" pitchFamily="34" charset="0"/>
                <a:cs typeface="Lucida Sans" pitchFamily="34" charset="0"/>
              </a:rPr>
              <a:t>kvalitní dřevo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ea typeface="Lucida Sans" pitchFamily="34" charset="0"/>
                <a:cs typeface="Lucida Sans" pitchFamily="34" charset="0"/>
              </a:rPr>
              <a:t>okrasné dřeviny</a:t>
            </a:r>
          </a:p>
          <a:p>
            <a:endParaRPr lang="cs-CZ" dirty="0"/>
          </a:p>
        </p:txBody>
      </p:sp>
      <p:pic>
        <p:nvPicPr>
          <p:cNvPr id="1026" name="Picture 2" descr="Buk lesní - Tipy do lesa - Vojenské lesy a statky dětem | Botanical  drawings, Botanical illustration, Tree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08920"/>
            <a:ext cx="2612504" cy="371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k lesní - Weinau e.V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5" t="16801" r="13064"/>
          <a:stretch/>
        </p:blipFill>
        <p:spPr bwMode="auto">
          <a:xfrm>
            <a:off x="3779912" y="3674589"/>
            <a:ext cx="1926340" cy="177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229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Dub letní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980728"/>
            <a:ext cx="7543800" cy="3886200"/>
          </a:xfrm>
        </p:spPr>
        <p:txBody>
          <a:bodyPr>
            <a:noAutofit/>
          </a:bodyPr>
          <a:lstStyle/>
          <a:p>
            <a:r>
              <a:rPr lang="cs-CZ" sz="2000" dirty="0">
                <a:solidFill>
                  <a:schemeClr val="tx1"/>
                </a:solidFill>
                <a:ea typeface="Lucida Sans" pitchFamily="34" charset="0"/>
                <a:cs typeface="Lucida Sans" pitchFamily="34" charset="0"/>
              </a:rPr>
              <a:t>mohutná rozložitá koruna protáhlá směrem nahoru</a:t>
            </a:r>
          </a:p>
          <a:p>
            <a:r>
              <a:rPr lang="cs-CZ" sz="2000" dirty="0">
                <a:solidFill>
                  <a:schemeClr val="tx1"/>
                </a:solidFill>
                <a:ea typeface="Lucida Sans" pitchFamily="34" charset="0"/>
                <a:cs typeface="Lucida Sans" pitchFamily="34" charset="0"/>
              </a:rPr>
              <a:t>obvejčité, nepravidelně </a:t>
            </a:r>
            <a:r>
              <a:rPr lang="cs-CZ" sz="2000" dirty="0" err="1">
                <a:solidFill>
                  <a:schemeClr val="tx1"/>
                </a:solidFill>
                <a:ea typeface="Lucida Sans" pitchFamily="34" charset="0"/>
                <a:cs typeface="Lucida Sans" pitchFamily="34" charset="0"/>
              </a:rPr>
              <a:t>peřenolaločnaté</a:t>
            </a:r>
            <a:r>
              <a:rPr lang="cs-CZ" sz="2000" dirty="0">
                <a:solidFill>
                  <a:schemeClr val="tx1"/>
                </a:solidFill>
                <a:ea typeface="Lucida Sans" pitchFamily="34" charset="0"/>
                <a:cs typeface="Lucida Sans" pitchFamily="34" charset="0"/>
              </a:rPr>
              <a:t> listy</a:t>
            </a:r>
          </a:p>
          <a:p>
            <a:r>
              <a:rPr lang="cs-CZ" sz="2000" dirty="0">
                <a:solidFill>
                  <a:schemeClr val="tx1"/>
                </a:solidFill>
                <a:ea typeface="Lucida Sans" pitchFamily="34" charset="0"/>
                <a:cs typeface="Lucida Sans" pitchFamily="34" charset="0"/>
              </a:rPr>
              <a:t>samčí jehnědy rostou na loňských větévkách, samičí na letorostech</a:t>
            </a:r>
          </a:p>
          <a:p>
            <a:r>
              <a:rPr lang="cs-CZ" sz="2000" dirty="0">
                <a:solidFill>
                  <a:schemeClr val="tx1"/>
                </a:solidFill>
                <a:ea typeface="Lucida Sans" pitchFamily="34" charset="0"/>
                <a:cs typeface="Lucida Sans" pitchFamily="34" charset="0"/>
              </a:rPr>
              <a:t>plod – žalud sedící v číšce</a:t>
            </a:r>
          </a:p>
          <a:p>
            <a:r>
              <a:rPr lang="cs-CZ" sz="2000" dirty="0">
                <a:solidFill>
                  <a:schemeClr val="tx1"/>
                </a:solidFill>
                <a:ea typeface="Lucida Sans" pitchFamily="34" charset="0"/>
                <a:cs typeface="Lucida Sans" pitchFamily="34" charset="0"/>
              </a:rPr>
              <a:t> hluboké kořeny =&gt; odolný proti větru (může se dožít 1500 let)</a:t>
            </a:r>
          </a:p>
          <a:p>
            <a:r>
              <a:rPr lang="cs-CZ" sz="2000" dirty="0"/>
              <a:t>význam</a:t>
            </a:r>
          </a:p>
          <a:p>
            <a:pPr lvl="1"/>
            <a:r>
              <a:rPr lang="cs-CZ" sz="2000" dirty="0"/>
              <a:t> tvrdé, pevné a těžké dřevo</a:t>
            </a:r>
          </a:p>
          <a:p>
            <a:pPr lvl="1"/>
            <a:r>
              <a:rPr lang="cs-CZ" sz="2000" dirty="0"/>
              <a:t>okrasné dřeviny</a:t>
            </a:r>
          </a:p>
          <a:p>
            <a:pPr lvl="3"/>
            <a:r>
              <a:rPr lang="cs-CZ" sz="1600" dirty="0"/>
              <a:t> je </a:t>
            </a:r>
            <a:r>
              <a:rPr lang="fi-FI" sz="1600" dirty="0"/>
              <a:t>symbolem síly, dlouhověkosti a odolnosti</a:t>
            </a:r>
            <a:endParaRPr lang="cs-CZ" sz="1600" dirty="0"/>
          </a:p>
        </p:txBody>
      </p:sp>
      <p:pic>
        <p:nvPicPr>
          <p:cNvPr id="2050" name="Picture 2" descr="Dub letní – Wikiped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3146269"/>
            <a:ext cx="2192481" cy="351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ub letní Quercus robur | Blanokřídlí v Pra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28465"/>
            <a:ext cx="2612523" cy="193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250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Dub zimní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chemeClr val="tx1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rPr>
              <a:t>vejčitá, méně rozvětvená štíhlá koruna</a:t>
            </a:r>
          </a:p>
          <a:p>
            <a:r>
              <a:rPr lang="cs-CZ" dirty="0">
                <a:solidFill>
                  <a:schemeClr val="tx1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rPr>
              <a:t>řapíkaté listy, široce obvejčitá čepel, nejširší v horní polovině</a:t>
            </a:r>
          </a:p>
          <a:p>
            <a:r>
              <a:rPr lang="cs-CZ" dirty="0">
                <a:solidFill>
                  <a:schemeClr val="tx1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rPr>
              <a:t>podlouhlé vejcovité žaludy</a:t>
            </a:r>
          </a:p>
          <a:p>
            <a:r>
              <a:rPr lang="cs-CZ" dirty="0">
                <a:solidFill>
                  <a:schemeClr val="tx1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rPr>
              <a:t>roste především na kyselých písčitých půdách</a:t>
            </a:r>
          </a:p>
          <a:p>
            <a:r>
              <a:rPr lang="cs-CZ" dirty="0">
                <a:solidFill>
                  <a:schemeClr val="tx1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rPr>
              <a:t>odolný</a:t>
            </a:r>
          </a:p>
          <a:p>
            <a:r>
              <a:rPr lang="cs-CZ" dirty="0">
                <a:solidFill>
                  <a:schemeClr val="tx1"/>
                </a:solidFill>
                <a:latin typeface="Lucida Sans" pitchFamily="34" charset="0"/>
              </a:rPr>
              <a:t>význam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Lucida Sans" pitchFamily="34" charset="0"/>
              </a:rPr>
              <a:t>lékařství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Lucida Sans" pitchFamily="34" charset="0"/>
              </a:rPr>
              <a:t>dříví</a:t>
            </a:r>
          </a:p>
          <a:p>
            <a:pPr lvl="2"/>
            <a:r>
              <a:rPr lang="cs-CZ" dirty="0">
                <a:solidFill>
                  <a:schemeClr val="tx1"/>
                </a:solidFill>
                <a:latin typeface="Lucida Sans" pitchFamily="34" charset="0"/>
              </a:rPr>
              <a:t>topení</a:t>
            </a:r>
          </a:p>
          <a:p>
            <a:pPr lvl="2"/>
            <a:r>
              <a:rPr lang="cs-CZ" dirty="0">
                <a:solidFill>
                  <a:schemeClr val="tx1"/>
                </a:solidFill>
                <a:latin typeface="Lucida Sans" pitchFamily="34" charset="0"/>
              </a:rPr>
              <a:t>nábytek</a:t>
            </a:r>
            <a:endParaRPr lang="cs-CZ" dirty="0"/>
          </a:p>
        </p:txBody>
      </p:sp>
      <p:pic>
        <p:nvPicPr>
          <p:cNvPr id="3074" name="Picture 2" descr="Dub zimní - Quercus petraea, Správa národního parku Podyj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16082"/>
            <a:ext cx="3096344" cy="395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Snímek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Snímek 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8" descr="Snímek 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0" descr="Snímek 1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2" descr="Snímek 1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6" name="Picture 14" descr="dub letní a zimní – Seznam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80928"/>
            <a:ext cx="249404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722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Kaštanovník jedlý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836712"/>
            <a:ext cx="7543800" cy="3886200"/>
          </a:xfrm>
        </p:spPr>
        <p:txBody>
          <a:bodyPr>
            <a:normAutofit fontScale="92500"/>
          </a:bodyPr>
          <a:lstStyle/>
          <a:p>
            <a:r>
              <a:rPr lang="cs-CZ" dirty="0">
                <a:solidFill>
                  <a:schemeClr val="tx1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rPr>
              <a:t>široká vejčitá koruna, výška 20-25 metrů</a:t>
            </a:r>
          </a:p>
          <a:p>
            <a:r>
              <a:rPr lang="cs-CZ" dirty="0">
                <a:solidFill>
                  <a:schemeClr val="tx1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rPr>
              <a:t> podlouhlé elipsovité listy</a:t>
            </a:r>
          </a:p>
          <a:p>
            <a:r>
              <a:rPr lang="cs-CZ" dirty="0">
                <a:solidFill>
                  <a:schemeClr val="tx1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rPr>
              <a:t>semena – kaštany neboli </a:t>
            </a:r>
            <a:r>
              <a:rPr lang="cs-CZ" dirty="0" err="1">
                <a:solidFill>
                  <a:schemeClr val="tx1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rPr>
              <a:t>maróny</a:t>
            </a:r>
            <a:endParaRPr lang="cs-CZ" dirty="0">
              <a:solidFill>
                <a:schemeClr val="tx1"/>
              </a:solidFill>
              <a:latin typeface="Lucida Sans" pitchFamily="34" charset="0"/>
              <a:ea typeface="Lucida Sans" pitchFamily="34" charset="0"/>
              <a:cs typeface="Lucida Sans" pitchFamily="34" charset="0"/>
            </a:endParaRPr>
          </a:p>
          <a:p>
            <a:pPr lvl="1"/>
            <a:r>
              <a:rPr lang="cs-CZ" dirty="0">
                <a:solidFill>
                  <a:schemeClr val="tx1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rPr>
              <a:t>pečená jsou jedlá</a:t>
            </a:r>
          </a:p>
          <a:p>
            <a:r>
              <a:rPr lang="cs-CZ" dirty="0">
                <a:solidFill>
                  <a:schemeClr val="tx1"/>
                </a:solidFill>
                <a:latin typeface="Lucida Sans" pitchFamily="34" charset="0"/>
                <a:ea typeface="Lucida Sans" pitchFamily="34" charset="0"/>
                <a:cs typeface="Lucida Sans" pitchFamily="34" charset="0"/>
              </a:rPr>
              <a:t>význam</a:t>
            </a:r>
          </a:p>
          <a:p>
            <a:r>
              <a:rPr lang="cs-CZ" sz="3000" dirty="0">
                <a:solidFill>
                  <a:schemeClr val="tx1"/>
                </a:solidFill>
                <a:latin typeface="Lucida Sans" panose="020B0602030504020204" pitchFamily="34" charset="0"/>
              </a:rPr>
              <a:t>č</a:t>
            </a:r>
            <a:r>
              <a:rPr lang="cs-CZ" dirty="0">
                <a:solidFill>
                  <a:schemeClr val="tx1"/>
                </a:solidFill>
                <a:latin typeface="Lucida Sans" panose="020B0602030504020204" pitchFamily="34" charset="0"/>
              </a:rPr>
              <a:t>istí játra od jedovatých zplodin a působí proti průjmům, psychickým poruchám a stavům úzkosti. V lidovém léčitelství a farmakologickém průmyslu se využívají listy jako prostředek proti kašli. Pro svůj nízký obsah cukru jsou vhodné i pro diabetiky.</a:t>
            </a:r>
          </a:p>
          <a:p>
            <a:endParaRPr lang="cs-CZ" dirty="0"/>
          </a:p>
        </p:txBody>
      </p:sp>
      <p:pic>
        <p:nvPicPr>
          <p:cNvPr id="4098" name="Picture 2" descr="Kaštanovník setý – Wikiped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81" y="116632"/>
            <a:ext cx="1644299" cy="262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rytosemenné - dvouděložné I. - Bukovité - Kaštanovník jedl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072" y="4465982"/>
            <a:ext cx="2736304" cy="204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Jak upéct kaštany v troubě, mikrovlnce či na pánvi - WomanOnl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05" y="1655474"/>
            <a:ext cx="1531640" cy="102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696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Bukovité - prezent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0688"/>
            <a:ext cx="485639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7681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93</TotalTime>
  <Words>275</Words>
  <Application>Microsoft Office PowerPoint</Application>
  <PresentationFormat>Předvádění na obrazovce (4:3)</PresentationFormat>
  <Paragraphs>55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Impact</vt:lpstr>
      <vt:lpstr>Lucida Sans</vt:lpstr>
      <vt:lpstr>Times New Roman</vt:lpstr>
      <vt:lpstr>NewsPrint</vt:lpstr>
      <vt:lpstr>Bukovité</vt:lpstr>
      <vt:lpstr>Obecná charakteristika</vt:lpstr>
      <vt:lpstr>Základní charakteristika</vt:lpstr>
      <vt:lpstr>Nejdůležitější zástupci</vt:lpstr>
      <vt:lpstr>Buk lesní</vt:lpstr>
      <vt:lpstr>Dub letní</vt:lpstr>
      <vt:lpstr>Dub zimní</vt:lpstr>
      <vt:lpstr>Kaštanovník jedlý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Bukovité</dc:title>
  <dc:creator>UZIVATEL</dc:creator>
  <cp:lastModifiedBy>Darina Pospíchalová</cp:lastModifiedBy>
  <cp:revision>9</cp:revision>
  <dcterms:created xsi:type="dcterms:W3CDTF">2022-05-09T16:07:18Z</dcterms:created>
  <dcterms:modified xsi:type="dcterms:W3CDTF">2024-11-19T15:15:14Z</dcterms:modified>
</cp:coreProperties>
</file>