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03.10.2024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ram.cz/" TargetMode="External"/><Relationship Id="rId3" Type="http://schemas.openxmlformats.org/officeDocument/2006/relationships/hyperlink" Target="https://19d4c0ec95.clvawcdnwnd.com/b23b5672f78a3e30560d9f69a5f810fb/200000944ea538eb504/klinik.jpg?ph=19d4c0ec95" TargetMode="External"/><Relationship Id="rId7" Type="http://schemas.openxmlformats.org/officeDocument/2006/relationships/hyperlink" Target="https://i.iinfo.cz/images/536/operacni-sal-detskeho-orl-ve-fn-motol-2.jpg" TargetMode="External"/><Relationship Id="rId12" Type="http://schemas.openxmlformats.org/officeDocument/2006/relationships/hyperlink" Target="https://svetkreativity.cz/operace-muz-smrt-strach-zivot/?utm_source=www.seznam.cz&amp;utm_medium=sekce-z-internetu" TargetMode="External"/><Relationship Id="rId2" Type="http://schemas.openxmlformats.org/officeDocument/2006/relationships/hyperlink" Target="https://www.womanonly.cz/wp-content/uploads/fly-images/53830/klinicka-smrt-1036x60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gr.cz/fotky/bulvar/16/021/s480/PAL612ee9_smr.jpg" TargetMode="External"/><Relationship Id="rId11" Type="http://schemas.openxmlformats.org/officeDocument/2006/relationships/hyperlink" Target="http://www.znamenicasu.cz/" TargetMode="External"/><Relationship Id="rId5" Type="http://schemas.openxmlformats.org/officeDocument/2006/relationships/hyperlink" Target="https://www.zdrave.cz/media/cache/article_detail/files/img/article/1790/tunnel-20180_1280.jpg" TargetMode="External"/><Relationship Id="rId10" Type="http://schemas.openxmlformats.org/officeDocument/2006/relationships/hyperlink" Target="http://www.klinickasmrt.czwww.nde.cz/" TargetMode="External"/><Relationship Id="rId4" Type="http://schemas.openxmlformats.org/officeDocument/2006/relationships/hyperlink" Target="https://cdn.xsd.cz/resize/ef378da5be253d7686f61912cf7af396_resize=680,383_.jpg?hash=b1b48e3235674beb05424d4a5dff9219" TargetMode="External"/><Relationship Id="rId9" Type="http://schemas.openxmlformats.org/officeDocument/2006/relationships/hyperlink" Target="http://www.nde.okamzit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2032248"/>
          </a:xfrm>
        </p:spPr>
        <p:txBody>
          <a:bodyPr rtlCol="0"/>
          <a:lstStyle/>
          <a:p>
            <a:pPr rtl="0"/>
            <a:r>
              <a:rPr lang="cs-CZ" dirty="0"/>
              <a:t>Klinická smrt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9048" y="4149080"/>
            <a:ext cx="4752527" cy="685800"/>
          </a:xfrm>
        </p:spPr>
        <p:txBody>
          <a:bodyPr rtlCol="0"/>
          <a:lstStyle/>
          <a:p>
            <a:pPr rtl="0"/>
            <a:r>
              <a:rPr lang="cs-CZ" dirty="0"/>
              <a:t>Vendula </a:t>
            </a:r>
            <a:r>
              <a:rPr lang="cs-CZ" dirty="0" err="1"/>
              <a:t>kostřicová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F7A0C-324A-988B-5779-B2B09265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zažil klinickou smrt a po 20 minutách se vrátil mezi živé a svěřil se s tím, co zažil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3AA2-6735-FB73-8323-3644F4CB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Muži bylo pouhých 28 let a říká, že za dlouhých 20 minut viděl věci, které vidí jen málo lidí</a:t>
            </a:r>
          </a:p>
          <a:p>
            <a:r>
              <a:rPr lang="cs-CZ" dirty="0"/>
              <a:t>Přidává se tak k lidem, kteří říkají, že se člověk smrti bát nemusí</a:t>
            </a:r>
          </a:p>
          <a:p>
            <a:r>
              <a:rPr lang="cs-CZ" dirty="0"/>
              <a:t>Po probuzení zjistil, jaké jsou jeho hodnoty, co vše ve své rodině má a také to, čeho si má v životě opravdu vážit a co je důležité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DFAC1C-0B4E-88FA-BC6E-0D25E7DE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13" y="4102967"/>
            <a:ext cx="4237087" cy="23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n Pronounced Dead For 20 Minutes Reveals Supernatural Experience After 39  Years | God TV News">
            <a:extLst>
              <a:ext uri="{FF2B5EF4-FFF2-40B4-BE49-F238E27FC236}">
                <a16:creationId xmlns:a16="http://schemas.microsoft.com/office/drawing/2014/main" id="{CB2FED1D-C2A2-20E6-D1C4-E7B308A1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972738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2C596-014B-F0D1-B7E1-1CA1AB3E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B672AE-AEE4-38FF-2240-12546A481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0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3A5A9-E0FE-C8C0-49BD-ADC3C681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99220"/>
            <a:ext cx="6397352" cy="13255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476AC-EEF2-1332-A1C0-4FFA00FC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28799"/>
            <a:ext cx="10369152" cy="457200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Obrázky: </a:t>
            </a:r>
            <a:r>
              <a:rPr lang="cs-CZ" dirty="0">
                <a:hlinkClick r:id="rId2"/>
              </a:rPr>
              <a:t>https://www.womanonly.cz/wp-content/uploads/fly-images/53830/klinicka-smrt-1036x608-c.jpg</a:t>
            </a:r>
            <a:br>
              <a:rPr lang="cs-CZ" dirty="0"/>
            </a:br>
            <a:r>
              <a:rPr lang="cs-CZ" dirty="0">
                <a:hlinkClick r:id="rId3"/>
              </a:rPr>
              <a:t>https://19d4c0ec95.clvawcdnwnd.com/b23b5672f78a3e30560d9f69a5f810fb/200000944ea538eb504/klinik.jpg?ph=19d4c0ec95</a:t>
            </a:r>
            <a:br>
              <a:rPr lang="cs-CZ" dirty="0"/>
            </a:br>
            <a:r>
              <a:rPr lang="cs-CZ" dirty="0">
                <a:hlinkClick r:id="rId4"/>
              </a:rPr>
              <a:t>https://cdn.xsd.cz/resize/ef378da5be253d7686f61912cf7af396_resize=680,383_.jpg?hash=b1b48e3235674beb05424d4a5dff9219</a:t>
            </a:r>
            <a:br>
              <a:rPr lang="cs-CZ" dirty="0"/>
            </a:br>
            <a:r>
              <a:rPr lang="cs-CZ" dirty="0">
                <a:hlinkClick r:id="rId5"/>
              </a:rPr>
              <a:t>https://www.zdrave.cz/media/cache/article_detail/files/img/article/1790/tunnel-20180_1280.jpg</a:t>
            </a:r>
            <a:br>
              <a:rPr lang="cs-CZ" dirty="0"/>
            </a:br>
            <a:r>
              <a:rPr lang="cs-CZ" dirty="0">
                <a:hlinkClick r:id="rId6"/>
              </a:rPr>
              <a:t>https://1gr.cz/fotky/bulvar/16/021/s480/PAL612ee9_smr.jpg</a:t>
            </a:r>
            <a:br>
              <a:rPr lang="cs-CZ" dirty="0"/>
            </a:br>
            <a:r>
              <a:rPr lang="cs-CZ" dirty="0">
                <a:hlinkClick r:id="rId7"/>
              </a:rPr>
              <a:t>https://i.iinfo.cz/images/536/operacni-sal-detskeho-orl-ve-fn-motol-2.jpg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Stránky: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  <a:hlinkClick r:id="rId8"/>
              </a:rPr>
              <a:t>www.umiram.cz</a:t>
            </a:r>
            <a:br>
              <a:rPr lang="cs-CZ" dirty="0">
                <a:solidFill>
                  <a:srgbClr val="000000"/>
                </a:solidFill>
                <a:latin typeface="Open Sans" panose="020F0502020204030204" pitchFamily="34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  <a:hlinkClick r:id="rId9"/>
              </a:rPr>
              <a:t>http://www.nde.okamzite.eu/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  <a:hlinkClick r:id="rId10"/>
              </a:rPr>
              <a:t>www.klinickasmrt.czwww.nde.cz</a:t>
            </a:r>
            <a:br>
              <a:rPr lang="cs-CZ" dirty="0"/>
            </a:br>
            <a:r>
              <a:rPr lang="cs-CZ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  <a:hlinkClick r:id="rId11"/>
              </a:rPr>
              <a:t>www.znamenicasu.cz</a:t>
            </a:r>
            <a:br>
              <a:rPr lang="cs-CZ" dirty="0">
                <a:solidFill>
                  <a:srgbClr val="000000"/>
                </a:solidFill>
                <a:latin typeface="Open Sans" panose="020F050202020403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Open Sans" panose="020F0502020204030204" pitchFamily="34" charset="0"/>
                <a:hlinkClick r:id="rId12"/>
              </a:rPr>
              <a:t>https://svetkreativity.cz/operace-muz-smrt-strach-zivot/?utm_source=www.seznam.cz&amp;utm_medium=sekce-z-internetu</a:t>
            </a:r>
            <a:endParaRPr lang="cs-CZ" dirty="0">
              <a:solidFill>
                <a:srgbClr val="000000"/>
              </a:solidFill>
              <a:latin typeface="Open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31346-5527-5F1B-8D6F-16666324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vlastně klinická smrt?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B37A7-846A-E3BC-C1C6-42754066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9"/>
            <a:ext cx="10058400" cy="4699992"/>
          </a:xfrm>
        </p:spPr>
        <p:txBody>
          <a:bodyPr/>
          <a:lstStyle/>
          <a:p>
            <a:r>
              <a:rPr lang="cs-CZ" dirty="0"/>
              <a:t>zástava dechu a srdeční činnosti</a:t>
            </a:r>
          </a:p>
          <a:p>
            <a:r>
              <a:rPr lang="cs-CZ" dirty="0"/>
              <a:t>stav vědomí, který je blízký smrti (NDE)</a:t>
            </a:r>
          </a:p>
          <a:p>
            <a:r>
              <a:rPr lang="cs-CZ" dirty="0"/>
              <a:t>Pozitivní i negativní prožitky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028" name="Picture 4" descr="Klinická smrt :: Paracz">
            <a:extLst>
              <a:ext uri="{FF2B5EF4-FFF2-40B4-BE49-F238E27FC236}">
                <a16:creationId xmlns:a16="http://schemas.microsoft.com/office/drawing/2014/main" id="{C3D3DA10-2DDC-D2B0-6D73-87F34071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638301"/>
            <a:ext cx="4916313" cy="2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linická smrt, zážitky OBE a NDE. Stalo se to i vám? - WomanOnly">
            <a:extLst>
              <a:ext uri="{FF2B5EF4-FFF2-40B4-BE49-F238E27FC236}">
                <a16:creationId xmlns:a16="http://schemas.microsoft.com/office/drawing/2014/main" id="{36062E07-63C0-B149-4BD8-558BDC178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r="23540"/>
          <a:stretch/>
        </p:blipFill>
        <p:spPr bwMode="auto">
          <a:xfrm>
            <a:off x="7713736" y="1913965"/>
            <a:ext cx="3737895" cy="44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08168-50F4-7EAC-10C8-6C54C4DE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Psychická stránka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BA603-B3A0-C2C5-CDAE-06FDB1869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7" y="1825625"/>
            <a:ext cx="5460033" cy="3763616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  <a:p>
            <a:r>
              <a:rPr lang="cs-CZ"/>
              <a:t>Přibližně každý pátý se vrací se zážitkem a poté mění svůj styl života</a:t>
            </a:r>
          </a:p>
          <a:p>
            <a:r>
              <a:rPr lang="cs-CZ"/>
              <a:t>Jevy si jsou podobné, ale nikdy úplně stejné</a:t>
            </a:r>
          </a:p>
          <a:p>
            <a:r>
              <a:rPr lang="cs-CZ"/>
              <a:t>Někteří se probudí bez jakýchkoliv pocitů či zážitků</a:t>
            </a:r>
            <a:endParaRPr lang="cs-CZ" dirty="0"/>
          </a:p>
        </p:txBody>
      </p:sp>
      <p:pic>
        <p:nvPicPr>
          <p:cNvPr id="2050" name="Picture 2" descr="Světlo na konci tunelu a strach. Lidé líčí klinickou smrt - Aktuálně.cz">
            <a:extLst>
              <a:ext uri="{FF2B5EF4-FFF2-40B4-BE49-F238E27FC236}">
                <a16:creationId xmlns:a16="http://schemas.microsoft.com/office/drawing/2014/main" id="{1C39C2CC-AB6D-1865-5B4D-F84D01F770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61279"/>
            <a:ext cx="4800600" cy="27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B1E6B-D8D5-2A04-0034-917A8704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Lehkost bez vlastního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F7694-E0A3-5EBF-B91B-04BF2B74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827212"/>
            <a:ext cx="5460032" cy="4573587"/>
          </a:xfrm>
        </p:spPr>
        <p:txBody>
          <a:bodyPr/>
          <a:lstStyle/>
          <a:p>
            <a:r>
              <a:rPr lang="cs-CZ" dirty="0"/>
              <a:t>Prožitky se dělí do 14 kategorií</a:t>
            </a:r>
          </a:p>
          <a:p>
            <a:r>
              <a:rPr lang="cs-CZ" dirty="0"/>
              <a:t>Opuštění vlastního těla = jev, kdy člověk opouštěl vlastní tělo a pozoroval ho jako divák (viz. obrázky)</a:t>
            </a:r>
          </a:p>
        </p:txBody>
      </p:sp>
      <p:pic>
        <p:nvPicPr>
          <p:cNvPr id="3074" name="Picture 2" descr="Existuje posmrtný život? Lidé, kteří přežili klinickou smrt, mají jasno">
            <a:extLst>
              <a:ext uri="{FF2B5EF4-FFF2-40B4-BE49-F238E27FC236}">
                <a16:creationId xmlns:a16="http://schemas.microsoft.com/office/drawing/2014/main" id="{5F066894-6956-942D-B60C-321653D8E3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2721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inická smrt: Cesta za hranici života a zase zpět – RF-Hobby.cz">
            <a:extLst>
              <a:ext uri="{FF2B5EF4-FFF2-40B4-BE49-F238E27FC236}">
                <a16:creationId xmlns:a16="http://schemas.microsoft.com/office/drawing/2014/main" id="{27CF0335-7D3A-D634-38D7-B11ED766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" y="3793680"/>
            <a:ext cx="4869269" cy="25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804A7-1896-5B49-4EC0-315D8901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Setkání se světlem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B7A3B-6151-69D7-2B8A-444AA51E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Nejsilnější společný znak je setkání se silným světlem</a:t>
            </a:r>
          </a:p>
          <a:p>
            <a:r>
              <a:rPr lang="cs-CZ" dirty="0"/>
              <a:t>Světlo značí bytost obdařenou inteligencí a vědomím </a:t>
            </a:r>
          </a:p>
          <a:p>
            <a:r>
              <a:rPr lang="cs-CZ" dirty="0"/>
              <a:t>Otázky</a:t>
            </a:r>
          </a:p>
        </p:txBody>
      </p:sp>
      <p:pic>
        <p:nvPicPr>
          <p:cNvPr id="4098" name="Picture 2" descr="Klinická smrt - jak popsat tento prožitek? | Zdravě.cz">
            <a:extLst>
              <a:ext uri="{FF2B5EF4-FFF2-40B4-BE49-F238E27FC236}">
                <a16:creationId xmlns:a16="http://schemas.microsoft.com/office/drawing/2014/main" id="{6ADD920A-226E-E590-C16F-860E12DB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095198"/>
            <a:ext cx="5660107" cy="33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D1972-D34B-76D3-5547-DAA9DF4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Panoramatický přehled dosavadního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39731A-DD76-2A01-1CB7-775BFBDD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36912"/>
            <a:ext cx="9144000" cy="3763888"/>
          </a:xfrm>
        </p:spPr>
        <p:txBody>
          <a:bodyPr/>
          <a:lstStyle/>
          <a:p>
            <a:r>
              <a:rPr lang="cs-CZ" dirty="0"/>
              <a:t>Osobě je promítnut panoramatický přehled dosavadního života</a:t>
            </a:r>
          </a:p>
          <a:p>
            <a:r>
              <a:rPr lang="cs-CZ" dirty="0"/>
              <a:t>Velice rychlé a v chronologickém sledu (tzn. postupně)</a:t>
            </a:r>
          </a:p>
          <a:p>
            <a:r>
              <a:rPr lang="cs-CZ" dirty="0"/>
              <a:t>Zdůrazněno, aby se člověk naučil milovat a nabývat poznání</a:t>
            </a:r>
          </a:p>
          <a:p>
            <a:r>
              <a:rPr lang="cs-CZ" dirty="0"/>
              <a:t>Nenastává jen v klinické smrti, ale například i ve velkém nebezpečí nebo při poranění</a:t>
            </a:r>
          </a:p>
        </p:txBody>
      </p:sp>
    </p:spTree>
    <p:extLst>
      <p:ext uri="{BB962C8B-B14F-4D97-AF65-F5344CB8AC3E}">
        <p14:creationId xmlns:p14="http://schemas.microsoft.com/office/powerpoint/2010/main" val="5969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72AE4-EFC6-8865-FA84-2CCA2CD8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nemají špatné prožitky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AC5839-57BF-152F-8777-653EE0B7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7% lidí má děsivé a nepříjemné prožitky – dosud ale nikdy u dítěte</a:t>
            </a:r>
          </a:p>
          <a:p>
            <a:r>
              <a:rPr lang="cs-CZ" dirty="0"/>
              <a:t>Děti (i velmi malé) popisují pocity podobně jako dospělí</a:t>
            </a:r>
          </a:p>
        </p:txBody>
      </p:sp>
      <p:pic>
        <p:nvPicPr>
          <p:cNvPr id="5122" name="Picture 2" descr="Plyšák výjimečně povolen aneb Když jde dítě na operaci - Vitalia.cz">
            <a:extLst>
              <a:ext uri="{FF2B5EF4-FFF2-40B4-BE49-F238E27FC236}">
                <a16:creationId xmlns:a16="http://schemas.microsoft.com/office/drawing/2014/main" id="{22F0707A-31A0-E8F8-778F-51338F7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46" y="2996952"/>
            <a:ext cx="5434707" cy="36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9467D-99A7-1C28-B194-9F23F530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NDE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92E3F-15AA-F45B-24ED-B943C0D8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cs-CZ" dirty="0"/>
              <a:t>Dotyčný bývá minutu mimo (neví o sobě)</a:t>
            </a:r>
          </a:p>
          <a:p>
            <a:pPr marL="457200" indent="-457200">
              <a:buAutoNum type="arabicParenR"/>
            </a:pPr>
            <a:r>
              <a:rPr lang="cs-CZ" dirty="0"/>
              <a:t>Nastává bzučivý nebo podobný zvuk</a:t>
            </a:r>
          </a:p>
          <a:p>
            <a:pPr marL="457200" indent="-457200">
              <a:buAutoNum type="arabicParenR"/>
            </a:pPr>
            <a:r>
              <a:rPr lang="cs-CZ" dirty="0"/>
              <a:t>Oddělení od těla (fyzická schránka) do stavu duchovního bytí</a:t>
            </a:r>
          </a:p>
          <a:p>
            <a:pPr marL="457200" indent="-457200">
              <a:buAutoNum type="arabicParenR"/>
            </a:pPr>
            <a:r>
              <a:rPr lang="cs-CZ" dirty="0"/>
              <a:t>Pocity míru, blaha a spokojenosti</a:t>
            </a:r>
          </a:p>
          <a:p>
            <a:pPr marL="457200" indent="-457200">
              <a:buAutoNum type="arabicParenR"/>
            </a:pPr>
            <a:r>
              <a:rPr lang="cs-CZ" dirty="0"/>
              <a:t>Vznášení se nad vlastním tělem, pocit obrovské volnosti</a:t>
            </a:r>
          </a:p>
          <a:p>
            <a:pPr marL="457200" indent="-457200">
              <a:buAutoNum type="arabicParenR"/>
            </a:pPr>
            <a:r>
              <a:rPr lang="cs-CZ" dirty="0"/>
              <a:t>Všechny smysly jsou bystřejší než kdy dřív</a:t>
            </a:r>
          </a:p>
          <a:p>
            <a:pPr marL="457200" indent="-457200">
              <a:buAutoNum type="arabicParenR"/>
            </a:pPr>
            <a:r>
              <a:rPr lang="cs-CZ" dirty="0"/>
              <a:t>Po chvíli přechodný vstup do jiného světa přes ‘‘tmavě-modrý tunel smrti‘‘</a:t>
            </a:r>
          </a:p>
          <a:p>
            <a:pPr marL="457200" indent="-457200">
              <a:buAutoNum type="arabicParenR"/>
            </a:pPr>
            <a:r>
              <a:rPr lang="cs-CZ" dirty="0"/>
              <a:t>Dotyčný slyší dunivé a vibrující zvuky, když prolétá tunelem a následně slyší hlasy</a:t>
            </a:r>
          </a:p>
        </p:txBody>
      </p:sp>
    </p:spTree>
    <p:extLst>
      <p:ext uri="{BB962C8B-B14F-4D97-AF65-F5344CB8AC3E}">
        <p14:creationId xmlns:p14="http://schemas.microsoft.com/office/powerpoint/2010/main" val="27819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1EAB9-2C06-B04D-A83C-14B1E294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NDE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0CB4C-8DFF-5F7A-9F71-CF6DAA88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9) Poté se dotyčnému promítne ‘‘film‘‘ jeho/jejího života</a:t>
            </a:r>
          </a:p>
          <a:p>
            <a:pPr marL="0" indent="0">
              <a:buNone/>
            </a:pPr>
            <a:r>
              <a:rPr lang="cs-CZ" dirty="0"/>
              <a:t>10) Setkání se světlem, které pak jedince obklopí a šíří pocit klidu a blaha</a:t>
            </a:r>
          </a:p>
          <a:p>
            <a:pPr marL="0" indent="0">
              <a:buNone/>
            </a:pPr>
            <a:r>
              <a:rPr lang="cs-CZ" dirty="0"/>
              <a:t>11) Někteří mají šanci komunikovat duševně se světlem</a:t>
            </a:r>
          </a:p>
          <a:p>
            <a:pPr marL="0" indent="0">
              <a:buNone/>
            </a:pPr>
            <a:r>
              <a:rPr lang="cs-CZ" dirty="0"/>
              <a:t>12) Pokud se dotyčný dostal až na vrchol světla, může vidět na druhou stranu</a:t>
            </a:r>
          </a:p>
          <a:p>
            <a:pPr marL="0" indent="0">
              <a:buNone/>
            </a:pPr>
            <a:r>
              <a:rPr lang="cs-CZ" dirty="0"/>
              <a:t>13) Pokud je jedinec oživen/zachráněn, je automaticky vrácen do  svého těla</a:t>
            </a:r>
          </a:p>
          <a:p>
            <a:pPr marL="0" indent="0">
              <a:buNone/>
            </a:pPr>
            <a:r>
              <a:rPr lang="cs-CZ" dirty="0"/>
              <a:t>14) Dotyčný se již nebojí smrti</a:t>
            </a:r>
          </a:p>
          <a:p>
            <a:pPr marL="0" indent="0">
              <a:buNone/>
            </a:pPr>
            <a:r>
              <a:rPr lang="cs-CZ" dirty="0"/>
              <a:t>15) Zjištění, že nejdůležitější na světě je láska k druhým </a:t>
            </a:r>
          </a:p>
        </p:txBody>
      </p:sp>
    </p:spTree>
    <p:extLst>
      <p:ext uri="{BB962C8B-B14F-4D97-AF65-F5344CB8AC3E}">
        <p14:creationId xmlns:p14="http://schemas.microsoft.com/office/powerpoint/2010/main" val="32434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122</TotalTime>
  <Words>633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Medium</vt:lpstr>
      <vt:lpstr>Open Sans</vt:lpstr>
      <vt:lpstr>Zdravotnická tématika 16x9</vt:lpstr>
      <vt:lpstr>Klinická smrt</vt:lpstr>
      <vt:lpstr>Co je vlastně klinická smrt?</vt:lpstr>
      <vt:lpstr>Psychická stránka</vt:lpstr>
      <vt:lpstr>Lehkost bez vlastního těla</vt:lpstr>
      <vt:lpstr>Setkání se světlem</vt:lpstr>
      <vt:lpstr>Panoramatický přehled dosavadního života</vt:lpstr>
      <vt:lpstr>Děti nemají špatné prožitky</vt:lpstr>
      <vt:lpstr>Průběh NDE</vt:lpstr>
      <vt:lpstr>Průběh NDE</vt:lpstr>
      <vt:lpstr>Muž zažil klinickou smrt a po 20 minutách se vrátil mezi živé a svěřil se s tím, co zažil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smrt</dc:title>
  <dc:creator>Lucie Kostricova</dc:creator>
  <cp:lastModifiedBy>cloudconvert_11</cp:lastModifiedBy>
  <cp:revision>12</cp:revision>
  <dcterms:created xsi:type="dcterms:W3CDTF">2024-01-07T14:46:58Z</dcterms:created>
  <dcterms:modified xsi:type="dcterms:W3CDTF">2024-10-03T13:32:04Z</dcterms:modified>
</cp:coreProperties>
</file>