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BBB409-3DBD-4F46-84FA-D1559E9D2468}" type="datetimeFigureOut">
              <a:rPr lang="cs-CZ" smtClean="0"/>
              <a:t>13.3.2014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C04EA3-C904-4EAD-B5F0-239F56CCD90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04EA3-C904-4EAD-B5F0-239F56CCD903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47DA-0304-42BC-A4B2-FEB3EE145EF1}" type="datetimeFigureOut">
              <a:rPr lang="cs-CZ" smtClean="0"/>
              <a:t>13.3.2014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D422-C99A-483E-89A4-520E88BA2B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47DA-0304-42BC-A4B2-FEB3EE145EF1}" type="datetimeFigureOut">
              <a:rPr lang="cs-CZ" smtClean="0"/>
              <a:t>13.3.2014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D422-C99A-483E-89A4-520E88BA2B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47DA-0304-42BC-A4B2-FEB3EE145EF1}" type="datetimeFigureOut">
              <a:rPr lang="cs-CZ" smtClean="0"/>
              <a:t>13.3.2014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D422-C99A-483E-89A4-520E88BA2B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47DA-0304-42BC-A4B2-FEB3EE145EF1}" type="datetimeFigureOut">
              <a:rPr lang="cs-CZ" smtClean="0"/>
              <a:t>13.3.2014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D422-C99A-483E-89A4-520E88BA2B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47DA-0304-42BC-A4B2-FEB3EE145EF1}" type="datetimeFigureOut">
              <a:rPr lang="cs-CZ" smtClean="0"/>
              <a:t>13.3.2014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D422-C99A-483E-89A4-520E88BA2B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47DA-0304-42BC-A4B2-FEB3EE145EF1}" type="datetimeFigureOut">
              <a:rPr lang="cs-CZ" smtClean="0"/>
              <a:t>13.3.2014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D422-C99A-483E-89A4-520E88BA2B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47DA-0304-42BC-A4B2-FEB3EE145EF1}" type="datetimeFigureOut">
              <a:rPr lang="cs-CZ" smtClean="0"/>
              <a:t>13.3.2014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D422-C99A-483E-89A4-520E88BA2B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47DA-0304-42BC-A4B2-FEB3EE145EF1}" type="datetimeFigureOut">
              <a:rPr lang="cs-CZ" smtClean="0"/>
              <a:t>13.3.2014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D422-C99A-483E-89A4-520E88BA2B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47DA-0304-42BC-A4B2-FEB3EE145EF1}" type="datetimeFigureOut">
              <a:rPr lang="cs-CZ" smtClean="0"/>
              <a:t>13.3.2014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D422-C99A-483E-89A4-520E88BA2B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47DA-0304-42BC-A4B2-FEB3EE145EF1}" type="datetimeFigureOut">
              <a:rPr lang="cs-CZ" smtClean="0"/>
              <a:t>13.3.2014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D422-C99A-483E-89A4-520E88BA2B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47DA-0304-42BC-A4B2-FEB3EE145EF1}" type="datetimeFigureOut">
              <a:rPr lang="cs-CZ" smtClean="0"/>
              <a:t>13.3.2014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D422-C99A-483E-89A4-520E88BA2B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53000">
              <a:srgbClr val="21D6E0"/>
            </a:gs>
            <a:gs pos="100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F47DA-0304-42BC-A4B2-FEB3EE145EF1}" type="datetimeFigureOut">
              <a:rPr lang="cs-CZ" smtClean="0"/>
              <a:t>13.3.2014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9D422-C99A-483E-89A4-520E88BA2B7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Vladislav_II._Jagello" TargetMode="External"/><Relationship Id="rId2" Type="http://schemas.openxmlformats.org/officeDocument/2006/relationships/hyperlink" Target="http://cs.wikipedia.org/wiki/Jagellonc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/>
              <a:t>Jagellonci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1100" dirty="0" smtClean="0">
                <a:solidFill>
                  <a:schemeClr val="tx1"/>
                </a:solidFill>
              </a:rPr>
              <a:t>Jan </a:t>
            </a:r>
            <a:r>
              <a:rPr lang="cs-CZ" sz="1100" dirty="0" err="1" smtClean="0">
                <a:solidFill>
                  <a:schemeClr val="tx1"/>
                </a:solidFill>
              </a:rPr>
              <a:t>Šponiar</a:t>
            </a:r>
            <a:endParaRPr lang="cs-CZ" sz="1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Jagellonci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err="1" smtClean="0"/>
              <a:t>Jagellonci</a:t>
            </a:r>
            <a:r>
              <a:rPr lang="cs-CZ" dirty="0" smtClean="0"/>
              <a:t> byli panovnická dynastie, pocházející z Litevského velkoknížectví. Krom Litvy dále vládli v Polské koruně (1385–1572), v České koruně (1471–1526) a v Uherské koruně (1490–1526). Prvním doloženým vládnoucím členem dynastie byl litevský velkokníže </a:t>
            </a:r>
            <a:r>
              <a:rPr lang="cs-CZ" dirty="0" err="1" smtClean="0"/>
              <a:t>Gediminas</a:t>
            </a:r>
            <a:r>
              <a:rPr lang="cs-CZ" dirty="0" smtClean="0"/>
              <a:t>. Česko-uherská větev rodu vymřela po meči roku 1526 Ludvíkem Jagellonským, polsko-litevská v roce 1572 Zikmundem II. Augustem.</a:t>
            </a:r>
          </a:p>
          <a:p>
            <a:r>
              <a:rPr lang="cs-CZ" dirty="0" smtClean="0"/>
              <a:t>Pro historii rodu je ustálený termín </a:t>
            </a:r>
            <a:r>
              <a:rPr lang="cs-CZ" dirty="0" err="1" smtClean="0"/>
              <a:t>Jagellonci</a:t>
            </a:r>
            <a:r>
              <a:rPr lang="cs-CZ" dirty="0" smtClean="0"/>
              <a:t> poněkud zavádějící, neboť se odvozuje až od Vladislava II. </a:t>
            </a:r>
            <a:r>
              <a:rPr lang="cs-CZ" dirty="0" err="1" smtClean="0"/>
              <a:t>Jagella</a:t>
            </a:r>
            <a:r>
              <a:rPr lang="cs-CZ" dirty="0" smtClean="0"/>
              <a:t>, který však nebyl zakladatelem rodu, pouze prvním členem, který dosedl na polský trůn. Proto se takto často označují jen jeho potomci, nikoliv příslušníci dalších linií, pocházejících od starších členů rodu.</a:t>
            </a:r>
          </a:p>
          <a:p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OL COA Jagiellonowie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08720"/>
            <a:ext cx="2049016" cy="2458820"/>
          </a:xfrm>
          <a:prstGeom prst="rect">
            <a:avLst/>
          </a:prstGeom>
          <a:noFill/>
        </p:spPr>
      </p:pic>
      <p:pic>
        <p:nvPicPr>
          <p:cNvPr id="1028" name="Picture 4" descr="http://upload.wikimedia.org/wikipedia/commons/thumb/4/4f/Gedimin_grav_xvii.jpg/220px-Gedimin_grav_xvi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74187" y="476672"/>
            <a:ext cx="2841185" cy="2664296"/>
          </a:xfrm>
          <a:prstGeom prst="rect">
            <a:avLst/>
          </a:prstGeom>
          <a:noFill/>
        </p:spPr>
      </p:pic>
      <p:sp>
        <p:nvSpPr>
          <p:cNvPr id="4" name="Obdélník 3"/>
          <p:cNvSpPr/>
          <p:nvPr/>
        </p:nvSpPr>
        <p:spPr>
          <a:xfrm>
            <a:off x="2699792" y="3212976"/>
            <a:ext cx="30085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 smtClean="0"/>
              <a:t>Gediminas</a:t>
            </a:r>
            <a:r>
              <a:rPr lang="cs-CZ" dirty="0" smtClean="0"/>
              <a:t>, velkokníže litevský</a:t>
            </a:r>
            <a:endParaRPr lang="cs-CZ" dirty="0"/>
          </a:p>
        </p:txBody>
      </p:sp>
      <p:pic>
        <p:nvPicPr>
          <p:cNvPr id="1030" name="Picture 6" descr="Wladyslaw Jagiell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098" y="548680"/>
            <a:ext cx="2065134" cy="2736304"/>
          </a:xfrm>
          <a:prstGeom prst="rect">
            <a:avLst/>
          </a:prstGeom>
          <a:noFill/>
        </p:spPr>
      </p:pic>
      <p:pic>
        <p:nvPicPr>
          <p:cNvPr id="1032" name="Picture 8" descr="Vladislaus II of Bohemia and Hungary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3356992"/>
            <a:ext cx="1728192" cy="2664296"/>
          </a:xfrm>
          <a:prstGeom prst="rect">
            <a:avLst/>
          </a:prstGeom>
          <a:noFill/>
        </p:spPr>
      </p:pic>
      <p:sp>
        <p:nvSpPr>
          <p:cNvPr id="7" name="Obdélník 6"/>
          <p:cNvSpPr/>
          <p:nvPr/>
        </p:nvSpPr>
        <p:spPr>
          <a:xfrm>
            <a:off x="755576" y="6021288"/>
            <a:ext cx="29523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Vladislav Jagellonský na malbě z roku 1509</a:t>
            </a:r>
            <a:endParaRPr lang="cs-CZ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 smtClean="0"/>
              <a:t>Jagellonci</a:t>
            </a:r>
            <a:r>
              <a:rPr lang="cs-CZ" dirty="0" smtClean="0"/>
              <a:t> mívali děti v pozdním věku, což oslabovalo jejich dynastický potenciál ve srovnání s jinými rody té doby. Sám Vladislav </a:t>
            </a:r>
            <a:r>
              <a:rPr lang="cs-CZ" dirty="0" err="1" smtClean="0"/>
              <a:t>Jagello</a:t>
            </a:r>
            <a:r>
              <a:rPr lang="cs-CZ" dirty="0" smtClean="0"/>
              <a:t> se narodil zřejmě až po otcově šedesátce. Dynastie v mužské linii vymřela během čtyř generací od svého zakladatele </a:t>
            </a:r>
            <a:r>
              <a:rPr lang="cs-CZ" dirty="0" err="1" smtClean="0"/>
              <a:t>Jagella</a:t>
            </a:r>
            <a:r>
              <a:rPr lang="cs-CZ" dirty="0" smtClean="0"/>
              <a:t>. Tyto čtyři generace ovšem vydržely vládnout po dvě staletí. Nová generace se objevovala asi po padesáti letech:Také ženy jagellonského rodu se někdy vdávaly relativně staré. Kateřina Jagellonská, manželka Jana III. Švédského, byla o 11 let starší než její manžel a nevdala se před svou třicítkou. Své děti porodila ve věku 38, 40 a 42 let. Tím byli </a:t>
            </a:r>
            <a:r>
              <a:rPr lang="cs-CZ" dirty="0" err="1" smtClean="0"/>
              <a:t>Jagellonci</a:t>
            </a:r>
            <a:r>
              <a:rPr lang="cs-CZ" dirty="0" smtClean="0"/>
              <a:t> netradiční dynastií.</a:t>
            </a:r>
          </a:p>
          <a:p>
            <a:endParaRPr lang="cs-CZ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Seznam vládnoucích </a:t>
            </a:r>
            <a:r>
              <a:rPr lang="cs-CZ" b="1" dirty="0" err="1" smtClean="0"/>
              <a:t>Jagellonců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err="1" smtClean="0"/>
              <a:t>Gediminas</a:t>
            </a:r>
            <a:r>
              <a:rPr lang="cs-CZ" dirty="0" smtClean="0"/>
              <a:t>, litevský velkokníže (1316–1341)</a:t>
            </a:r>
          </a:p>
          <a:p>
            <a:r>
              <a:rPr lang="cs-CZ" dirty="0" err="1" smtClean="0"/>
              <a:t>Algirdas</a:t>
            </a:r>
            <a:r>
              <a:rPr lang="cs-CZ" dirty="0" smtClean="0"/>
              <a:t>, litevský velkokníže </a:t>
            </a:r>
          </a:p>
          <a:p>
            <a:r>
              <a:rPr lang="cs-CZ" dirty="0" err="1" smtClean="0"/>
              <a:t>Kęstutis</a:t>
            </a:r>
            <a:r>
              <a:rPr lang="cs-CZ" dirty="0" smtClean="0"/>
              <a:t>, litevský velkokníže </a:t>
            </a:r>
          </a:p>
          <a:p>
            <a:pPr>
              <a:buNone/>
            </a:pPr>
            <a:r>
              <a:rPr lang="cs-CZ" dirty="0" smtClean="0"/>
              <a:t>       Vladislav II. </a:t>
            </a:r>
            <a:r>
              <a:rPr lang="cs-CZ" dirty="0" err="1" smtClean="0"/>
              <a:t>Jagello</a:t>
            </a:r>
            <a:r>
              <a:rPr lang="cs-CZ" dirty="0" smtClean="0"/>
              <a:t>, litevský velkokníže (1377–1401) a polský král (1386–1434)</a:t>
            </a:r>
          </a:p>
          <a:p>
            <a:r>
              <a:rPr lang="cs-CZ" dirty="0" err="1" smtClean="0"/>
              <a:t>Vytautas</a:t>
            </a:r>
            <a:r>
              <a:rPr lang="cs-CZ" dirty="0" smtClean="0"/>
              <a:t>, litevský velkokníže </a:t>
            </a:r>
          </a:p>
          <a:p>
            <a:r>
              <a:rPr lang="cs-CZ" dirty="0" err="1" smtClean="0"/>
              <a:t>Švitrigaila</a:t>
            </a:r>
            <a:r>
              <a:rPr lang="cs-CZ" dirty="0" smtClean="0"/>
              <a:t>, litevský velkokníže </a:t>
            </a:r>
          </a:p>
          <a:p>
            <a:r>
              <a:rPr lang="cs-CZ" dirty="0" err="1" smtClean="0"/>
              <a:t>Sigismund</a:t>
            </a:r>
            <a:r>
              <a:rPr lang="cs-CZ" dirty="0" smtClean="0"/>
              <a:t> </a:t>
            </a:r>
            <a:r>
              <a:rPr lang="cs-CZ" dirty="0" err="1" smtClean="0"/>
              <a:t>Kęstutaitis</a:t>
            </a:r>
            <a:r>
              <a:rPr lang="cs-CZ" dirty="0" smtClean="0"/>
              <a:t>, litevský velkokníže </a:t>
            </a:r>
          </a:p>
          <a:p>
            <a:r>
              <a:rPr lang="cs-CZ" dirty="0" smtClean="0"/>
              <a:t>Vladislav III. Jagellonský, </a:t>
            </a:r>
            <a:r>
              <a:rPr lang="cs-CZ" dirty="0" err="1" smtClean="0"/>
              <a:t>zv</a:t>
            </a:r>
            <a:r>
              <a:rPr lang="cs-CZ" dirty="0" smtClean="0"/>
              <a:t>. </a:t>
            </a:r>
            <a:r>
              <a:rPr lang="cs-CZ" dirty="0" err="1" smtClean="0"/>
              <a:t>Varnenčik</a:t>
            </a:r>
            <a:r>
              <a:rPr lang="cs-CZ" dirty="0" smtClean="0"/>
              <a:t>, polský král, uherský král </a:t>
            </a:r>
          </a:p>
          <a:p>
            <a:r>
              <a:rPr lang="cs-CZ" dirty="0" smtClean="0"/>
              <a:t>Kazimír IV. Jagellonský, litevský velkokníže polský král </a:t>
            </a:r>
          </a:p>
          <a:p>
            <a:r>
              <a:rPr lang="cs-CZ" dirty="0" smtClean="0"/>
              <a:t>Vladislav (II.) Jagellonský, český král (1471–1516), uherský král (1490–1516)</a:t>
            </a:r>
          </a:p>
          <a:p>
            <a:r>
              <a:rPr lang="cs-CZ" dirty="0" smtClean="0"/>
              <a:t>Ludvík Jagellonský, český a uherský král (1506–1526)</a:t>
            </a:r>
          </a:p>
          <a:p>
            <a:r>
              <a:rPr lang="cs-CZ" dirty="0" smtClean="0"/>
              <a:t>Jan I. </a:t>
            </a:r>
            <a:r>
              <a:rPr lang="cs-CZ" dirty="0" err="1" smtClean="0"/>
              <a:t>Olbracht</a:t>
            </a:r>
            <a:r>
              <a:rPr lang="cs-CZ" dirty="0" smtClean="0"/>
              <a:t>, polský král</a:t>
            </a:r>
          </a:p>
          <a:p>
            <a:r>
              <a:rPr lang="cs-CZ" dirty="0" smtClean="0"/>
              <a:t>Alexandr Jagellonský, litevský velkokníže polský král</a:t>
            </a:r>
          </a:p>
          <a:p>
            <a:r>
              <a:rPr lang="cs-CZ" dirty="0" smtClean="0"/>
              <a:t>Zikmund I. Starý, polský král , litevský velkokníže </a:t>
            </a:r>
          </a:p>
          <a:p>
            <a:r>
              <a:rPr lang="cs-CZ" dirty="0" smtClean="0"/>
              <a:t>Zikmund II. August, polský král ,litevský velkokníže</a:t>
            </a:r>
            <a:endParaRPr lang="cs-CZ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Čechy za vlády Vladislava II Jagellonského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5040560"/>
          </a:xfrm>
        </p:spPr>
        <p:txBody>
          <a:bodyPr>
            <a:normAutofit fontScale="70000" lnSpcReduction="20000"/>
          </a:bodyPr>
          <a:lstStyle/>
          <a:p>
            <a:r>
              <a:rPr lang="cs-CZ" dirty="0" err="1" smtClean="0"/>
              <a:t>Jagellonci</a:t>
            </a:r>
            <a:r>
              <a:rPr lang="cs-CZ" dirty="0" smtClean="0"/>
              <a:t> se ujali vlády v Čechách po smrti Jiříka z Poděbrad, v době probíhající války proti Matyáši </a:t>
            </a:r>
            <a:r>
              <a:rPr lang="cs-CZ" dirty="0" err="1" smtClean="0"/>
              <a:t>Korvínovi</a:t>
            </a:r>
            <a:r>
              <a:rPr lang="cs-CZ" dirty="0" smtClean="0"/>
              <a:t>, který uchvátil vládu na Moravě. Vůle skončit válku byla na všech stranách. Proto byl v Olomouci roku 1478 uzavřen mír. Dohodli se, že kdo zemře dřív, získá území toho druhého. To bylo ale hodně nevýhodné pro Matyáše, protože byl o 19 let starší. Proto uzavřel s Vladislavem II. Jagellonským dodatek, že pokud zemře Matyáš dřív, tak Vladislav vyplatí jeho dědicům 400 000 zlatých.</a:t>
            </a:r>
          </a:p>
          <a:p>
            <a:r>
              <a:rPr lang="cs-CZ" dirty="0" smtClean="0"/>
              <a:t>Matyáš zemřel roku 1490, Vladislav tak získal pro Čechy Uhry, se kterými pak patřily dohromady až do roku 1918. Matyáš neměl žádné přímé dědice, takže Vladislav ještě ušetřil.</a:t>
            </a:r>
          </a:p>
          <a:p>
            <a:r>
              <a:rPr lang="cs-CZ" dirty="0" smtClean="0"/>
              <a:t>Vladislav II. nastoupil na trůn velmi mladý (15 let). Zpočátku byl zcela v moci šlechty a kališnických rádců. Později na něj ale získávali vliv i katolíci. Ti chystali převrat a Vladislav o tom věděl. Nelíbilo se mu totiž, že je označován za krále kacířů a že trpí </a:t>
            </a:r>
            <a:r>
              <a:rPr lang="cs-CZ" dirty="0" err="1" smtClean="0"/>
              <a:t>dvouvěří</a:t>
            </a:r>
            <a:r>
              <a:rPr lang="cs-CZ" dirty="0" smtClean="0"/>
              <a:t>. Katolický převrat byl již připraven, ale...</a:t>
            </a:r>
          </a:p>
          <a:p>
            <a:endParaRPr lang="cs-CZ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Vladislav II. </a:t>
            </a:r>
            <a:r>
              <a:rPr lang="cs-CZ" b="1" dirty="0" err="1" smtClean="0"/>
              <a:t>Jagello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Vladislav II. </a:t>
            </a:r>
            <a:r>
              <a:rPr lang="cs-CZ" b="1" dirty="0" err="1" smtClean="0"/>
              <a:t>Jagello</a:t>
            </a:r>
            <a:r>
              <a:rPr lang="cs-CZ" dirty="0" smtClean="0"/>
              <a:t>, původním jménem </a:t>
            </a:r>
            <a:r>
              <a:rPr lang="cs-CZ" b="1" dirty="0" err="1" smtClean="0"/>
              <a:t>Jogaila</a:t>
            </a:r>
            <a:r>
              <a:rPr lang="cs-CZ" dirty="0" smtClean="0"/>
              <a:t> byl litevským velkoknížetem a polským králem syn litevského knížete </a:t>
            </a:r>
            <a:r>
              <a:rPr lang="cs-CZ" dirty="0" err="1" smtClean="0"/>
              <a:t>Algirda</a:t>
            </a:r>
            <a:r>
              <a:rPr lang="cs-CZ" dirty="0" smtClean="0"/>
              <a:t> a tverské kněžny </a:t>
            </a:r>
            <a:r>
              <a:rPr lang="cs-CZ" dirty="0" err="1" smtClean="0"/>
              <a:t>Juliany</a:t>
            </a:r>
            <a:r>
              <a:rPr lang="cs-CZ" dirty="0" smtClean="0"/>
              <a:t> Tverské, je považován za zakladatele dynastie </a:t>
            </a:r>
            <a:r>
              <a:rPr lang="cs-CZ" dirty="0" err="1" smtClean="0"/>
              <a:t>Jagellonců</a:t>
            </a:r>
            <a:r>
              <a:rPr lang="cs-CZ" dirty="0" smtClean="0"/>
              <a:t>, přičemž sám je ještě zařazován jako jeden z posledních </a:t>
            </a:r>
            <a:r>
              <a:rPr lang="cs-CZ" dirty="0" err="1" smtClean="0"/>
              <a:t>Gediminovců.A</a:t>
            </a:r>
            <a:r>
              <a:rPr lang="cs-CZ" dirty="0" smtClean="0"/>
              <a:t> vnuk</a:t>
            </a:r>
            <a:r>
              <a:rPr lang="cs-CZ" dirty="0" smtClean="0"/>
              <a:t> </a:t>
            </a:r>
            <a:r>
              <a:rPr lang="cs-CZ" dirty="0" err="1" smtClean="0"/>
              <a:t>Gediminase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7544" y="620688"/>
            <a:ext cx="3008313" cy="6237312"/>
          </a:xfrm>
        </p:spPr>
        <p:txBody>
          <a:bodyPr>
            <a:normAutofit lnSpcReduction="10000"/>
          </a:bodyPr>
          <a:lstStyle/>
          <a:p>
            <a:r>
              <a:rPr lang="cs-CZ" sz="1600" b="1" dirty="0" smtClean="0"/>
              <a:t>Doba vlády 1386–1434 (Polsko) Korunovace 4. březen 1386</a:t>
            </a:r>
          </a:p>
          <a:p>
            <a:r>
              <a:rPr lang="cs-CZ" sz="1600" b="1" dirty="0" smtClean="0"/>
              <a:t>Narození kolem r. 1362</a:t>
            </a:r>
          </a:p>
          <a:p>
            <a:r>
              <a:rPr lang="cs-CZ" sz="1600" b="1" dirty="0" smtClean="0"/>
              <a:t>Úmrtí 1. června 1434 </a:t>
            </a:r>
            <a:r>
              <a:rPr lang="cs-CZ" sz="1600" b="1" dirty="0" err="1" smtClean="0"/>
              <a:t>Gródek</a:t>
            </a:r>
            <a:r>
              <a:rPr lang="cs-CZ" sz="1600" b="1" dirty="0"/>
              <a:t> </a:t>
            </a:r>
            <a:r>
              <a:rPr lang="cs-CZ" sz="1600" b="1" dirty="0" smtClean="0"/>
              <a:t>Pochován </a:t>
            </a:r>
            <a:r>
              <a:rPr lang="cs-CZ" sz="1600" b="1" dirty="0" err="1" smtClean="0"/>
              <a:t>Wawel</a:t>
            </a:r>
            <a:r>
              <a:rPr lang="cs-CZ" sz="1600" b="1" dirty="0" smtClean="0"/>
              <a:t> </a:t>
            </a:r>
          </a:p>
          <a:p>
            <a:r>
              <a:rPr lang="cs-CZ" sz="1600" b="1" dirty="0" smtClean="0"/>
              <a:t>Předchůdce Hedvika z   </a:t>
            </a:r>
            <a:r>
              <a:rPr lang="cs-CZ" sz="1600" b="1" dirty="0" err="1" smtClean="0"/>
              <a:t>Anjou</a:t>
            </a:r>
            <a:r>
              <a:rPr lang="cs-CZ" sz="1600" b="1" dirty="0" smtClean="0"/>
              <a:t>(</a:t>
            </a:r>
            <a:r>
              <a:rPr lang="cs-CZ" sz="1600" b="1" dirty="0" err="1" smtClean="0"/>
              <a:t>Jadviga</a:t>
            </a:r>
            <a:r>
              <a:rPr lang="cs-CZ" sz="1600" b="1" dirty="0" smtClean="0"/>
              <a:t>) </a:t>
            </a:r>
          </a:p>
          <a:p>
            <a:endParaRPr lang="cs-CZ" sz="1600" b="1" dirty="0"/>
          </a:p>
          <a:p>
            <a:r>
              <a:rPr lang="cs-CZ" sz="1600" b="1" dirty="0" smtClean="0"/>
              <a:t>Nástupce Vladislav III. </a:t>
            </a:r>
            <a:r>
              <a:rPr lang="cs-CZ" sz="1600" b="1" dirty="0" err="1" smtClean="0"/>
              <a:t>Varnenčik</a:t>
            </a:r>
            <a:endParaRPr lang="cs-CZ" sz="1600" b="1" dirty="0" smtClean="0"/>
          </a:p>
          <a:p>
            <a:endParaRPr lang="cs-CZ" sz="1600" b="1" dirty="0"/>
          </a:p>
          <a:p>
            <a:r>
              <a:rPr lang="cs-CZ" sz="1600" b="1" dirty="0" smtClean="0"/>
              <a:t>Manželky Hedvika z </a:t>
            </a:r>
            <a:r>
              <a:rPr lang="cs-CZ" sz="1600" b="1" dirty="0" err="1" smtClean="0"/>
              <a:t>Anjou</a:t>
            </a:r>
            <a:endParaRPr lang="cs-CZ" sz="1600" b="1" dirty="0" smtClean="0"/>
          </a:p>
          <a:p>
            <a:r>
              <a:rPr lang="cs-CZ" sz="1600" b="1" dirty="0" smtClean="0"/>
              <a:t>Anna </a:t>
            </a:r>
            <a:r>
              <a:rPr lang="cs-CZ" sz="1600" b="1" dirty="0" err="1" smtClean="0"/>
              <a:t>Celjská</a:t>
            </a:r>
            <a:endParaRPr lang="cs-CZ" sz="1600" b="1" dirty="0" smtClean="0"/>
          </a:p>
          <a:p>
            <a:r>
              <a:rPr lang="cs-CZ" sz="1600" b="1" dirty="0" smtClean="0"/>
              <a:t>Alžběta z </a:t>
            </a:r>
            <a:r>
              <a:rPr lang="cs-CZ" sz="1600" b="1" dirty="0" err="1" smtClean="0"/>
              <a:t>Pilicy</a:t>
            </a:r>
            <a:endParaRPr lang="cs-CZ" sz="1600" b="1" dirty="0" smtClean="0"/>
          </a:p>
          <a:p>
            <a:r>
              <a:rPr lang="cs-CZ" sz="1600" b="1" dirty="0" smtClean="0"/>
              <a:t> Sofie Litevská </a:t>
            </a:r>
          </a:p>
          <a:p>
            <a:endParaRPr lang="cs-CZ" sz="1600" b="1" dirty="0"/>
          </a:p>
          <a:p>
            <a:endParaRPr lang="cs-CZ" sz="1600" b="1" dirty="0" smtClean="0"/>
          </a:p>
          <a:p>
            <a:endParaRPr lang="cs-CZ" sz="1600" b="1" dirty="0"/>
          </a:p>
          <a:p>
            <a:r>
              <a:rPr lang="cs-CZ" sz="1600" b="1" dirty="0" smtClean="0"/>
              <a:t>Potomci Hedvika Jagellonská</a:t>
            </a:r>
            <a:br>
              <a:rPr lang="cs-CZ" sz="1600" b="1" dirty="0" smtClean="0"/>
            </a:br>
            <a:r>
              <a:rPr lang="cs-CZ" sz="1600" b="1" dirty="0" smtClean="0"/>
              <a:t>Vladislav III. </a:t>
            </a:r>
            <a:r>
              <a:rPr lang="cs-CZ" sz="1600" b="1" dirty="0" err="1" smtClean="0"/>
              <a:t>Varnenčik</a:t>
            </a:r>
            <a:r>
              <a:rPr lang="cs-CZ" sz="1600" b="1" dirty="0" smtClean="0"/>
              <a:t/>
            </a:r>
            <a:br>
              <a:rPr lang="cs-CZ" sz="1600" b="1" dirty="0" smtClean="0"/>
            </a:br>
            <a:r>
              <a:rPr lang="cs-CZ" sz="1600" b="1" dirty="0" smtClean="0"/>
              <a:t>Kazimír IV. Jagellonský</a:t>
            </a:r>
          </a:p>
          <a:p>
            <a:r>
              <a:rPr lang="cs-CZ" sz="1600" b="1" dirty="0" smtClean="0"/>
              <a:t>Dynastie </a:t>
            </a:r>
            <a:r>
              <a:rPr lang="cs-CZ" sz="1600" b="1" dirty="0" err="1" smtClean="0"/>
              <a:t>Jagellonci</a:t>
            </a:r>
            <a:r>
              <a:rPr lang="cs-CZ" sz="1600" b="1" dirty="0" smtClean="0"/>
              <a:t> </a:t>
            </a:r>
          </a:p>
          <a:p>
            <a:r>
              <a:rPr lang="cs-CZ" sz="1600" b="1" dirty="0" smtClean="0"/>
              <a:t>Otec </a:t>
            </a:r>
            <a:r>
              <a:rPr lang="cs-CZ" sz="1600" b="1" dirty="0" err="1" smtClean="0"/>
              <a:t>Algirdas</a:t>
            </a:r>
            <a:endParaRPr lang="cs-CZ" sz="1600" b="1" dirty="0" smtClean="0"/>
          </a:p>
          <a:p>
            <a:r>
              <a:rPr lang="cs-CZ" sz="1600" b="1" dirty="0" smtClean="0"/>
              <a:t>Matka </a:t>
            </a:r>
            <a:r>
              <a:rPr lang="cs-CZ" sz="1600" b="1" dirty="0" err="1" smtClean="0"/>
              <a:t>Juliana</a:t>
            </a:r>
            <a:r>
              <a:rPr lang="cs-CZ" sz="1600" b="1" dirty="0" smtClean="0"/>
              <a:t> Tverská</a:t>
            </a:r>
          </a:p>
          <a:p>
            <a:endParaRPr lang="cs-CZ" dirty="0"/>
          </a:p>
        </p:txBody>
      </p:sp>
      <p:pic>
        <p:nvPicPr>
          <p:cNvPr id="25602" name="Picture 2" descr="http://upload.wikimedia.org/wikipedia/commons/c/ca/Jagiell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02059" y="481658"/>
            <a:ext cx="3726325" cy="50355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400" dirty="0" smtClean="0">
                <a:hlinkClick r:id="rId2"/>
              </a:rPr>
              <a:t>http://cs.wikipedia.org/wiki/Jagellonci</a:t>
            </a:r>
            <a:endParaRPr lang="cs-CZ" sz="1400" dirty="0" smtClean="0"/>
          </a:p>
          <a:p>
            <a:r>
              <a:rPr lang="cs-CZ" sz="1400" dirty="0" smtClean="0">
                <a:hlinkClick r:id="rId3"/>
              </a:rPr>
              <a:t>http://cs.wikipedia.org/wiki/Vladislav_II._Jagello</a:t>
            </a:r>
            <a:endParaRPr lang="cs-CZ" sz="1400" dirty="0" smtClean="0"/>
          </a:p>
          <a:p>
            <a:r>
              <a:rPr lang="cs-CZ" sz="1400" dirty="0" smtClean="0"/>
              <a:t>https://www.google.com/search?site=&amp;tbm=isch&amp;source=hp&amp;biw=1280&amp;bih=861&amp;q=Vladislav+II.+Jagello&amp;oq=Vladislav+II.+Jagello&amp;gs_l=img.12...6305.6305.0.6801.1.1.0.0.0.0.231.231.2-1.1.0....0...1ac.2.37.img..1.0.0.eqRTNtPiRrc#imgdii=_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671</Words>
  <Application>Microsoft Office PowerPoint</Application>
  <PresentationFormat>Předvádění na obrazovce (4:3)</PresentationFormat>
  <Paragraphs>53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Jagellonci</vt:lpstr>
      <vt:lpstr>Jagellonci</vt:lpstr>
      <vt:lpstr>Snímek 3</vt:lpstr>
      <vt:lpstr>Snímek 4</vt:lpstr>
      <vt:lpstr>Seznam vládnoucích Jagellonců </vt:lpstr>
      <vt:lpstr>Čechy za vlády Vladislava II Jagellonského </vt:lpstr>
      <vt:lpstr>Vladislav II. Jagello </vt:lpstr>
      <vt:lpstr>Snímek 8</vt:lpstr>
      <vt:lpstr>Odkazy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Jagellonci</dc:title>
  <dc:creator>pc</dc:creator>
  <cp:lastModifiedBy>pc</cp:lastModifiedBy>
  <cp:revision>8</cp:revision>
  <dcterms:created xsi:type="dcterms:W3CDTF">2014-03-13T15:08:54Z</dcterms:created>
  <dcterms:modified xsi:type="dcterms:W3CDTF">2014-03-13T16:24:30Z</dcterms:modified>
</cp:coreProperties>
</file>