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F18B0-089F-8B07-ADCA-0EB8F9CB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48FF38-70C5-B27C-E0BD-1E4840271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D6E9F2-18EB-46BE-898C-6DD00E9F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535285-A3B2-3EE3-A7E2-1F680B47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7E6FD-1D66-50D9-C832-754985C1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45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82127-640B-3C1A-1ACD-8BBDCC6C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E3308C-A6EE-53A9-16CB-05B6A76E7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879F0-5398-5954-3207-699494AC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8D618B-90BD-995A-1D83-52448FEA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92B94-270B-0922-46DB-C5459112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5FD91D-2CFA-21E7-DC37-80C28A6E7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E03EC7-2FC2-0BE0-23E6-A428D712C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F1EEC4-BE3C-B5EC-DEEC-45F2BC25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D067DE-55DF-2801-5FC0-C8CE5E04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665713-6806-56C6-CD02-832A40F5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FBB2F-1783-B906-8B74-C944FDF2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67C78-6FC2-C0AD-38F6-6463AE96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A8E351-1F7A-2A53-F1F1-AB530CB5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F504FD-E0E6-EE29-0EBE-39909EE7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FC0831-BA51-7798-54F3-53187799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3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92E85-94C0-7039-D4B6-D45F7A1E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ADF35-47A9-3D01-DF4E-499BFD90C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B4948D-716F-0AE6-9DB6-69FEB7E2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67A54-39B3-631D-763F-910E3ECC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7FCD06-83CC-C2D8-1418-2CEDC356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38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B9B68-6051-0CF7-60B8-8E1B59CE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09087-CAEA-9AD6-FF7F-F003F3A7B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149D70-D24E-1938-393A-4AFFE594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9CB0A7-CAC6-7A62-50E4-F9E620A2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6A23A7-529D-E523-F30C-6978502E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7395B9-C6A6-FD83-D787-BB788621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1641C-756D-38AE-BD08-C337AEA3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1E5FA7-C0D2-9CF3-C866-2E3902F4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2180AA-7EBF-EF99-784A-2AA43032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135F24-8B37-9322-C1B9-2511F9175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78F75A-8BA0-1023-A93A-64BE7A7CB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22FBAD-1CB6-5AD9-F2C4-59D7240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F3CF28-A98D-C226-2E34-8B44B330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3A64D3-3068-0499-BDE8-920E48D9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70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D54A6-3B1D-4575-E1B2-97F048F1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9F23DF-75BE-085B-D9D1-AE8A125F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06A8F7-80BE-4C0B-41EC-AA78AB8C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90565F-8112-236F-0C22-254240FD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32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3ABCED-6E50-C5AD-EF85-E2A3F9CF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63EAB6-86CE-83A6-4F36-C895D40D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DB0051-209E-B1A0-0F60-4E44E71D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ECCBC-3581-BEF4-9A68-E76838D7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E5299-2FBC-AEB7-0242-8DB7EA39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7A529F-6F4A-A93F-B9CD-F769169B1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02DACB-B218-75E9-4B2A-98DE8E03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75121F-B496-4549-3BF5-47DE07C7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6962E-56C7-B20E-A2B4-174FA9CF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4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F8E23-70A0-C78A-8128-2CDA884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D2370F-31A7-965D-965C-4C34BF4EA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4D509E-98A4-6909-881C-645CBB8A1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830AF1-6CD0-8C5B-86ED-3FDF7AE4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D31AD-AA9B-843C-4E68-769A9FDE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9CDD02-0B25-837D-FC76-6F372EBC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7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9CC0AC-B64E-7064-C039-F5D6182A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F05D94-23E3-FA24-E990-9B102B60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85F4E7-D117-7F08-8468-85E27AB8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1A78-745A-4AB1-8959-0CF60619028E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A167A3-E859-D612-0171-D4344329C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4EA0D6-49D6-D05F-A16E-C7F41C4B8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0D97-DFA7-4580-B8AD-6C1CD1D83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3018023/" TargetMode="External"/><Relationship Id="rId2" Type="http://schemas.openxmlformats.org/officeDocument/2006/relationships/hyperlink" Target="https://slideplayer.cz/slide/1138773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feraty-seminarky.cz/claudius-galen/" TargetMode="External"/><Relationship Id="rId4" Type="http://schemas.openxmlformats.org/officeDocument/2006/relationships/hyperlink" Target="https://docplayer.cz/105060468-Osobnosti-v-historii-farmaci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7381F9-F872-6FFC-FAB2-B1021D8EE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cs-CZ" sz="7200">
                <a:solidFill>
                  <a:schemeClr val="bg1"/>
                </a:solidFill>
              </a:rPr>
              <a:t>Claudius Galenus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A8D3A3-98AB-60D8-DC22-B62DF0803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Vypracovala: Vendula Kostřicová</a:t>
            </a:r>
          </a:p>
        </p:txBody>
      </p:sp>
      <p:pic>
        <p:nvPicPr>
          <p:cNvPr id="5" name="Obrázek 4" descr="Obsah obrázku text, muž, osoba, staré&#10;&#10;Popis byl vytvořen automaticky">
            <a:extLst>
              <a:ext uri="{FF2B5EF4-FFF2-40B4-BE49-F238E27FC236}">
                <a16:creationId xmlns:a16="http://schemas.microsoft.com/office/drawing/2014/main" id="{F838FADA-7FD3-8DD3-3831-25DAF2311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RGAMA'LI GALENOS - Ebruli TurizmEbruli Turizm">
            <a:extLst>
              <a:ext uri="{FF2B5EF4-FFF2-40B4-BE49-F238E27FC236}">
                <a16:creationId xmlns:a16="http://schemas.microsoft.com/office/drawing/2014/main" id="{DB3E5FB8-826D-84EE-4BFD-3DD960505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Freeform: Shape 615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85809F-E5E7-BD2A-F291-90D26C5F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>
                <a:solidFill>
                  <a:srgbClr val="FFFFFF"/>
                </a:solidFill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73636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C63F5-BDA8-6C62-31A3-3B2A308B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6371A-5BB1-793E-7320-FB8985D45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https://slideplayer.cz/slide/11387735/</a:t>
            </a:r>
            <a:endParaRPr lang="cs-CZ" dirty="0"/>
          </a:p>
          <a:p>
            <a:r>
              <a:rPr lang="cs-CZ" dirty="0">
                <a:hlinkClick r:id="rId3"/>
              </a:rPr>
              <a:t>https://slideplayer.cz/slide/3018023/</a:t>
            </a:r>
            <a:endParaRPr lang="cs-CZ" dirty="0"/>
          </a:p>
          <a:p>
            <a:r>
              <a:rPr lang="cs-CZ" dirty="0">
                <a:hlinkClick r:id="rId4"/>
              </a:rPr>
              <a:t>https://docplayer.cz/105060468-Osobnosti-v-historii-farmacie.html</a:t>
            </a:r>
            <a:endParaRPr lang="cs-CZ" dirty="0"/>
          </a:p>
          <a:p>
            <a:r>
              <a:rPr lang="cs-CZ" dirty="0">
                <a:hlinkClick r:id="rId5"/>
              </a:rPr>
              <a:t>http://referaty-seminarky.cz/claudius-galen/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21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5A43B0-C1F4-743D-BC4A-9D8EC69D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Claudius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Galenus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Galénos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129 n.l. – 199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n.l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BAA85-AA18-1DE7-8E48-CDCCDA43C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943221"/>
            <a:ext cx="6002110" cy="3729034"/>
          </a:xfrm>
        </p:spPr>
        <p:txBody>
          <a:bodyPr>
            <a:normAutofit/>
          </a:bodyPr>
          <a:lstStyle/>
          <a:p>
            <a:r>
              <a:rPr lang="cs-CZ" sz="2400" dirty="0"/>
              <a:t>Starověký lékař, fyzik</a:t>
            </a:r>
          </a:p>
          <a:p>
            <a:endParaRPr lang="cs-CZ" sz="2400" dirty="0"/>
          </a:p>
          <a:p>
            <a:r>
              <a:rPr lang="cs-CZ" sz="2400" dirty="0"/>
              <a:t>Léčil zraněné gladiátory</a:t>
            </a:r>
          </a:p>
          <a:p>
            <a:endParaRPr lang="cs-CZ" sz="2400" dirty="0"/>
          </a:p>
          <a:p>
            <a:r>
              <a:rPr lang="cs-CZ" sz="2400" dirty="0"/>
              <a:t>Osobní lékař římských císařů a jejich vojsk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767AD3B-2417-8064-47AC-9222E16CD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r="730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778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0DC3C-33AB-1E62-C10C-4704F845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795130"/>
            <a:ext cx="6002110" cy="5338971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400" dirty="0"/>
              <a:t>Za dobu, co pečoval o zraněné gladiátory, se mnoho naučil o lidském těle a lékařských postupech, zejména o léčení úrazů a zranění, označoval to jako </a:t>
            </a:r>
            <a:r>
              <a:rPr lang="cs-CZ" sz="2400" i="1" dirty="0"/>
              <a:t>‚okno do lidského těla‘ </a:t>
            </a:r>
          </a:p>
          <a:p>
            <a:endParaRPr lang="cs-CZ" sz="2400" i="1" dirty="0"/>
          </a:p>
          <a:p>
            <a:r>
              <a:rPr lang="cs-CZ" sz="2400" dirty="0"/>
              <a:t>V něčem se ale mýlil – třeba že lidské zdraví závisí na rovnováze čtyř tekutin (krev, hlen, žlutá a černá žluč)</a:t>
            </a:r>
          </a:p>
          <a:p>
            <a:endParaRPr lang="cs-CZ" sz="2400" dirty="0"/>
          </a:p>
          <a:p>
            <a:r>
              <a:rPr lang="cs-CZ" sz="2400" dirty="0"/>
              <a:t>Ale i přes své omyly se stal lékařem římských císařů a dosáhl velkého ohlasu</a:t>
            </a: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8BD31E20-AD9B-91D8-0904-C91E8C79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11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B9CC2D-8EFA-28E3-816F-562A5D62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Hippokratova a </a:t>
            </a:r>
            <a:r>
              <a:rPr lang="cs-CZ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Galénova</a:t>
            </a:r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typologie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0F5BA511-1ADB-0439-52C2-E080E5BD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 dirty="0"/>
              <a:t>Souvislost temperamentu se stavbou a činností těla</a:t>
            </a:r>
          </a:p>
          <a:p>
            <a:endParaRPr lang="cs-CZ" sz="2600" dirty="0"/>
          </a:p>
          <a:p>
            <a:r>
              <a:rPr lang="cs-CZ" sz="2600" b="1" dirty="0"/>
              <a:t>Sangvinik</a:t>
            </a:r>
            <a:r>
              <a:rPr lang="cs-CZ" sz="2600" dirty="0"/>
              <a:t> (</a:t>
            </a:r>
            <a:r>
              <a:rPr lang="cs-CZ" sz="2600" dirty="0" err="1"/>
              <a:t>sangius</a:t>
            </a:r>
            <a:r>
              <a:rPr lang="cs-CZ" sz="2600" dirty="0"/>
              <a:t> – krev) – čilý, veselý, společenský, nestálý</a:t>
            </a:r>
          </a:p>
          <a:p>
            <a:r>
              <a:rPr lang="cs-CZ" sz="2600" b="1" dirty="0"/>
              <a:t>Cholerik</a:t>
            </a:r>
            <a:r>
              <a:rPr lang="cs-CZ" sz="2600" dirty="0"/>
              <a:t> (</a:t>
            </a:r>
            <a:r>
              <a:rPr lang="cs-CZ" sz="2600" dirty="0" err="1"/>
              <a:t>cholé</a:t>
            </a:r>
            <a:r>
              <a:rPr lang="cs-CZ" sz="2600" dirty="0"/>
              <a:t> – žluč) – rychlý, samostatný, dráždivý, vzteklý, citlivý (snadno se rozzuří, ale i uklidní)</a:t>
            </a:r>
          </a:p>
          <a:p>
            <a:r>
              <a:rPr lang="cs-CZ" sz="2600" b="1" dirty="0"/>
              <a:t>Flegmatik</a:t>
            </a:r>
            <a:r>
              <a:rPr lang="cs-CZ" sz="2600" dirty="0"/>
              <a:t> (flegma – hlen) – klidný až lhostejný, netečný, pomalý</a:t>
            </a:r>
          </a:p>
          <a:p>
            <a:r>
              <a:rPr lang="cs-CZ" sz="2600" b="1" dirty="0"/>
              <a:t>Melancholik</a:t>
            </a:r>
            <a:r>
              <a:rPr lang="cs-CZ" sz="2600" dirty="0"/>
              <a:t> (</a:t>
            </a:r>
            <a:r>
              <a:rPr lang="cs-CZ" sz="2600" dirty="0" err="1"/>
              <a:t>melaina</a:t>
            </a:r>
            <a:r>
              <a:rPr lang="cs-CZ" sz="2600" dirty="0"/>
              <a:t> </a:t>
            </a:r>
            <a:r>
              <a:rPr lang="cs-CZ" sz="2600" dirty="0" err="1"/>
              <a:t>cholé</a:t>
            </a:r>
            <a:r>
              <a:rPr lang="cs-CZ" sz="2600" dirty="0"/>
              <a:t> – černá žluč) – vážný, svědomitý, zodpovědný, často bojácný, skleslý</a:t>
            </a:r>
          </a:p>
        </p:txBody>
      </p:sp>
    </p:spTree>
    <p:extLst>
      <p:ext uri="{BB962C8B-B14F-4D97-AF65-F5344CB8AC3E}">
        <p14:creationId xmlns:p14="http://schemas.microsoft.com/office/powerpoint/2010/main" val="372402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erament – Wikipedie">
            <a:extLst>
              <a:ext uri="{FF2B5EF4-FFF2-40B4-BE49-F238E27FC236}">
                <a16:creationId xmlns:a16="http://schemas.microsoft.com/office/drawing/2014/main" id="{A36F7F06-7D96-13BF-9EA9-FC4B687D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1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uštění žilou v minulosti zabíjelo, ale někomu by prý mohlo prospět -  iDNES.cz">
            <a:extLst>
              <a:ext uri="{FF2B5EF4-FFF2-40B4-BE49-F238E27FC236}">
                <a16:creationId xmlns:a16="http://schemas.microsoft.com/office/drawing/2014/main" id="{67152DC0-9EF8-0B81-17B8-E669FBBB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t="-869" r="20685" b="871"/>
          <a:stretch/>
        </p:blipFill>
        <p:spPr bwMode="auto">
          <a:xfrm>
            <a:off x="1" y="-198773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4C8FD-184A-FAF6-0257-1A5816CB1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993913"/>
            <a:ext cx="4445042" cy="5183050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Claudius byl známý svou metodou ,,pouštění žilou‘‘, která přetrvala v medicíně až do 19. století</a:t>
            </a:r>
          </a:p>
          <a:p>
            <a:endParaRPr lang="cs-CZ" sz="2400" dirty="0"/>
          </a:p>
          <a:p>
            <a:r>
              <a:rPr lang="cs-CZ" sz="2400" dirty="0"/>
              <a:t>Prováděl pitvy zvířat, zejména prasat a ovcí. Dospěl k závěru, že člověk se anatomicky nijak neliší</a:t>
            </a:r>
          </a:p>
          <a:p>
            <a:endParaRPr lang="cs-CZ" sz="2400" dirty="0"/>
          </a:p>
          <a:p>
            <a:r>
              <a:rPr lang="cs-CZ" sz="2400" dirty="0"/>
              <a:t>Povšiml si, že po přerušení nervu ochrne příslušný sval </a:t>
            </a:r>
          </a:p>
          <a:p>
            <a:endParaRPr lang="cs-CZ" sz="2400" dirty="0"/>
          </a:p>
          <a:p>
            <a:r>
              <a:rPr lang="cs-CZ" sz="2400" dirty="0"/>
              <a:t>Zjistil, že tepny slouží k rozvádění krve a ne vzduchu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240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4841D-4AA9-74D0-8CC5-28A5EDAA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365"/>
            <a:ext cx="6464594" cy="4904573"/>
          </a:xfrm>
        </p:spPr>
        <p:txBody>
          <a:bodyPr>
            <a:noAutofit/>
          </a:bodyPr>
          <a:lstStyle/>
          <a:p>
            <a:r>
              <a:rPr lang="cs-CZ" sz="2400" dirty="0"/>
              <a:t>Jeho spis ‚Prvky podle Hippokrata‘ popisuje již zmíněné čtyři tělesné tekutiny (krev, černá a žlutá žluč a hlen), které byly identifikovány čtyřmi základními živly (voda, vzduch, země, oheň)</a:t>
            </a:r>
          </a:p>
          <a:p>
            <a:endParaRPr lang="cs-CZ" sz="2400" dirty="0"/>
          </a:p>
          <a:p>
            <a:r>
              <a:rPr lang="cs-CZ" sz="2400" dirty="0"/>
              <a:t>Vytvořil svou vlastní teorii těchto principů. </a:t>
            </a:r>
            <a:br>
              <a:rPr lang="cs-CZ" sz="2400" dirty="0"/>
            </a:br>
            <a:r>
              <a:rPr lang="cs-CZ" sz="2400" dirty="0"/>
              <a:t>Mezi </a:t>
            </a:r>
            <a:r>
              <a:rPr lang="cs-CZ" sz="2400" dirty="0" err="1"/>
              <a:t>Galénovy</a:t>
            </a:r>
            <a:r>
              <a:rPr lang="cs-CZ" sz="2400" dirty="0"/>
              <a:t> hlavní práce patří kniha ‚Důležitost části lidského těla‘</a:t>
            </a:r>
          </a:p>
          <a:p>
            <a:endParaRPr lang="cs-CZ" sz="2400" dirty="0"/>
          </a:p>
          <a:p>
            <a:r>
              <a:rPr lang="cs-CZ" sz="2400" dirty="0"/>
              <a:t>Dále napsal přes 500 odborných pojednání</a:t>
            </a:r>
          </a:p>
        </p:txBody>
      </p:sp>
      <p:pic>
        <p:nvPicPr>
          <p:cNvPr id="3074" name="Picture 2" descr="Человек из Пергама. Жизнь и учение Клавдия Галена | Журнал &quot;Фармацевт  Практик&quot;">
            <a:extLst>
              <a:ext uri="{FF2B5EF4-FFF2-40B4-BE49-F238E27FC236}">
                <a16:creationId xmlns:a16="http://schemas.microsoft.com/office/drawing/2014/main" id="{835F0AE5-09F8-9D7C-71E7-65A4F6C8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5139" y="126472"/>
            <a:ext cx="4204253" cy="65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92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udius Galénos: Příběh nejvlivnějšího z lékařů - 2. kapitola – VTM.cz">
            <a:extLst>
              <a:ext uri="{FF2B5EF4-FFF2-40B4-BE49-F238E27FC236}">
                <a16:creationId xmlns:a16="http://schemas.microsoft.com/office/drawing/2014/main" id="{7623735C-2362-304A-6CE0-03CF9C01C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2" t="145" r="26983" b="-145"/>
          <a:stretch/>
        </p:blipFill>
        <p:spPr bwMode="auto">
          <a:xfrm>
            <a:off x="0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EA440-E15C-B32E-F891-6D4CFB9E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162878"/>
            <a:ext cx="5291663" cy="5204583"/>
          </a:xfrm>
        </p:spPr>
        <p:txBody>
          <a:bodyPr>
            <a:normAutofit/>
          </a:bodyPr>
          <a:lstStyle/>
          <a:p>
            <a:r>
              <a:rPr lang="cs-CZ" sz="2400" dirty="0"/>
              <a:t>Na svou dobu provedl řadu obtížných operací, například v mozkové a oční chirurgii</a:t>
            </a:r>
          </a:p>
          <a:p>
            <a:endParaRPr lang="cs-CZ" sz="2400" dirty="0"/>
          </a:p>
          <a:p>
            <a:r>
              <a:rPr lang="cs-CZ" sz="2400" dirty="0"/>
              <a:t>Provedl operaci šedého zákalu, ale tento operační zákrok měl za následek permanentní slepotu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Po vzniku univerzit se texty </a:t>
            </a:r>
            <a:r>
              <a:rPr lang="cs-CZ" sz="2400" dirty="0" err="1"/>
              <a:t>Galénovské</a:t>
            </a:r>
            <a:r>
              <a:rPr lang="cs-CZ" sz="2400" dirty="0"/>
              <a:t> medicíny staly hlavními učebnicemi na lékařských fakultách</a:t>
            </a:r>
          </a:p>
        </p:txBody>
      </p:sp>
    </p:spTree>
    <p:extLst>
      <p:ext uri="{BB962C8B-B14F-4D97-AF65-F5344CB8AC3E}">
        <p14:creationId xmlns:p14="http://schemas.microsoft.com/office/powerpoint/2010/main" val="348187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D56EAA-31C8-DFB7-9F7E-0B784449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579357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A4965-110D-985E-A8A8-E7E56436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074782"/>
            <a:ext cx="5348902" cy="4059319"/>
          </a:xfrm>
        </p:spPr>
        <p:txBody>
          <a:bodyPr>
            <a:normAutofit fontScale="62500" lnSpcReduction="20000"/>
          </a:bodyPr>
          <a:lstStyle/>
          <a:p>
            <a:r>
              <a:rPr lang="cs-CZ" sz="3400" dirty="0"/>
              <a:t>Claudius </a:t>
            </a:r>
            <a:r>
              <a:rPr lang="cs-CZ" sz="3400" dirty="0" err="1"/>
              <a:t>Galénos</a:t>
            </a:r>
            <a:r>
              <a:rPr lang="cs-CZ" sz="3400" dirty="0"/>
              <a:t> založil učení o léčivých látkách a přípravě léčiv, později nazvané na jeho počest Galenika</a:t>
            </a:r>
          </a:p>
          <a:p>
            <a:endParaRPr lang="cs-CZ" sz="3400" dirty="0"/>
          </a:p>
          <a:p>
            <a:r>
              <a:rPr lang="cs-CZ" sz="3400" dirty="0"/>
              <a:t>Do lékařství zavedl nová léčiva, jako např.: </a:t>
            </a:r>
            <a:br>
              <a:rPr lang="cs-CZ" sz="3400" dirty="0"/>
            </a:br>
            <a:r>
              <a:rPr lang="cs-CZ" sz="3400" dirty="0"/>
              <a:t>listy z ořešáku na posilnění organismu a zástavu krvácení, hořec proti zimnici a výborným lékem byl jalovec proti ledvinovým kamenům</a:t>
            </a:r>
          </a:p>
          <a:p>
            <a:endParaRPr lang="cs-CZ" sz="3400" dirty="0"/>
          </a:p>
          <a:p>
            <a:r>
              <a:rPr lang="cs-CZ" sz="3400" dirty="0"/>
              <a:t>Výtažky z chmele používal ‚k osvěžení jazyka‘</a:t>
            </a:r>
          </a:p>
          <a:p>
            <a:endParaRPr lang="cs-CZ" sz="3400" dirty="0"/>
          </a:p>
          <a:p>
            <a:r>
              <a:rPr lang="cs-CZ" sz="3400" dirty="0"/>
              <a:t>Velké léčivé účinky připisoval heřmánku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122" name="Picture 2" descr="Heřmánek pravý - účinky, vliv na lidské zdraví - Bylinky pro všechny">
            <a:extLst>
              <a:ext uri="{FF2B5EF4-FFF2-40B4-BE49-F238E27FC236}">
                <a16:creationId xmlns:a16="http://schemas.microsoft.com/office/drawing/2014/main" id="{0BFAB72B-35EA-6710-1165-DF29138A4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540" r="-1114" b="16106"/>
          <a:stretch/>
        </p:blipFill>
        <p:spPr bwMode="auto">
          <a:xfrm>
            <a:off x="7281082" y="361949"/>
            <a:ext cx="4465576" cy="61341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47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461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Claudius Galenus</vt:lpstr>
      <vt:lpstr>Claudius Galenus (Galénos), 129 n.l. – 199 n.l</vt:lpstr>
      <vt:lpstr>Prezentace aplikace PowerPoint</vt:lpstr>
      <vt:lpstr>Hippokratova a Galénova typologie</vt:lpstr>
      <vt:lpstr>Prezentace aplikace PowerPoint</vt:lpstr>
      <vt:lpstr>Prezentace aplikace PowerPoint</vt:lpstr>
      <vt:lpstr>Prezentace aplikace PowerPoint</vt:lpstr>
      <vt:lpstr>Prezentace aplikace PowerPoint</vt:lpstr>
      <vt:lpstr>Léčiva</vt:lpstr>
      <vt:lpstr>DĚKUJEME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Claudius Galenus</dc:title>
  <dc:creator>Lucie Kostricova</dc:creator>
  <cp:lastModifiedBy>Kostřicová Vendula</cp:lastModifiedBy>
  <cp:revision>3</cp:revision>
  <dcterms:created xsi:type="dcterms:W3CDTF">2022-11-29T16:27:53Z</dcterms:created>
  <dcterms:modified xsi:type="dcterms:W3CDTF">2024-10-03T13:18:23Z</dcterms:modified>
</cp:coreProperties>
</file>