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299d1c65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299d1c65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299d1c653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299d1c653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299d1c653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299d1c65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299d1c653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299d1c653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4ea6650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4ea6650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4ea66501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4ea66501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299d1c653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299d1c653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299d1c653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299d1c653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.png"/><Relationship Id="rId11" Type="http://schemas.openxmlformats.org/officeDocument/2006/relationships/hyperlink" Target="https://cs.wikipedia.org/wiki/Gymn%C3%A1zium_Brno,_t%C5%99%C3%ADda_Kapit%C3%A1na_Jaro%C5%A1e" TargetMode="External"/><Relationship Id="rId10" Type="http://schemas.openxmlformats.org/officeDocument/2006/relationships/hyperlink" Target="https://cs.wikipedia.org/wiki/Hradec_Kr%C3%A1lov%C3%A9" TargetMode="External"/><Relationship Id="rId13" Type="http://schemas.openxmlformats.org/officeDocument/2006/relationships/hyperlink" Target="https://cs.wikipedia.org/wiki/N%C3%A1rodn%C3%AD_listy" TargetMode="External"/><Relationship Id="rId12" Type="http://schemas.openxmlformats.org/officeDocument/2006/relationships/hyperlink" Target="https://cs.wikipedia.org/wiki/Becht%C4%9Brevova_nemoc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s.wikipedia.org/wiki/%C4%8Ce%C5%A1i" TargetMode="External"/><Relationship Id="rId4" Type="http://schemas.openxmlformats.org/officeDocument/2006/relationships/hyperlink" Target="https://cs.wikipedia.org/wiki/Spisovatel" TargetMode="External"/><Relationship Id="rId9" Type="http://schemas.openxmlformats.org/officeDocument/2006/relationships/hyperlink" Target="https://cs.wikipedia.org/wiki/1890" TargetMode="External"/><Relationship Id="rId15" Type="http://schemas.openxmlformats.org/officeDocument/2006/relationships/hyperlink" Target="https://cs.wikipedia.org/wiki/Lidov%C3%A9_noviny" TargetMode="External"/><Relationship Id="rId14" Type="http://schemas.openxmlformats.org/officeDocument/2006/relationships/hyperlink" Target="https://cs.wikipedia.org/w/index.php?title=Nebojsa_(t%C3%BDden%C3%ADk)&amp;action=edit&amp;redlink=1" TargetMode="External"/><Relationship Id="rId17" Type="http://schemas.openxmlformats.org/officeDocument/2006/relationships/hyperlink" Target="https://cs.wikipedia.org/wiki/P%C3%A1te%C4%8Dn%C3%ADci" TargetMode="External"/><Relationship Id="rId16" Type="http://schemas.openxmlformats.org/officeDocument/2006/relationships/hyperlink" Target="https://cs.wikipedia.org/wiki/Divadlo_na_Vinohradech" TargetMode="External"/><Relationship Id="rId5" Type="http://schemas.openxmlformats.org/officeDocument/2006/relationships/hyperlink" Target="https://cs.wikipedia.org/wiki/Novin%C3%A1%C5%99" TargetMode="External"/><Relationship Id="rId19" Type="http://schemas.openxmlformats.org/officeDocument/2006/relationships/hyperlink" Target="https://cs.wikipedia.org/wiki/Vy%C5%A1ehradsk%C3%BD_h%C5%99bitov" TargetMode="External"/><Relationship Id="rId6" Type="http://schemas.openxmlformats.org/officeDocument/2006/relationships/hyperlink" Target="https://cs.wikipedia.org/wiki/Dramatik" TargetMode="External"/><Relationship Id="rId18" Type="http://schemas.openxmlformats.org/officeDocument/2006/relationships/hyperlink" Target="https://cs.wikipedia.org/wiki/Edvard_Bene%C5%A1" TargetMode="External"/><Relationship Id="rId7" Type="http://schemas.openxmlformats.org/officeDocument/2006/relationships/hyperlink" Target="https://cs.wikipedia.org/wiki/P%C5%99ekladatel" TargetMode="External"/><Relationship Id="rId8" Type="http://schemas.openxmlformats.org/officeDocument/2006/relationships/hyperlink" Target="https://cs.wikipedia.org/wiki/Mal%C3%A9_Svato%C5%88ovic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s.wikipedia.org/wiki/R.U.R" TargetMode="External"/><Relationship Id="rId4" Type="http://schemas.openxmlformats.org/officeDocument/2006/relationships/hyperlink" Target="https://www.definus.cz/magazin/rur-rozbor-di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11708" y="750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202122"/>
                </a:solidFill>
                <a:highlight>
                  <a:srgbClr val="FFFFFF"/>
                </a:highlight>
              </a:rPr>
              <a:t>R.U.R.</a:t>
            </a:r>
            <a:endParaRPr b="1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Karel Čapek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56675" y="1222300"/>
            <a:ext cx="5897700" cy="3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český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spisovatel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novinář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dramatik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překladatel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narodil se v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Malých Svatoňovicích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1890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studoval na gymnáziu v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Hradci Králové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gymnázium v Brně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1915 ukončil studium estetiky a filozofie – získal doktorát z filozofie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trpěl od svých 21 let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Bechtěrevovou nemocí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nemusel bojovat v 1.SV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stal se redaktorem v několika denících a časopisech: v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Národních listech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týdeníku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Nebojsa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Lidových novinách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v letech 1921–1923 byl dramaturgem i režisérem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Vinohradského divadla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schůzky – 1925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pátečníci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prezident T. G. Masaryk, ministr zahraničí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Edvard Beneš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zemřel na zápal plic 1938 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4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➢"/>
            </a:pP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pohřben na </a:t>
            </a:r>
            <a:r>
              <a:rPr lang="cs" sz="2281">
                <a:solidFill>
                  <a:srgbClr val="20212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Vyšehradském hřbitově</a:t>
            </a:r>
            <a:r>
              <a:rPr lang="cs" sz="228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v Praze</a:t>
            </a:r>
            <a:endParaRPr sz="2281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364702" y="742975"/>
            <a:ext cx="2424275" cy="34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významná díla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Válka s Mloky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➢"/>
            </a:pP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Povídky z jedné kapsy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➢"/>
            </a:pP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Devatero pohádek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➢"/>
            </a:pP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Povídky z druhé kapsy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➢"/>
            </a:pP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Krakatit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➢"/>
            </a:pP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Anglické listy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803" y="1010425"/>
            <a:ext cx="2207802" cy="31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675" y="1013037"/>
            <a:ext cx="2207800" cy="3117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78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highlight>
                  <a:srgbClr val="FFFFFF"/>
                </a:highlight>
              </a:rPr>
              <a:t>R.U.R. – Rossumovi univerzální roboti</a:t>
            </a:r>
            <a:endParaRPr sz="3200"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➢"/>
            </a:pPr>
            <a:r>
              <a:rPr lang="cs">
                <a:solidFill>
                  <a:srgbClr val="202122"/>
                </a:solidFill>
              </a:rPr>
              <a:t>vědeckofantastické drama</a:t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➢"/>
            </a:pPr>
            <a:r>
              <a:rPr lang="cs">
                <a:solidFill>
                  <a:srgbClr val="202122"/>
                </a:solidFill>
              </a:rPr>
              <a:t>slovo robot</a:t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➢"/>
            </a:pPr>
            <a:r>
              <a:rPr lang="cs">
                <a:solidFill>
                  <a:srgbClr val="202122"/>
                </a:solidFill>
              </a:rPr>
              <a:t>divadelní hra byla přeložena do více než třiceti jazyků</a:t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➢"/>
            </a:pPr>
            <a:r>
              <a:rPr lang="cs">
                <a:solidFill>
                  <a:srgbClr val="202122"/>
                </a:solidFill>
              </a:rPr>
              <a:t>v roce 1938 byl natočen podle divadelní hry krátký 35minutový britský film produkovaný BBC.</a:t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➢"/>
            </a:pPr>
            <a:r>
              <a:rPr lang="cs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varuje před případnými negativními vlivy techniky na lidstvo</a:t>
            </a:r>
            <a:endParaRPr>
              <a:solidFill>
                <a:srgbClr val="20212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highlight>
                  <a:srgbClr val="FFFFFF"/>
                </a:highlight>
              </a:rPr>
              <a:t>R.U.R. – Rossumovi univerzální roboti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917">
                <a:solidFill>
                  <a:srgbClr val="202122"/>
                </a:solidFill>
              </a:rPr>
              <a:t>Helena Gloryová: </a:t>
            </a:r>
            <a:r>
              <a:rPr lang="cs" sz="1917">
                <a:solidFill>
                  <a:srgbClr val="202122"/>
                </a:solidFill>
              </a:rPr>
              <a:t>dcera prezidenta, členka Ligy humanity, manželka Harryho Domina. </a:t>
            </a:r>
            <a:endParaRPr sz="1917"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17">
                <a:solidFill>
                  <a:srgbClr val="202122"/>
                </a:solidFill>
              </a:rPr>
              <a:t>Harry Domin:</a:t>
            </a:r>
            <a:r>
              <a:rPr lang="cs" sz="1917">
                <a:solidFill>
                  <a:srgbClr val="202122"/>
                </a:solidFill>
              </a:rPr>
              <a:t> centrální ředitel R.U.R., cíl vytvořit pro člověka ráj na zemi</a:t>
            </a:r>
            <a:endParaRPr sz="1917"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17">
                <a:solidFill>
                  <a:srgbClr val="202122"/>
                </a:solidFill>
              </a:rPr>
              <a:t>Alquist:</a:t>
            </a:r>
            <a:r>
              <a:rPr lang="cs" sz="1917">
                <a:solidFill>
                  <a:srgbClr val="202122"/>
                </a:solidFill>
              </a:rPr>
              <a:t> šéf staveb R.U.R.</a:t>
            </a:r>
            <a:endParaRPr sz="1917"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17">
                <a:solidFill>
                  <a:srgbClr val="202122"/>
                </a:solidFill>
              </a:rPr>
              <a:t>Dr. Gall:</a:t>
            </a:r>
            <a:r>
              <a:rPr lang="cs" sz="1917">
                <a:solidFill>
                  <a:srgbClr val="202122"/>
                </a:solidFill>
              </a:rPr>
              <a:t> přednosta fyziologického a výzkumného oddělení R.U.R.</a:t>
            </a:r>
            <a:endParaRPr sz="1917"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17">
                <a:solidFill>
                  <a:srgbClr val="202122"/>
                </a:solidFill>
              </a:rPr>
              <a:t>Ing. Fabry:</a:t>
            </a:r>
            <a:r>
              <a:rPr lang="cs" sz="1917">
                <a:solidFill>
                  <a:srgbClr val="202122"/>
                </a:solidFill>
              </a:rPr>
              <a:t> generální technický ředitel R.U.R.</a:t>
            </a:r>
            <a:endParaRPr sz="1917"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17">
                <a:solidFill>
                  <a:srgbClr val="202122"/>
                </a:solidFill>
              </a:rPr>
              <a:t>Radius:</a:t>
            </a:r>
            <a:r>
              <a:rPr lang="cs" sz="1917">
                <a:solidFill>
                  <a:srgbClr val="202122"/>
                </a:solidFill>
              </a:rPr>
              <a:t> vůdce Robotů, snaží se obsadit celý svět</a:t>
            </a:r>
            <a:endParaRPr sz="1917"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17">
                <a:solidFill>
                  <a:srgbClr val="202122"/>
                </a:solidFill>
              </a:rPr>
              <a:t>Helena a Primus:</a:t>
            </a:r>
            <a:r>
              <a:rPr lang="cs" sz="1917">
                <a:solidFill>
                  <a:srgbClr val="202122"/>
                </a:solidFill>
              </a:rPr>
              <a:t> dva Roboti, kteří </a:t>
            </a:r>
            <a:r>
              <a:rPr lang="cs" sz="1917">
                <a:solidFill>
                  <a:srgbClr val="202122"/>
                </a:solidFill>
              </a:rPr>
              <a:t>znovu objeví</a:t>
            </a:r>
            <a:r>
              <a:rPr lang="cs" sz="1917">
                <a:solidFill>
                  <a:srgbClr val="202122"/>
                </a:solidFill>
              </a:rPr>
              <a:t> své city a zamilují se do sebe</a:t>
            </a:r>
            <a:endParaRPr sz="1917"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highlight>
                  <a:schemeClr val="lt1"/>
                </a:highlight>
              </a:rPr>
              <a:t>R.U.R. – Rossumovi univerzální roboti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244425" y="1053675"/>
            <a:ext cx="81186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Začátek:</a:t>
            </a:r>
            <a:endParaRPr b="1"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Děj se odehrává v automatizované výrobně robotů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Připlouvá na ostrov Helena Gloryová reprezentovat názory Ligy humanity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Postavy se do ní zamilují a začnou jí vyprávět příběh vynálezu prvních robotů Rossumem a jeho synovcem.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Helena se později vdá za ředitele Harryho Domina.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Deset let později:</a:t>
            </a:r>
            <a:endParaRPr b="1"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Roboti jsou široce rozšířeni, avšak Heleně je smutno, že nemohou mít city jako lidé.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Přiměje Dr. Galla začít experimentovat s jejich „duší“.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Původním cílem robotů bylo vytvořit ráj na zemi, avšak lidé je začali využívat jako vojáky pro války.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highlight>
                  <a:schemeClr val="lt1"/>
                </a:highlight>
              </a:rPr>
              <a:t>R.U.R. – Rossumovi univerzální roboti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Vzpoura robotů a válka s lidstvem:</a:t>
            </a:r>
            <a:endParaRPr b="1"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spcBef>
                <a:spcPts val="150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Několik robotů se vzbouřilo, ustanovilo Ústřední výbor robotů a vyhlásilo válku lidstvu.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Lidstvo bylo drtivě poraženo, s výjimkou Alquista, který pracoval rukama.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Alquist se snaží objevit jejich výrobní postup, který Helena před svou smrtí spálila.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Konec:</a:t>
            </a:r>
            <a:endParaRPr b="1"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spcBef>
                <a:spcPts val="150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Alquista vzbudili robot Primus a robotka Helena.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Zjistí, že se mají rádi a chovají se odlišně od ostatních robotů.</a:t>
            </a:r>
            <a:endParaRPr sz="1500">
              <a:solidFill>
                <a:srgbClr val="2021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500"/>
              <a:buFont typeface="PT Sans Narrow"/>
              <a:buChar char="●"/>
            </a:pPr>
            <a:r>
              <a:rPr lang="cs" sz="1500">
                <a:solidFill>
                  <a:srgbClr val="2021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Alquist je posílá pryč, aby začali znovu s láskou jako Adam a Eva.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za pozornost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https://cs.wikipedia.org/wiki/R.U.R</a:t>
            </a:r>
            <a:r>
              <a:rPr lang="cs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https://www.definus.cz/magazin/rur-rozbor-dila/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