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Average"/>
      <p:regular r:id="rId18"/>
    </p:embeddedFont>
    <p:embeddedFont>
      <p:font typeface="Oswald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Oswald-regular.fntdata"/><Relationship Id="rId6" Type="http://schemas.openxmlformats.org/officeDocument/2006/relationships/slide" Target="slides/slide1.xml"/><Relationship Id="rId18" Type="http://schemas.openxmlformats.org/officeDocument/2006/relationships/font" Target="fonts/Average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3a7243c0b1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3a7243c0b1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3a7243c0b1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3a7243c0b1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3a7243c0b1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3a7243c0b1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3a7243c0b1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3a7243c0b1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4b8ce543a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4b8ce543a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3a7243c0b1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3a7243c0b1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4b8ce543a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4b8ce543a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4b8ce543ad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4b8ce543ad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4b8ce543ad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4b8ce543a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3a7243c0b1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3a7243c0b1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3a7243c0b1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3a7243c0b1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databazeknih.cz/podobne-knihy/maj-kytice-162097" TargetMode="External"/><Relationship Id="rId4" Type="http://schemas.openxmlformats.org/officeDocument/2006/relationships/hyperlink" Target="https://rozbor-dila.cz/maj-rozbor-dila-k-maturite-8/" TargetMode="External"/><Relationship Id="rId5" Type="http://schemas.openxmlformats.org/officeDocument/2006/relationships/hyperlink" Target="https://www.ucseonline.cz/oochoong/2021/07/Karel-Hynek-Ma%CC%81cha-%E2%80%93-Ma%CC%81j-.pdf" TargetMode="External"/><Relationship Id="rId6" Type="http://schemas.openxmlformats.org/officeDocument/2006/relationships/hyperlink" Target="https://rozbor-dila.cz/maj-rozbor-dila-k-maturite-4/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Karel Hynek Mácha - MÁJ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3982500" y="3997825"/>
            <a:ext cx="5161500" cy="114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Nejznámější díla Karla Hynka Máchy</a:t>
            </a:r>
            <a:endParaRPr/>
          </a:p>
        </p:txBody>
      </p:sp>
      <p:sp>
        <p:nvSpPr>
          <p:cNvPr id="117" name="Google Shape;117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Máj:  lyricko-epická báseň (1834) - NEJZNÁMĚJŠÍ MÁCHOVO DÍLO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Cikáni: </a:t>
            </a:r>
            <a:r>
              <a:rPr lang="cs"/>
              <a:t>próza (1835)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Obrazy ze života mého: </a:t>
            </a:r>
            <a:r>
              <a:rPr lang="cs"/>
              <a:t>próza zamýšleného cyklu (1834) - </a:t>
            </a:r>
            <a:r>
              <a:rPr b="1" lang="cs"/>
              <a:t>kompozice se podobá opeře</a:t>
            </a:r>
            <a:r>
              <a:rPr lang="cs"/>
              <a:t> (předehra, dvě dějství oddělená veršovanými mezihrami a veršovaný závěr)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Márinka: </a:t>
            </a:r>
            <a:r>
              <a:rPr lang="cs"/>
              <a:t>(1834)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Mnich: </a:t>
            </a:r>
            <a:r>
              <a:rPr lang="cs"/>
              <a:t>lyricko-epická báseň (1833) - veršované dílo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Křivoklát: </a:t>
            </a:r>
            <a:r>
              <a:rPr lang="cs"/>
              <a:t>historická próza (1834)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Zdroje informací</a:t>
            </a:r>
            <a:endParaRPr/>
          </a:p>
        </p:txBody>
      </p:sp>
      <p:sp>
        <p:nvSpPr>
          <p:cNvPr id="123" name="Google Shape;123;p23"/>
          <p:cNvSpPr txBox="1"/>
          <p:nvPr>
            <p:ph idx="1" type="body"/>
          </p:nvPr>
        </p:nvSpPr>
        <p:spPr>
          <a:xfrm>
            <a:off x="311700" y="1152475"/>
            <a:ext cx="8730600" cy="364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3879"/>
              <a:t>Kniha:</a:t>
            </a:r>
            <a:r>
              <a:rPr lang="cs" sz="2287"/>
              <a:t> </a:t>
            </a:r>
            <a:r>
              <a:rPr lang="cs" sz="228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MÁCHA, Karel Hynek, Jan NERUDA, Petr BEZRUČ, et al. </a:t>
            </a:r>
            <a:r>
              <a:rPr i="1" lang="cs" sz="228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Sváteční chvilky poezie: klasici a mistři</a:t>
            </a:r>
            <a:r>
              <a:rPr lang="cs" sz="2287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Praha: Fonia, 2008. Zlatý fond České televize.</a:t>
            </a:r>
            <a:endParaRPr sz="2287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3984">
                <a:solidFill>
                  <a:schemeClr val="dk2"/>
                </a:solidFill>
              </a:rPr>
              <a:t>Internetové zdroje: </a:t>
            </a:r>
            <a:endParaRPr sz="3984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617" u="sng">
                <a:solidFill>
                  <a:schemeClr val="hlink"/>
                </a:solidFill>
                <a:hlinkClick r:id="rId3"/>
              </a:rPr>
              <a:t>https://www.databazeknih.cz/podobne-knihy/maj-kytice-162097</a:t>
            </a:r>
            <a:endParaRPr sz="2617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617" u="sng">
                <a:solidFill>
                  <a:schemeClr val="hlink"/>
                </a:solidFill>
                <a:hlinkClick r:id="rId4"/>
              </a:rPr>
              <a:t>https://rozbor-dila.cz/maj-rozbor-dila-k-maturite-8/</a:t>
            </a:r>
            <a:endParaRPr sz="2617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617" u="sng">
                <a:solidFill>
                  <a:schemeClr val="hlink"/>
                </a:solidFill>
                <a:hlinkClick r:id="rId5"/>
              </a:rPr>
              <a:t>https://www.ucseonline.cz/oochoong/2021/07/Karel-Hynek-Ma%CC%81cha-%E2%80%93-Ma%CC%81j-.pdf</a:t>
            </a:r>
            <a:endParaRPr sz="2617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617" u="sng">
                <a:solidFill>
                  <a:schemeClr val="hlink"/>
                </a:solidFill>
                <a:hlinkClick r:id="rId6"/>
              </a:rPr>
              <a:t>https://rozbor-dila.cz/maj-rozbor-dila-k-maturite-4/</a:t>
            </a:r>
            <a:endParaRPr sz="2617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2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/>
          <p:nvPr>
            <p:ph idx="1" type="body"/>
          </p:nvPr>
        </p:nvSpPr>
        <p:spPr>
          <a:xfrm>
            <a:off x="311700" y="1854700"/>
            <a:ext cx="8520600" cy="27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cs" sz="4600"/>
              <a:t>:-) DĚKUJI ZA POZORNOST  :-) </a:t>
            </a:r>
            <a:endParaRPr sz="4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Obsah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AutoNum type="arabicParenR"/>
            </a:pPr>
            <a:r>
              <a:rPr lang="cs" sz="2200"/>
              <a:t>rozbor literárního díla</a:t>
            </a:r>
            <a:endParaRPr sz="2200"/>
          </a:p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AutoNum type="arabicParenR"/>
            </a:pPr>
            <a:r>
              <a:rPr lang="cs" sz="2200"/>
              <a:t>děj tohoto díla a jeho obsah</a:t>
            </a:r>
            <a:endParaRPr sz="2200"/>
          </a:p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AutoNum type="arabicParenR"/>
            </a:pPr>
            <a:r>
              <a:rPr lang="cs" sz="2200"/>
              <a:t>autorův život</a:t>
            </a:r>
            <a:endParaRPr sz="2200"/>
          </a:p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AutoNum type="arabicParenR"/>
            </a:pPr>
            <a:r>
              <a:rPr lang="cs" sz="2200"/>
              <a:t>nejznámější díla Karla Hynka Máchy</a:t>
            </a:r>
            <a:endParaRPr sz="2200"/>
          </a:p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AutoNum type="arabicParenR"/>
            </a:pPr>
            <a:r>
              <a:rPr lang="cs" sz="2200"/>
              <a:t>zdroje informací a obrázků</a:t>
            </a:r>
            <a:endParaRPr sz="22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5440" y="0"/>
            <a:ext cx="3568571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Karel Hynek Mácha - MÁJ</a:t>
            </a:r>
            <a:endParaRPr/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2735900" y="2229750"/>
            <a:ext cx="3378900" cy="233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5500" y="1087575"/>
            <a:ext cx="6952999" cy="405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Rozbor literárního díla</a:t>
            </a:r>
            <a:endParaRPr/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1152475"/>
            <a:ext cx="8832300" cy="389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-336039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b="1" lang="cs" sz="6767"/>
              <a:t>celková charakteristika díla: </a:t>
            </a:r>
            <a:endParaRPr b="1" sz="6767"/>
          </a:p>
          <a:p>
            <a:pPr indent="-33603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sz="6767"/>
              <a:t>jedná se o</a:t>
            </a:r>
            <a:r>
              <a:rPr b="1" lang="cs" sz="6767"/>
              <a:t> lyrickoepickou</a:t>
            </a:r>
            <a:r>
              <a:rPr lang="cs" sz="6767"/>
              <a:t> skladbu/báseň</a:t>
            </a:r>
            <a:endParaRPr sz="6767"/>
          </a:p>
          <a:p>
            <a:pPr indent="-33603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sz="6767"/>
              <a:t>toto lyricko-epické dílo je psané formou </a:t>
            </a:r>
            <a:r>
              <a:rPr b="1" lang="cs" sz="6767"/>
              <a:t>poezie</a:t>
            </a:r>
            <a:endParaRPr b="1" sz="6767"/>
          </a:p>
          <a:p>
            <a:pPr indent="-336039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b="1" lang="cs" sz="6767"/>
              <a:t>téma díla: </a:t>
            </a:r>
            <a:r>
              <a:rPr lang="cs" sz="6767"/>
              <a:t>v</a:t>
            </a:r>
            <a:r>
              <a:rPr lang="cs" sz="6767"/>
              <a:t>ina, láska, smrt, Země a čas</a:t>
            </a:r>
            <a:endParaRPr sz="6767"/>
          </a:p>
          <a:p>
            <a:pPr indent="-336039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b="1" lang="cs" sz="6767"/>
              <a:t>kompozice: </a:t>
            </a:r>
            <a:r>
              <a:rPr lang="cs" sz="6767"/>
              <a:t>dramatická (vyskytuje se zde vzestup, vrchol, sestup) - má 4 zpěvy a 2 intermezza (mezihry)</a:t>
            </a:r>
            <a:endParaRPr sz="6767"/>
          </a:p>
          <a:p>
            <a:pPr indent="-336039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b="1" lang="cs" sz="6767"/>
              <a:t>základní dějová linie: </a:t>
            </a:r>
            <a:r>
              <a:rPr lang="cs" sz="6767"/>
              <a:t>děj se odehrává od zavraždění svůdníka Jarmily do popravení mladého Viléma. Většina této básně se odehrává poblíž hradu Bezděz</a:t>
            </a:r>
            <a:endParaRPr sz="6767"/>
          </a:p>
          <a:p>
            <a:pPr indent="-336039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b="1" lang="cs" sz="6767"/>
              <a:t>postavy</a:t>
            </a:r>
            <a:endParaRPr b="1" sz="6767"/>
          </a:p>
          <a:p>
            <a:pPr indent="-33603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sz="6767"/>
              <a:t>hlavní postavy: Jarmila (Vilémova milenka) je velmi smutná kvůli svému osudu, nechce již dále žít (kvůli následné popravě Viléma se rozhodne ukončit svůj život - utopí se v jezeře)</a:t>
            </a:r>
            <a:endParaRPr sz="6767"/>
          </a:p>
          <a:p>
            <a:pPr indent="-33603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sz="6767"/>
              <a:t>Vilém - loupežník, který Jarmilu velmi miloval, ale svedl ji Vilémův otec, a proto ho zabil, cítí se být nevinný, je slabý a ne příliš oddaný, velmi často se lituje</a:t>
            </a:r>
            <a:endParaRPr sz="6767"/>
          </a:p>
          <a:p>
            <a:pPr indent="-33603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sz="6767"/>
              <a:t>Hynek - poutník, který je doopravdy sám autor (K.H.Mácha), svůdník mladé Jarmily</a:t>
            </a:r>
            <a:endParaRPr sz="6767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Rozbor literárního díla</a:t>
            </a:r>
            <a:endParaRPr/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6) role vypravěče: </a:t>
            </a:r>
            <a:r>
              <a:rPr lang="cs"/>
              <a:t>v závěru je jednou z hlavních postav (postava poutníka Hynka)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7) jazyk díla: </a:t>
            </a:r>
            <a:endParaRPr b="1"/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 - </a:t>
            </a:r>
            <a:r>
              <a:rPr lang="cs"/>
              <a:t>vyskytuje se jak er, tak ich-forma (er-forma se v závěru mění na ich-formu)</a:t>
            </a:r>
            <a:endParaRPr/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subjektivizace (vztah básníka a lyrického hrdiny)</a:t>
            </a:r>
            <a:endParaRPr/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v text je užitá pouze spisovná čeština</a:t>
            </a:r>
            <a:endParaRPr/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lexikální prostředky: oxymorfon, epiteton, metonymie, přirovnání, personifikace a metafory - - text je složený převážně z vět jednoduchých, textové prostředky: monolog, dialog a přímá řeč</a:t>
            </a:r>
            <a:endParaRPr/>
          </a:p>
          <a:p>
            <a:pPr indent="0" lvl="0" marL="0" rtl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- časté jsou také kontrasty (život X smrt)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Rozbor literárního díla</a:t>
            </a:r>
            <a:endParaRPr/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8) okolnosti vzniku díla: </a:t>
            </a:r>
            <a:r>
              <a:rPr lang="cs"/>
              <a:t>hlavním účelem vydání Máje byla oslava jarní přírody - zmatení dobové cenzury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9) kontext autorovy tvorby: </a:t>
            </a:r>
            <a:r>
              <a:rPr lang="cs"/>
              <a:t>autor byl na všechna svá díla hrdý, ale největší ohlas přineslo dílo Máj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10) kontext autorova života: </a:t>
            </a:r>
            <a:r>
              <a:rPr lang="cs"/>
              <a:t>autor během svého krátkého život nestihl napsat moc děl, ale i přesto se stal jedním z nejznámějších autorů v historii české literatury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cs"/>
              <a:t>11) kontext autorovy osobnosti: </a:t>
            </a:r>
            <a:r>
              <a:rPr lang="cs"/>
              <a:t>zajímal se o politické dění, nevyznával žádné náboženství a do díla Máj promítal psychiku Viléma i Jarmily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Rozbor literárního díla</a:t>
            </a:r>
            <a:endParaRPr/>
          </a:p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311700" y="1152475"/>
            <a:ext cx="8675700" cy="392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12) historický kontext: </a:t>
            </a:r>
            <a:r>
              <a:rPr lang="cs"/>
              <a:t>Máchovu tvorbu významně ovlivnila vlna Evropské revoluce (od r. 1830)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13) kontext literárního a uměleckého vývoje: </a:t>
            </a:r>
            <a:r>
              <a:rPr lang="cs"/>
              <a:t>Karel Hynek Mácha díky své tvorbě ovlivnil velkou řadu autorů (Májovce), psal jak poezii, tak prózu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14) ohlas díla: </a:t>
            </a:r>
            <a:r>
              <a:rPr lang="cs"/>
              <a:t>Ovlivnil Májovce (Máj považován za 1. moderní báseň), časopis Almanach Máj s odkazem na Máchu - Zfilmováno v současnosti (hudba Support Lesbiens) - Kritika náboženství a boha, který připustil smrt dvou mladých lidí - Soudobí umělci jeho dílo zavrhli – projevoval málo vlastenectví, ukazoval svou vnitřní rozervanec - Josef Kajetán Tyl – dílo Rozervanec, v němž kritizuje Máchu, píšícího o svých citech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15) zajímavosti:</a:t>
            </a:r>
            <a:r>
              <a:rPr lang="cs"/>
              <a:t> Máj byl doposud přeložen do více jak 30 jazyků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cs"/>
              <a:t>16) časoprostor:</a:t>
            </a:r>
            <a:r>
              <a:rPr lang="cs"/>
              <a:t> 1. polovina 19. století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515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Děj tohoto díla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024225"/>
            <a:ext cx="9143999" cy="411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Autorův život</a:t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70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Narození: 16. 11. 1810 v Praze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Byl to romantický básník a prozaik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Jeho otec pracoval jako mlynářský pomocník a matka jako hudebnice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Studium: gymnázium, poté filozofie a práva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Nejdříve psal německy - rukopis Versuche des Ignaz Macha = Pokusy Ignáce Máchy (1829) - romantické básně vzniklé při školním studiu literatury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1832 - ukončil filozofii a začal psát české verše (převážně v časopisech)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Hrál ve Stavovském a Kajetánském divadle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Vedle studia a lásky bylo jeho zdrojem psaní i cestování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Karel Hynek nakonec umírá 6. 11. 1836 v Litoměřicích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