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464F1-B362-421F-8697-DDE3F57A6B4A}" v="1137" dt="2024-09-09T12:43:28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6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09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4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1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291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46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8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1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9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6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33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6000" b="1" dirty="0">
                <a:latin typeface="Comic Sans MS"/>
              </a:rPr>
              <a:t>-BENEŠOVICI-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b="1" dirty="0">
                <a:latin typeface="Comic Sans MS"/>
              </a:rPr>
              <a:t>Česko-Slezský šlechtický rod</a:t>
            </a:r>
          </a:p>
          <a:p>
            <a:endParaRPr lang="cs-CZ" b="1">
              <a:latin typeface="Comic Sans MS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CA102"/>
          </a:solidFill>
          <a:ln w="38100" cap="rnd">
            <a:solidFill>
              <a:srgbClr val="FCA10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Erb pánů Benešovců - zavinutá střela">
            <a:extLst>
              <a:ext uri="{FF2B5EF4-FFF2-40B4-BE49-F238E27FC236}">
                <a16:creationId xmlns:a16="http://schemas.microsoft.com/office/drawing/2014/main" id="{545CFDC6-472B-1DAC-561E-72A1FC8CA54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571" r="-2" b="-2"/>
          <a:stretch/>
        </p:blipFill>
        <p:spPr>
          <a:xfrm>
            <a:off x="7996330" y="320040"/>
            <a:ext cx="3657796" cy="619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F7D3A-A057-23A3-49BF-E82D3455E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Comic Sans MS"/>
              </a:rPr>
              <a:t>-Něco málo na úvod-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AB623D-691C-79F6-57F6-D436FBF62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cs-CZ" sz="2400" dirty="0" err="1">
                <a:latin typeface="Comic Sans MS"/>
              </a:rPr>
              <a:t>Benešovici</a:t>
            </a:r>
            <a:r>
              <a:rPr lang="cs-CZ" sz="2400" dirty="0">
                <a:latin typeface="Comic Sans MS"/>
              </a:rPr>
              <a:t>, </a:t>
            </a:r>
            <a:r>
              <a:rPr lang="cs-CZ" sz="2400" dirty="0" err="1">
                <a:latin typeface="Comic Sans MS"/>
              </a:rPr>
              <a:t>Benešovci</a:t>
            </a:r>
            <a:r>
              <a:rPr lang="cs-CZ" sz="2400" dirty="0">
                <a:latin typeface="Comic Sans MS"/>
              </a:rPr>
              <a:t> nebo </a:t>
            </a:r>
            <a:r>
              <a:rPr lang="cs-CZ" sz="2400" dirty="0" err="1">
                <a:latin typeface="Comic Sans MS"/>
              </a:rPr>
              <a:t>Benešovicové</a:t>
            </a:r>
            <a:r>
              <a:rPr lang="cs-CZ" sz="2400" dirty="0">
                <a:latin typeface="Comic Sans MS"/>
              </a:rPr>
              <a:t> byli česko-slezský šlechtický rod </a:t>
            </a:r>
            <a:r>
              <a:rPr lang="cs-CZ" sz="2400" b="1" u="sng" dirty="0">
                <a:latin typeface="Comic Sans MS"/>
              </a:rPr>
              <a:t>původem z českého království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sz="2400" dirty="0">
                <a:latin typeface="Comic Sans MS"/>
              </a:rPr>
              <a:t>V erbu měli bílou zavinutou střelu na červeném podkladu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sz="2400" dirty="0">
                <a:latin typeface="Comic Sans MS"/>
              </a:rPr>
              <a:t>Ve starších literaturách se uvádí, že pocházeli z Benešova a jejich </a:t>
            </a:r>
            <a:r>
              <a:rPr lang="cs-CZ" sz="2400" b="1" u="sng" dirty="0">
                <a:latin typeface="Comic Sans MS"/>
              </a:rPr>
              <a:t>zakladatelem byl Beneš I. z Benešova</a:t>
            </a:r>
            <a:r>
              <a:rPr lang="cs-CZ" sz="2400" dirty="0">
                <a:latin typeface="Comic Sans MS"/>
              </a:rPr>
              <a:t> který je v listinách uváděn v letech 1219-1222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sz="2400" dirty="0">
                <a:latin typeface="Comic Sans MS"/>
              </a:rPr>
              <a:t>Starší spisy provází množství nepřesností týkajících se rodokmenu</a:t>
            </a:r>
          </a:p>
        </p:txBody>
      </p:sp>
    </p:spTree>
    <p:extLst>
      <p:ext uri="{BB962C8B-B14F-4D97-AF65-F5344CB8AC3E}">
        <p14:creationId xmlns:p14="http://schemas.microsoft.com/office/powerpoint/2010/main" val="265327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2D017-5355-8BA2-7FBD-C46A9CCEB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b="1" dirty="0">
                <a:latin typeface="Comic Sans MS"/>
              </a:rPr>
              <a:t>-Erb-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51A8F-DD04-3F13-2058-9F515144C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cs-CZ" err="1">
                <a:latin typeface="Comic Sans MS"/>
              </a:rPr>
              <a:t>Benešovici</a:t>
            </a:r>
            <a:r>
              <a:rPr lang="cs-CZ" dirty="0">
                <a:latin typeface="Comic Sans MS"/>
              </a:rPr>
              <a:t> měli v erbu střelu na červeném podkladě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dirty="0">
                <a:latin typeface="Comic Sans MS"/>
              </a:rPr>
              <a:t>Jde o </a:t>
            </a:r>
            <a:r>
              <a:rPr lang="cs-CZ" err="1">
                <a:latin typeface="Comic Sans MS"/>
              </a:rPr>
              <a:t>tvz</a:t>
            </a:r>
            <a:r>
              <a:rPr lang="cs-CZ" dirty="0">
                <a:latin typeface="Comic Sans MS"/>
              </a:rPr>
              <a:t>. ODŘIVOUS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dirty="0">
                <a:latin typeface="Comic Sans MS"/>
              </a:rPr>
              <a:t>Toto znamení patří mezi nejstarší erbovní znamení české, moravské, slezské i dokonce polské heraldice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dirty="0">
                <a:latin typeface="Comic Sans MS"/>
              </a:rPr>
              <a:t>Výklad o tomto znamení jsou různá, počínaje pověstí, která praví, že se jednalo o šíp namočený do smoly a používaný k zapalování střech</a:t>
            </a:r>
          </a:p>
          <a:p>
            <a:pPr>
              <a:buFont typeface="Wingdings" panose="020B0604020202020204" pitchFamily="34" charset="0"/>
              <a:buChar char="v"/>
            </a:pPr>
            <a:endParaRPr lang="cs-CZ" sz="2400" dirty="0">
              <a:latin typeface="Comic Sans MS"/>
            </a:endParaRPr>
          </a:p>
          <a:p>
            <a:pPr>
              <a:buFont typeface="Wingdings" panose="020B0604020202020204" pitchFamily="34" charset="0"/>
              <a:buChar char="v"/>
            </a:pPr>
            <a:endParaRPr lang="cs-CZ" sz="2400" dirty="0">
              <a:latin typeface="Comic Sans MS"/>
            </a:endParaRPr>
          </a:p>
          <a:p>
            <a:pPr>
              <a:buFont typeface="Wingdings" panose="020B0604020202020204" pitchFamily="34" charset="0"/>
              <a:buChar char="v"/>
            </a:pPr>
            <a:endParaRPr lang="cs-CZ" sz="2400" b="1" u="sng" dirty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3031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D35A4-5664-44AE-41AE-6FA8BA211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b="1" dirty="0">
                <a:latin typeface="Comic Sans MS"/>
              </a:rPr>
              <a:t>-Beneš I. z Benešova-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BCEC55-BF39-6769-C966-4F9BED176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cs-CZ" dirty="0">
                <a:latin typeface="Comic Sans MS"/>
              </a:rPr>
              <a:t>Beneš I. měl šest synů, z nichž nejstarší byl Vok I. z Benešova, který byl v družině moravského markraběte Přemysla a zastával úřad moravského podkomořího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dirty="0">
                <a:latin typeface="Comic Sans MS"/>
              </a:rPr>
              <a:t>Další z bratrů byl Tobiáš z Benešova byl roku 1229 kanovníkem kostela sv. Víta na pražském hradě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dirty="0" err="1">
                <a:latin typeface="Comic Sans MS"/>
              </a:rPr>
              <a:t>Benešivici</a:t>
            </a:r>
            <a:r>
              <a:rPr lang="cs-CZ" dirty="0">
                <a:latin typeface="Comic Sans MS"/>
              </a:rPr>
              <a:t> založili tři města se svým jménem: Horní a Dolní Benešov na Opavsku a Benešov ve středních Čechách</a:t>
            </a:r>
          </a:p>
        </p:txBody>
      </p:sp>
    </p:spTree>
    <p:extLst>
      <p:ext uri="{BB962C8B-B14F-4D97-AF65-F5344CB8AC3E}">
        <p14:creationId xmlns:p14="http://schemas.microsoft.com/office/powerpoint/2010/main" val="793590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A924B1-1555-38E8-1D05-2E83EC4ED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800" b="1" dirty="0">
                <a:latin typeface="Comic Sans MS"/>
              </a:rPr>
              <a:t>-Beneš I. z Benešova-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F8D997-3A69-B6BF-DA40-86B9942BD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cs-CZ" dirty="0">
                <a:latin typeface="Comic Sans MS"/>
              </a:rPr>
              <a:t>Další bratr Matouš je roku 1233 uváděn jako svědek na listině krále Václava I. a nakonec se stal zakladatelem rodu pánů z Dubé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dirty="0">
                <a:latin typeface="Comic Sans MS"/>
              </a:rPr>
              <a:t>Ondřej I. je zmiňován v letech 1225-1248 a zemřel zřejmě bez potomků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cs-CZ" dirty="0">
                <a:latin typeface="Comic Sans MS"/>
              </a:rPr>
              <a:t>Poslední bratr </a:t>
            </a:r>
            <a:r>
              <a:rPr lang="cs-CZ" dirty="0" err="1">
                <a:latin typeface="Comic Sans MS"/>
              </a:rPr>
              <a:t>Drslav</a:t>
            </a:r>
            <a:r>
              <a:rPr lang="cs-CZ" dirty="0">
                <a:latin typeface="Comic Sans MS"/>
              </a:rPr>
              <a:t> je roku 1234 uváděn jako člen doprovodu markraběte Přemysla v Praze (první zmínka o něm) a poslední zmínka je z roku 1255. Stal se zakladatelem rodu pánů z Bechyně</a:t>
            </a:r>
          </a:p>
          <a:p>
            <a:pPr>
              <a:buFont typeface="Wingdings" panose="020B0604020202020204" pitchFamily="34" charset="0"/>
              <a:buChar char="v"/>
            </a:pPr>
            <a:endParaRPr lang="cs-CZ" dirty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1817068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SketchyVTI</vt:lpstr>
      <vt:lpstr>-BENEŠOVICI-</vt:lpstr>
      <vt:lpstr>-Něco málo na úvod-</vt:lpstr>
      <vt:lpstr>-Erb-</vt:lpstr>
      <vt:lpstr>-Beneš I. z Benešova-</vt:lpstr>
      <vt:lpstr>-Beneš I. z Benešova-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273</cp:revision>
  <dcterms:created xsi:type="dcterms:W3CDTF">2024-09-09T11:39:57Z</dcterms:created>
  <dcterms:modified xsi:type="dcterms:W3CDTF">2024-09-09T12:43:32Z</dcterms:modified>
</cp:coreProperties>
</file>