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verag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b5fc81e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b5fc81e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b5fc81ec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b5fc81e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c859ec6c3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c859ec6c3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c859ec6c3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c859ec6c3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c859ec6c3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c859ec6c3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c859ec6c3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c859ec6c3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388a19bc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388a19bc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388a19b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a388a19b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c859ec6c3_0_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c859ec6c3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c859ec6c3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ec859ec6c3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rozbor-dila.cz/evzen-onegin-rozbor-dila-k-maturite/" TargetMode="External"/><Relationship Id="rId4" Type="http://schemas.openxmlformats.org/officeDocument/2006/relationships/hyperlink" Target="https://www.milujemecestinu.cz/index.php?mod=mod-tournaments3&amp;op=archive&amp;itemid=154&amp;mnu=mainpage&amp;spec=detail" TargetMode="External"/><Relationship Id="rId5" Type="http://schemas.openxmlformats.org/officeDocument/2006/relationships/hyperlink" Target="https://www.cesky-jazyk.cz/ctenarsky-denik/alexandr-sergejevic-puskin/evzen-onegin-rozbor.html#axzz8Nfkez171" TargetMode="External"/><Relationship Id="rId6" Type="http://schemas.openxmlformats.org/officeDocument/2006/relationships/hyperlink" Target="https://www.youtube.com/watch?v=9wWhSN4xb9c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.kosmas.cz/knihy/61064/evzen-onegin-jevgenij-onegin/" TargetMode="External"/><Relationship Id="rId4" Type="http://schemas.openxmlformats.org/officeDocument/2006/relationships/hyperlink" Target="https://asociacerusistu.cz/?p=1670" TargetMode="External"/><Relationship Id="rId5" Type="http://schemas.openxmlformats.org/officeDocument/2006/relationships/hyperlink" Target="https://www.google.com/search?q=ev%C5%BEen+on%C4%9Bgin&amp;sca_esv=595096569&amp;tbm=isch&amp;source=lnms&amp;sa=X&amp;ved=2ahUKEwjg8_zH_76DAxX-DRAIHVn5BSUQ0pQJegQIAhAE&amp;biw=1366&amp;bih=641&amp;dpr=1&amp;safe=active&amp;ssui=on#imgrc=6B5WxeN8NFNo9M" TargetMode="External"/><Relationship Id="rId6" Type="http://schemas.openxmlformats.org/officeDocument/2006/relationships/hyperlink" Target="https://www.youtube.com/watch?v=fPul_DjnVv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fPul_DjnVvM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-5352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</a:t>
            </a:r>
            <a:r>
              <a:rPr lang="cs" sz="5500"/>
              <a:t> Evžen Oněgin</a:t>
            </a:r>
            <a:endParaRPr sz="55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1959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cs" sz="4210">
                <a:solidFill>
                  <a:schemeClr val="dk1"/>
                </a:solidFill>
              </a:rPr>
              <a:t>Alexandr Sergejevič Puškin</a:t>
            </a:r>
            <a:endParaRPr sz="1342"/>
          </a:p>
        </p:txBody>
      </p:sp>
      <p:sp>
        <p:nvSpPr>
          <p:cNvPr id="61" name="Google Shape;61;p13"/>
          <p:cNvSpPr txBox="1"/>
          <p:nvPr/>
        </p:nvSpPr>
        <p:spPr>
          <a:xfrm>
            <a:off x="6370625" y="3655275"/>
            <a:ext cx="279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5" y="2885175"/>
            <a:ext cx="3959800" cy="21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 INFORMACÍ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7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latin typeface="Arial"/>
                <a:ea typeface="Arial"/>
                <a:cs typeface="Arial"/>
                <a:sym typeface="Arial"/>
              </a:rPr>
              <a:t>PUŠKIN, Aleksandr Sergejevič. </a:t>
            </a:r>
            <a:r>
              <a:rPr b="1" i="1" lang="cs" sz="1600">
                <a:latin typeface="Arial"/>
                <a:ea typeface="Arial"/>
                <a:cs typeface="Arial"/>
                <a:sym typeface="Arial"/>
              </a:rPr>
              <a:t>Evžen Oněgin</a:t>
            </a:r>
            <a:r>
              <a:rPr b="1" lang="cs" sz="1600">
                <a:latin typeface="Arial"/>
                <a:ea typeface="Arial"/>
                <a:cs typeface="Arial"/>
                <a:sym typeface="Arial"/>
              </a:rPr>
              <a:t>. Přeložil Milan DVOŘÁK. 1400. Praha: Dobrovský, 2022. ISBN 978-80-277-0479-8.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https://rozbor-dila.cz/evzen-onegin-rozbor-dila-k-maturite/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https://www.milujemecestinu.cz/index.php?mod=mod-tournaments3&amp;op=archive&amp;itemid=154&amp;mnu=mainpage&amp;spec=detail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https://www.cesky-jazyk.cz/ctenarsky-denik/alexandr-sergejevic-puskin/evzen-onegin-rozbor.html#axzz8Nfkez171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https://www.youtube.com/watch?v=9wWhSN4xb9c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 OBRÁZKŮ A VIDEA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https://m.kosmas.cz/knihy/61064/evzen-onegin-jevgenij-onegin/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https://asociacerusistu.cz/?p=1670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https://www.google.com/search?q=ev%C5%BEen+on%C4%9Bgin&amp;sca_esv=595096569&amp;tbm=isch&amp;source=lnms&amp;sa=X&amp;ved=2ahUKEwjg8_zH_76DAxX-DRAIHVn5BSUQ0pQJegQIAhAE&amp;biw=1366&amp;bih=641&amp;dpr=1&amp;safe=active&amp;ssui=on#imgrc=6B5WxeN8NFNo9M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6"/>
              </a:rPr>
              <a:t>https://www.youtube.com/watch?v=fPul_DjnVvM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OBSAH :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pár základních informací o díle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autor a jeho život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rozbor literárního díla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zdroje informací a obrázků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629" y="0"/>
            <a:ext cx="31521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Alexandr Sergejevič Puškin a jeho mládí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narozen roku 1799 v Moskvě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bohatá rodina - šlechtici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ruský básník, prozaik a dramatik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představitel romantismu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zakladatel moderní ruské literatury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studium na lyceu pro šlechtice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zemřel 1837 v Petrohradu (zastřelen)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-1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Rozbor literárního díla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celková charakteristika díla : lyricko-epický román, psáno formou poezie - ve verších, složeno z 8 hlav po 50 - 60 slokách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téma díla : nadčasové téma, láska Evžena a Taťány, lidská osamělost, touha po životě na venkově a klidu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kompozice : chronologický děj a </a:t>
            </a:r>
            <a:r>
              <a:rPr lang="cs"/>
              <a:t>zrcadlová</a:t>
            </a:r>
            <a:r>
              <a:rPr lang="cs"/>
              <a:t> kompozice (město X vesnice) vždy obsažena citace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základní dějová linie : </a:t>
            </a:r>
            <a:r>
              <a:rPr lang="cs" sz="1650">
                <a:solidFill>
                  <a:schemeClr val="lt2"/>
                </a:solidFill>
              </a:rPr>
              <a:t>Hlavní postavou Evžena Oněgina je mladý aristokrat, který se nudí svým životem a hledá nové zážitky. V průběhu románu se zamiluje do Tatyany, prosté venkovské dívky, ale kvůli svému cynismu a nezájmu ji odmítne. Tatyana se později provdá za jiného muže a Evžen Oněgin zůstává sám a plný lítosti.</a:t>
            </a:r>
            <a:endParaRPr sz="21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postavy : Evžen Oněgin, Taťána, Lenskij, Olga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Ilustrácie Leneva: https://goo.gl/HX8Whj&#10;Hudba Homes: https://www.youtube.com/channel/UCSbAyuo99w-gPLTNSLwpEGQ&#10;&#10;Podporte nás odberom.&#10;Sme aj na facebooku:&#10;https://www.facebook.com/Apple-Tree-Dabing-1497901760502127&#10;&#10;EUGEN ONEGIN- Alexander Sergejevič Puškin, slovenský jazyk&#10;Apple tree studying 2019" id="96" name="Google Shape;96;p18" title="EUGEN ONEGIN- Alexander Sergejevič Puški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" y="13900"/>
            <a:ext cx="91439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děj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0950"/>
            <a:ext cx="9144001" cy="30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9" cy="214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9"/>
          <p:cNvCxnSpPr/>
          <p:nvPr/>
        </p:nvCxnSpPr>
        <p:spPr>
          <a:xfrm flipH="1" rot="10800000">
            <a:off x="104425" y="2111250"/>
            <a:ext cx="8992800" cy="3600"/>
          </a:xfrm>
          <a:prstGeom prst="straightConnector1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1000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Rozbor literárního díla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6) role vypravěče : výrazné zapojení do děje (promlouvání k čtenáři)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7) jazyk díla : pomocí er-formy, promluvy - řeč postav (přímá řeč), užit spisovný jazyk a cizí slova (Fr., N. It.) a syntax (délka a typ vět), přirovnání, personifikace, anafory… </a:t>
            </a:r>
            <a:r>
              <a:rPr b="1" lang="cs"/>
              <a:t>oněginovská strofa !!!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8) okolnost vzniku díla : v mládí psal krátké básně - touha po obdivu - psaní rozsáhlých děl - celosvětově známé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9) kontext autorovy tvorby - psal básně, prozu a dramata, život ruských lidí na počátku 19. stol (chudina X šlechta), popis ruské krajiny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10) kontext autorova života : díla psal jak v Rusku, kvůli tvorbě odešel do vyhnanství na jih Ruska - v Moskvě zakládá časopis ,,</a:t>
            </a:r>
            <a:r>
              <a:rPr lang="cs"/>
              <a:t>Moskovskij Věstník”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Rozbor literárního díla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46"/>
              <a:t>11) kontext autorovy osobnosti - zakladatel ruské moderní literatury, představitel revolučního romantismu</a:t>
            </a:r>
            <a:endParaRPr sz="204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46"/>
              <a:t>12) historický kontext : ruský romantismus - 19. stol (1. polovina)</a:t>
            </a:r>
            <a:endParaRPr sz="204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46"/>
              <a:t>13) kontext literárního a uměleckého vývoje - postupně se literatura v R. přesouvá z klasicismu a romantismu do REALISMU - zachování romantických prvků</a:t>
            </a:r>
            <a:endParaRPr sz="204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46"/>
              <a:t>14) ohlas díla : zprvu kritika, poté velká obliba po celém světě, </a:t>
            </a:r>
            <a:r>
              <a:rPr b="1" lang="cs" sz="2046"/>
              <a:t>typ zbytečného člověka = oblomovština</a:t>
            </a:r>
            <a:endParaRPr b="1" sz="204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46"/>
              <a:t>15) zajímavosti : dílo bylo mnohokrát zfilmováno, 5x přeloženo do ČJ</a:t>
            </a:r>
            <a:endParaRPr sz="204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46"/>
              <a:t>16) časoprostor : počátek 19. století, ruský venkov, Bělehrad a Moskva</a:t>
            </a:r>
            <a:endParaRPr sz="2046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