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Proxima Nova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-bold.fntdata"/><Relationship Id="rId11" Type="http://schemas.openxmlformats.org/officeDocument/2006/relationships/slide" Target="slides/slide6.xml"/><Relationship Id="rId22" Type="http://schemas.openxmlformats.org/officeDocument/2006/relationships/font" Target="fonts/ProximaNova-boldItalic.fntdata"/><Relationship Id="rId10" Type="http://schemas.openxmlformats.org/officeDocument/2006/relationships/slide" Target="slides/slide5.xml"/><Relationship Id="rId21" Type="http://schemas.openxmlformats.org/officeDocument/2006/relationships/font" Target="fonts/ProximaNova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ProximaNova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21b5dcbdbb_1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21b5dcbdbb_1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21b5dcbdbb_1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21b5dcbdbb_1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21b5dcbdbb_1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21b5dcbdbb_1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21b5dcbdbb_1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21b5dcbdbb_1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21b5dcbdbb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21b5dcbdbb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21b5dcbdbb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21b5dcbdbb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21b5dcbdbb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21b5dcbdbb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21b5dcbdbb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21b5dcbdbb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21b5dcbdbb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21b5dcbdbb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21b5dcbdbb_1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21b5dcbdbb_1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21b5dcbdbb_1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21b5dcbdbb_1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21b5dcbdbb_1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21b5dcbdbb_1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0"/>
              <a:t>Zvládání zátěžových a konfliktních situací</a:t>
            </a:r>
            <a:endParaRPr sz="4300"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lt1"/>
                </a:solidFill>
              </a:rPr>
              <a:t>Druhy konfliktů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17" name="Google Shape;117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Vnitřní konflikty - osobní konflikty jedné osoby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Meziosobní konflikty - mezi 2 nebo více osobami 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Konflikt uvnitř skupiny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Konflikt mezi skupinami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lt1"/>
                </a:solidFill>
              </a:rPr>
              <a:t>Jak jednáme v konfliktní situaci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3" name="Google Shape;123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Vyhýbáme se konfliktům, únik, vzdávání se svých cílů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Ustupujeme ze svých cílů, aby jsme vydrželi uspokojivé vztahy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Jsme útočný, soutěživý, agresivní, snažíme se o prosazení svých zájmů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Vyjednáváme, kompromis: něco za něco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Předcházíme konfliktům, pokud konfliktům dojde – snažíme se ho urovnat, tak aby byly obě strany vítězné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lt1"/>
                </a:solidFill>
              </a:rPr>
              <a:t>Řešení konfliktů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9" name="Google Shape;129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Únik, vyhýbání se konfliktu, jeho popření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Přizpůsobování se, názoru protistrany, ústup ze svého stanoviska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Konfrontace, agrese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Kompromis - nejlepší možné řešení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Dohoda - nejefektivnější, časově náročná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36" name="Google Shape;13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56425"/>
            <a:ext cx="9251100" cy="536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chemeClr val="lt1"/>
                </a:solidFill>
              </a:rPr>
              <a:t>Co to vlastně je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●"/>
            </a:pPr>
            <a:r>
              <a:rPr lang="cs" sz="1500">
                <a:solidFill>
                  <a:schemeClr val="lt1"/>
                </a:solidFill>
              </a:rPr>
              <a:t>Zátěžové a konfliktní situace jsou náročné životní situace, se kterými se člověk musí vyrovnávat a které mohou mít na jeho zdraví různý dopad. Tvoří přirozenou součást života, jsou nezbytné pro normální utváření osobnosti. Nebezpečná je však jejich neúměrná intenzita nebo kumulace v omezeném časovém úseku. V průběhu života si osvojujeme různé strategie, jak zátěž a konflikt řešit a zvládat.</a:t>
            </a:r>
            <a:endParaRPr sz="15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lt1"/>
                </a:solidFill>
              </a:rPr>
              <a:t>Zátěžové situace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Obecně lze říct, že jde o takové situace, které vyžadují něco navíc, vyšší úsilí, které není standardní.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Jsou to tedy situace, při níž člověk nevystačí s navyklým vzorcem chování, musí vynaložit zvýšené úsilí, po případně překonat určité překážky na cestě k uskutečnění cíle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lt1"/>
                </a:solidFill>
              </a:rPr>
              <a:t>Rozlišení podle způsobu prožívání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 u="sng">
                <a:solidFill>
                  <a:schemeClr val="lt1"/>
                </a:solidFill>
              </a:rPr>
              <a:t>Frustrace</a:t>
            </a:r>
            <a:r>
              <a:rPr lang="cs">
                <a:solidFill>
                  <a:schemeClr val="lt1"/>
                </a:solidFill>
              </a:rPr>
              <a:t> – je psychický stav vyvolaný překážkou, která stojí na cestě k cíli nebo brání (ohrožuje) uspokojení určité potřeby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 u="sng">
                <a:solidFill>
                  <a:schemeClr val="lt1"/>
                </a:solidFill>
              </a:rPr>
              <a:t>Deprivace</a:t>
            </a:r>
            <a:r>
              <a:rPr lang="cs">
                <a:solidFill>
                  <a:schemeClr val="lt1"/>
                </a:solidFill>
              </a:rPr>
              <a:t> – je psychický stav, který vzniká, když není dlouhodobě uspokojována základní potřeba (nebo není dosaženo vytýčených cílů)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 u="sng">
                <a:solidFill>
                  <a:schemeClr val="lt1"/>
                </a:solidFill>
              </a:rPr>
              <a:t>Konflikt</a:t>
            </a:r>
            <a:r>
              <a:rPr lang="cs">
                <a:solidFill>
                  <a:schemeClr val="lt1"/>
                </a:solidFill>
              </a:rPr>
              <a:t> – je psychicky stav, kdy se jedinec ocitá ve střetu dvou nebo více protichůdných sil (např. vzájemně se vylučujících motivů, potřeb, zájmu, názoru)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 u="sng">
                <a:solidFill>
                  <a:schemeClr val="lt1"/>
                </a:solidFill>
              </a:rPr>
              <a:t>Stres </a:t>
            </a:r>
            <a:r>
              <a:rPr lang="cs">
                <a:solidFill>
                  <a:schemeClr val="lt1"/>
                </a:solidFill>
              </a:rPr>
              <a:t>– Je stav organismu, který je nespecifickou reakcí na jakoukoliv výraznou zátěž tělesnou či psychicky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lt1"/>
                </a:solidFill>
              </a:rPr>
              <a:t>Reakce na zátěžové situace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chemeClr val="lt1"/>
                </a:solidFill>
              </a:rPr>
              <a:t>Útok</a:t>
            </a:r>
            <a:endParaRPr sz="1800"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 sz="1800">
                <a:solidFill>
                  <a:schemeClr val="lt1"/>
                </a:solidFill>
              </a:rPr>
              <a:t>agrese</a:t>
            </a:r>
            <a:endParaRPr sz="1800"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 sz="1800">
                <a:solidFill>
                  <a:schemeClr val="lt1"/>
                </a:solidFill>
              </a:rPr>
              <a:t>a) v myšlení</a:t>
            </a:r>
            <a:endParaRPr sz="1800"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 sz="1800">
                <a:solidFill>
                  <a:schemeClr val="lt1"/>
                </a:solidFill>
              </a:rPr>
              <a:t>b) slovní - nadávky</a:t>
            </a:r>
            <a:endParaRPr sz="1800"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 sz="1800">
                <a:solidFill>
                  <a:schemeClr val="lt1"/>
                </a:solidFill>
              </a:rPr>
              <a:t>c) zaměřená na předměty - níčení, rozbíjení </a:t>
            </a:r>
            <a:endParaRPr sz="1800"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 sz="1800">
                <a:solidFill>
                  <a:schemeClr val="lt1"/>
                </a:solidFill>
              </a:rPr>
              <a:t>d) zaměřená na lidi - napadení, vyhrožování, týrání</a:t>
            </a:r>
            <a:endParaRPr sz="18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solidFill>
                  <a:schemeClr val="lt1"/>
                </a:solidFill>
              </a:rPr>
              <a:t>		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5" name="Google Shape;85;p17"/>
          <p:cNvSpPr txBox="1"/>
          <p:nvPr/>
        </p:nvSpPr>
        <p:spPr>
          <a:xfrm>
            <a:off x="5206550" y="1405225"/>
            <a:ext cx="3576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86" name="Google Shape;86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chemeClr val="lt1"/>
                </a:solidFill>
              </a:rPr>
              <a:t>Útěk</a:t>
            </a:r>
            <a:endParaRPr sz="1800"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 sz="1800">
                <a:solidFill>
                  <a:schemeClr val="lt1"/>
                </a:solidFill>
              </a:rPr>
              <a:t>stažení se ze zátěžové situace</a:t>
            </a:r>
            <a:endParaRPr sz="1800"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 sz="1800">
                <a:solidFill>
                  <a:schemeClr val="lt1"/>
                </a:solidFill>
              </a:rPr>
              <a:t>odchod</a:t>
            </a:r>
            <a:endParaRPr sz="1800"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 sz="1800">
                <a:solidFill>
                  <a:schemeClr val="lt1"/>
                </a:solidFill>
              </a:rPr>
              <a:t>bagatelizace situace - snižování závažnosti situace</a:t>
            </a:r>
            <a:endParaRPr sz="1800"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 sz="1800">
                <a:solidFill>
                  <a:schemeClr val="lt1"/>
                </a:solidFill>
              </a:rPr>
              <a:t>denní snění</a:t>
            </a:r>
            <a:endParaRPr sz="18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lt1"/>
                </a:solidFill>
              </a:rPr>
              <a:t>Obranné mechanismy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2" name="Google Shape;92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Vytěsňování – bolestné podněty vytěsněny do nevědomí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Racionalizace – rozumové zdůvodnění a ospravedlnění určitého chování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Regrese – chování nepřiměřeného věku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Kompenzace – snaha vyvážit neúspěch úspěchem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Somatizace – útěk do nemoci, přinesení napětí do tělesné oblasti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lt1"/>
                </a:solidFill>
              </a:rPr>
              <a:t>Řešení zátěžových situací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8" name="Google Shape;98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lt1"/>
                </a:solidFill>
              </a:rPr>
              <a:t>Adaptivní = úspěšné</a:t>
            </a:r>
            <a:endParaRPr>
              <a:solidFill>
                <a:schemeClr val="lt1"/>
              </a:solidFill>
            </a:endParaRPr>
          </a:p>
          <a:p>
            <a:pPr indent="-342900" lvl="0" marL="914400" rtl="0" algn="l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uspokojivá změna situace, přijetí situace, obecně prospěšné náhradní řešení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lt1"/>
                </a:solidFill>
              </a:rPr>
              <a:t>Maladaptivní = neúspěšné</a:t>
            </a:r>
            <a:endParaRPr>
              <a:solidFill>
                <a:schemeClr val="lt1"/>
              </a:solidFill>
            </a:endParaRPr>
          </a:p>
          <a:p>
            <a:pPr indent="-342900" lvl="0" marL="914400" rtl="0" algn="l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destruktivní chování, agrese</a:t>
            </a:r>
            <a:endParaRPr>
              <a:solidFill>
                <a:schemeClr val="lt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zneužívání alkoholu a jiných látek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lt1"/>
                </a:solidFill>
              </a:rPr>
              <a:t>Konfliktní situace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Je to střed nejméně dvou osob, z nichž je jedna obvykle silnější a prosazuje své právo na určitou věc nebo určitý způsob jednání.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105" name="Google Shape;1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36300" y="2455950"/>
            <a:ext cx="3502076" cy="2112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lt1"/>
                </a:solidFill>
              </a:rPr>
              <a:t>Příčiny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Špatná komunikace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Zvýšená hranice stresu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Některé osobní vlastnosti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Konflikty kvůli majetku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cs">
                <a:solidFill>
                  <a:schemeClr val="lt1"/>
                </a:solidFill>
              </a:rPr>
              <a:t>Konflikty rozdílných zájmů, postojů, hodnot  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