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ah5AKuTx18OuZXo5nyOYDSNYD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s.wikipedia.org/wiki/Krajinn%C3%A1_dominanta" TargetMode="External"/><Relationship Id="rId4" Type="http://schemas.openxmlformats.org/officeDocument/2006/relationships/hyperlink" Target="https://cs.wikipedia.org/wiki/Krajinn%C3%BD_r%C3%A1z" TargetMode="External"/><Relationship Id="rId10" Type="http://schemas.openxmlformats.org/officeDocument/2006/relationships/image" Target="../media/image6.png"/><Relationship Id="rId9" Type="http://schemas.openxmlformats.org/officeDocument/2006/relationships/hyperlink" Target="https://cs.wikipedia.org/wiki/Stud%C3%A1nka" TargetMode="External"/><Relationship Id="rId5" Type="http://schemas.openxmlformats.org/officeDocument/2006/relationships/hyperlink" Target="https://cs.wikipedia.org/wiki/Pov%C4%9Bst" TargetMode="External"/><Relationship Id="rId6" Type="http://schemas.openxmlformats.org/officeDocument/2006/relationships/hyperlink" Target="https://cs.wikipedia.org/wiki/Kaple" TargetMode="External"/><Relationship Id="rId7" Type="http://schemas.openxmlformats.org/officeDocument/2006/relationships/hyperlink" Target="https://cs.wikipedia.org/wiki/Kostel" TargetMode="External"/><Relationship Id="rId8" Type="http://schemas.openxmlformats.org/officeDocument/2006/relationships/hyperlink" Target="https://cs.wikipedia.org/wiki/Bo%C5%BE%C3%AD_mu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/>
              <a:t>Parky a chráněné oblasti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Kategorie chráněných území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56725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>
                <a:solidFill>
                  <a:schemeClr val="dk1"/>
                </a:solidFill>
              </a:rPr>
              <a:t>Velkoplošné chráněné území: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Národní parky (NP)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Chráněné krajinné oblasti (CHKO)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cs">
                <a:solidFill>
                  <a:schemeClr val="dk1"/>
                </a:solidFill>
              </a:rPr>
              <a:t>Maloplošné chráněné území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Národní přírodní rezervace (NPR)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Přírodní rezervace (PR)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Národní přírodní památky (NPP)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Přírodní památky (PP)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>
                <a:solidFill>
                  <a:schemeClr val="dk1"/>
                </a:solidFill>
              </a:rPr>
              <a:t>Obecně chráněná území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Přírodní park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Významný krajinný prvek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Evropsky významná lokalita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Ptačí oblast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Památný strom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Chráněná krajinná oblast (CHKO)</a:t>
            </a:r>
            <a:endParaRPr/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Je to velkoplošné chráněné území s harmonicky utvářenou krajinou (s přirozeným ekosystémem)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Případně území s dochovanými památkami historického osídlení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Na území ČR je vyhlášeno 26 CHKO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dk1"/>
                </a:solidFill>
              </a:rPr>
              <a:t>Nejznámější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CHKO Šumava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CHKO Český ráj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CHKO Český kras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463" y="2776100"/>
            <a:ext cx="18954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51" y="0"/>
            <a:ext cx="81468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Národní Parky</a:t>
            </a:r>
            <a:endParaRPr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311700" y="1152475"/>
            <a:ext cx="82047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Jsou to velkoplošné chráněné území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dk1"/>
                </a:solidFill>
              </a:rPr>
              <a:t>V Česku se nacházejí 4 národní parky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Krkonošský národní park - nejstarší (1963)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Národní park Podyjí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Národní park Šumava - největší 69 030 ha.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Národní park České Švýcarsko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6450" y="982125"/>
            <a:ext cx="3364874" cy="33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103" y="0"/>
            <a:ext cx="77217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Národní přírodní rezervace</a:t>
            </a:r>
            <a:endParaRPr/>
          </a:p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311700" y="1152475"/>
            <a:ext cx="706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Nejvýznačnější kategorií ochrany maloplošných územi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NPR je zřizováno vyhláškou Ministerstva Životního prostředí ČR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500">
                <a:solidFill>
                  <a:schemeClr val="dk1"/>
                </a:solidFill>
              </a:rPr>
              <a:t>  Základní ochranné podmínky stanovené zákonem o ochraně přírody a krajiny patří zákaz libovolných zásahů do prostředí, zejména: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těžba surovin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výstavba nových staveb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vstup a vjezd mimo vyznačené cesty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provozování horolezectví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jízda na kole mimo cyklostezky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sběr a odchyt rostlin a živočichů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táboření a rozdělávání ohně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1675" y="2287999"/>
            <a:ext cx="1893800" cy="25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Národní přírodní památka</a:t>
            </a:r>
            <a:endParaRPr/>
          </a:p>
        </p:txBody>
      </p:sp>
      <p:sp>
        <p:nvSpPr>
          <p:cNvPr id="103" name="Google Shape;103;p8"/>
          <p:cNvSpPr txBox="1"/>
          <p:nvPr>
            <p:ph idx="1" type="body"/>
          </p:nvPr>
        </p:nvSpPr>
        <p:spPr>
          <a:xfrm>
            <a:off x="311700" y="1152475"/>
            <a:ext cx="65253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je území menší rozlohy zřízené k ochraně určitých přírodních objektů národní hodnoty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  je vyhlášena Ministerstvem Životního prostředí ČR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1500">
                <a:solidFill>
                  <a:schemeClr val="dk1"/>
                </a:solidFill>
              </a:rPr>
              <a:t>Patří mezi ně: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geologické útvary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naleziště vzácných nerostů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naleziště ohrožených druhů fauny a flóry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útvary zformované lidskými aktivitami - historické parkové úpravy krajiny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5295" y="1612400"/>
            <a:ext cx="2276751" cy="303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Památný strom </a:t>
            </a:r>
            <a:endParaRPr/>
          </a:p>
        </p:txBody>
      </p:sp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311700" y="1152475"/>
            <a:ext cx="66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 jsou to mimořádně významné stromy, jejich skupiny a stromořadí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Označený s malým státním znakem ČR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21198"/>
              <a:buNone/>
            </a:pPr>
            <a:r>
              <a:rPr lang="cs" sz="1050">
                <a:solidFill>
                  <a:srgbClr val="202122"/>
                </a:solidFill>
              </a:rPr>
              <a:t>Pa</a:t>
            </a:r>
            <a:r>
              <a:rPr lang="cs">
                <a:solidFill>
                  <a:schemeClr val="dk1"/>
                </a:solidFill>
              </a:rPr>
              <a:t>mátné stromy mohou být vyhlášeny z následujících důvodů (nebo jejich kombinací):</a:t>
            </a:r>
            <a:endParaRPr baseline="30000">
              <a:solidFill>
                <a:schemeClr val="dk1"/>
              </a:solidFill>
            </a:endParaRPr>
          </a:p>
          <a:p>
            <a:pPr indent="-317182" lvl="0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stromy mimořádného vzrůstu,</a:t>
            </a:r>
            <a:endParaRPr>
              <a:solidFill>
                <a:schemeClr val="dk1"/>
              </a:solidFill>
            </a:endParaRPr>
          </a:p>
          <a:p>
            <a:pPr indent="-317182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stromy mimořádného stáří,</a:t>
            </a:r>
            <a:endParaRPr>
              <a:solidFill>
                <a:schemeClr val="dk1"/>
              </a:solidFill>
            </a:endParaRPr>
          </a:p>
          <a:p>
            <a:pPr indent="-317182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stromy mající zvláštní habitus (celkový vzhled),</a:t>
            </a:r>
            <a:endParaRPr>
              <a:solidFill>
                <a:schemeClr val="dk1"/>
              </a:solidFill>
            </a:endParaRPr>
          </a:p>
          <a:p>
            <a:pPr indent="-317182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stromy, které jsou 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krajinnými dominantami</a:t>
            </a:r>
            <a:r>
              <a:rPr lang="cs">
                <a:solidFill>
                  <a:schemeClr val="dk1"/>
                </a:solidFill>
              </a:rPr>
              <a:t> nebo jinak výrazně přispívají ke 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krajinnému rázu</a:t>
            </a:r>
            <a:r>
              <a:rPr lang="cs">
                <a:solidFill>
                  <a:schemeClr val="dk1"/>
                </a:solidFill>
              </a:rPr>
              <a:t>,</a:t>
            </a:r>
            <a:endParaRPr>
              <a:solidFill>
                <a:schemeClr val="dk1"/>
              </a:solidFill>
            </a:endParaRPr>
          </a:p>
          <a:p>
            <a:pPr indent="-317182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stromy upomínající na určitou historickou událost nebo 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pověst</a:t>
            </a:r>
            <a:r>
              <a:rPr lang="cs">
                <a:solidFill>
                  <a:schemeClr val="dk1"/>
                </a:solidFill>
              </a:rPr>
              <a:t>,</a:t>
            </a:r>
            <a:endParaRPr>
              <a:solidFill>
                <a:schemeClr val="dk1"/>
              </a:solidFill>
            </a:endParaRPr>
          </a:p>
          <a:p>
            <a:pPr indent="-317182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>
                <a:solidFill>
                  <a:schemeClr val="dk1"/>
                </a:solidFill>
              </a:rPr>
              <a:t>stromy doprovázející nějakou kulturní památku (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kaple</a:t>
            </a:r>
            <a:r>
              <a:rPr lang="cs">
                <a:solidFill>
                  <a:schemeClr val="dk1"/>
                </a:solidFill>
              </a:rPr>
              <a:t>, 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kostel</a:t>
            </a:r>
            <a:r>
              <a:rPr lang="cs">
                <a:solidFill>
                  <a:schemeClr val="dk1"/>
                </a:solidFill>
              </a:rPr>
              <a:t>, 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boží muka</a:t>
            </a:r>
            <a:r>
              <a:rPr lang="cs">
                <a:solidFill>
                  <a:schemeClr val="dk1"/>
                </a:solidFill>
              </a:rPr>
              <a:t>, </a:t>
            </a:r>
            <a:r>
              <a:rPr lang="cs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studánku</a:t>
            </a:r>
            <a:r>
              <a:rPr lang="cs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22001" y="228850"/>
            <a:ext cx="2222000" cy="29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