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74" r:id="rId7"/>
    <p:sldId id="267" r:id="rId8"/>
    <p:sldId id="261" r:id="rId9"/>
    <p:sldId id="264" r:id="rId10"/>
    <p:sldId id="262" r:id="rId11"/>
    <p:sldId id="263" r:id="rId12"/>
    <p:sldId id="268" r:id="rId13"/>
    <p:sldId id="265" r:id="rId14"/>
    <p:sldId id="266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pkovy-olej-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8" y="4399472"/>
            <a:ext cx="3021160" cy="226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613277"/>
          </a:xfrm>
        </p:spPr>
        <p:txBody>
          <a:bodyPr/>
          <a:lstStyle/>
          <a:p>
            <a:r>
              <a:rPr lang="cs-CZ" sz="3600" dirty="0"/>
              <a:t>PĚSTOVÁNÍ ROSTLIN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92398" y="3519577"/>
            <a:ext cx="6815669" cy="1458822"/>
          </a:xfrm>
        </p:spPr>
        <p:txBody>
          <a:bodyPr>
            <a:normAutofit lnSpcReduction="10000"/>
          </a:bodyPr>
          <a:lstStyle/>
          <a:p>
            <a:pPr algn="r"/>
            <a:r>
              <a:rPr lang="cs-CZ" dirty="0"/>
              <a:t>2. F </a:t>
            </a:r>
          </a:p>
          <a:p>
            <a:r>
              <a:rPr lang="cs-CZ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OLEJNINY</a:t>
            </a:r>
          </a:p>
        </p:txBody>
      </p:sp>
    </p:spTree>
    <p:extLst>
      <p:ext uri="{BB962C8B-B14F-4D97-AF65-F5344CB8AC3E}">
        <p14:creationId xmlns:p14="http://schemas.microsoft.com/office/powerpoint/2010/main" val="2348953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atrán habešský - kram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84187"/>
            <a:ext cx="11264900" cy="598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643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unečnice roč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476250"/>
            <a:ext cx="11268074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678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041" t="23027" r="56772" b="20825"/>
          <a:stretch/>
        </p:blipFill>
        <p:spPr>
          <a:xfrm>
            <a:off x="457200" y="352425"/>
            <a:ext cx="11296650" cy="631867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4073836"/>
            <a:ext cx="3467100" cy="259726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0" y="4398494"/>
            <a:ext cx="2600325" cy="194794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772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ák set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" y="295275"/>
            <a:ext cx="11455401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7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lody olejn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9" y="150812"/>
            <a:ext cx="11445876" cy="657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557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b="1" dirty="0"/>
              <a:t>Význam olejnin</a:t>
            </a:r>
            <a:br>
              <a:rPr lang="cs-CZ" b="1" dirty="0"/>
            </a:br>
            <a:r>
              <a:rPr lang="cs-CZ" sz="3100" dirty="0"/>
              <a:t>Použití přírodních olejů je různé a záleží na obsahu mastných kyselin a způsobu výroby:</a:t>
            </a:r>
            <a:endParaRPr lang="cs-CZ" sz="31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výrobu potravin</a:t>
            </a:r>
          </a:p>
          <a:p>
            <a:r>
              <a:rPr lang="cs-CZ" dirty="0"/>
              <a:t>Paliv (biopaliv) a maziv</a:t>
            </a:r>
          </a:p>
          <a:p>
            <a:r>
              <a:rPr lang="cs-CZ" dirty="0"/>
              <a:t>Jako složka nátěrových hmot</a:t>
            </a:r>
          </a:p>
          <a:p>
            <a:r>
              <a:rPr lang="cs-CZ" dirty="0"/>
              <a:t>V kosmetice</a:t>
            </a:r>
          </a:p>
          <a:p>
            <a:r>
              <a:rPr lang="cs-CZ" dirty="0"/>
              <a:t>Ve farmacii</a:t>
            </a:r>
          </a:p>
          <a:p>
            <a:r>
              <a:rPr lang="cs-CZ" dirty="0"/>
              <a:t>Pro další chemické zpracování</a:t>
            </a:r>
          </a:p>
        </p:txBody>
      </p:sp>
    </p:spTree>
    <p:extLst>
      <p:ext uri="{BB962C8B-B14F-4D97-AF65-F5344CB8AC3E}">
        <p14:creationId xmlns:p14="http://schemas.microsoft.com/office/powerpoint/2010/main" val="1720982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Význam olejnin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Olejniny obsahují hodně vitamínů a minerálů</a:t>
            </a:r>
          </a:p>
          <a:p>
            <a:r>
              <a:rPr lang="cs-CZ" dirty="0"/>
              <a:t>Olejniny produkují suchá semena – ty lze využít i jako potravina či krmivo</a:t>
            </a:r>
          </a:p>
          <a:p>
            <a:r>
              <a:rPr lang="cs-CZ" dirty="0"/>
              <a:t>Lze pěstovat i ke krmným účelům jako zelenou hmotu</a:t>
            </a:r>
          </a:p>
          <a:p>
            <a:r>
              <a:rPr lang="cs-CZ" dirty="0"/>
              <a:t>Vedlejší produkt při výrobě olejů jsou extrahované šroty a </a:t>
            </a:r>
            <a:r>
              <a:rPr lang="cs-CZ" dirty="0" err="1"/>
              <a:t>prokrutiny</a:t>
            </a:r>
            <a:r>
              <a:rPr lang="cs-CZ" dirty="0"/>
              <a:t>, které jsou vhodným krmivem</a:t>
            </a:r>
          </a:p>
        </p:txBody>
      </p:sp>
    </p:spTree>
    <p:extLst>
      <p:ext uri="{BB962C8B-B14F-4D97-AF65-F5344CB8AC3E}">
        <p14:creationId xmlns:p14="http://schemas.microsoft.com/office/powerpoint/2010/main" val="595996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Způsoby získávání oleje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A) </a:t>
            </a:r>
            <a:r>
              <a:rPr lang="cs-CZ" u="sng" dirty="0"/>
              <a:t>Lisování za studena:</a:t>
            </a:r>
            <a:r>
              <a:rPr lang="cs-CZ" dirty="0"/>
              <a:t> získává se tak kvalitní olej pro potravinářské účely</a:t>
            </a:r>
          </a:p>
          <a:p>
            <a:r>
              <a:rPr lang="cs-CZ" dirty="0"/>
              <a:t>B) </a:t>
            </a:r>
            <a:r>
              <a:rPr lang="cs-CZ" u="sng" dirty="0"/>
              <a:t>Lisování za tepla</a:t>
            </a:r>
            <a:r>
              <a:rPr lang="cs-CZ" dirty="0"/>
              <a:t>: jednodušší, avšak méně kvalitní oleje (technické účely)</a:t>
            </a:r>
          </a:p>
          <a:p>
            <a:r>
              <a:rPr lang="cs-CZ" dirty="0"/>
              <a:t>C) </a:t>
            </a:r>
            <a:r>
              <a:rPr lang="cs-CZ" u="sng" dirty="0"/>
              <a:t>extrakce:</a:t>
            </a:r>
            <a:r>
              <a:rPr lang="cs-CZ" dirty="0"/>
              <a:t> při nižším obsahu tuku, olej se získává pomocí organických rozpouštědel </a:t>
            </a:r>
          </a:p>
          <a:p>
            <a:r>
              <a:rPr lang="cs-CZ" dirty="0"/>
              <a:t>D) </a:t>
            </a:r>
            <a:r>
              <a:rPr lang="cs-CZ" u="sng" dirty="0"/>
              <a:t>kombinace lisování a extrakce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143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1350" t="22741" r="56780" b="20480"/>
          <a:stretch/>
        </p:blipFill>
        <p:spPr>
          <a:xfrm>
            <a:off x="485774" y="180974"/>
            <a:ext cx="11220451" cy="639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05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eb2.mendelu.cz/af_221_multitext/hnojeni_plodin/images/olejniny/repka/v_faze_rep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75" y="2296919"/>
            <a:ext cx="11501250" cy="318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46769" y="853863"/>
            <a:ext cx="8898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Fenologická fáze řepky olejné</a:t>
            </a:r>
            <a:endParaRPr lang="cs-CZ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219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32932"/>
          </a:xfrm>
        </p:spPr>
        <p:txBody>
          <a:bodyPr/>
          <a:lstStyle/>
          <a:p>
            <a:r>
              <a:rPr lang="cs-CZ" b="1" dirty="0"/>
              <a:t>Olejniny - úvodem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Významné zemědělské plodiny s širokým využitím</a:t>
            </a:r>
          </a:p>
          <a:p>
            <a:r>
              <a:rPr lang="cs-CZ" dirty="0"/>
              <a:t>Obsahují v semenech a dalších rostlinných orgánech oleje a tuky v takovém množství, které umožňuje jejich průmyslové využití</a:t>
            </a:r>
          </a:p>
          <a:p>
            <a:r>
              <a:rPr lang="cs-CZ" dirty="0"/>
              <a:t>V ČR se nejvíce pěstují – řepka olejná, mák setý, hořčice bílá, slunečnice roční a len setý olejný</a:t>
            </a:r>
          </a:p>
          <a:p>
            <a:r>
              <a:rPr lang="cs-CZ" dirty="0"/>
              <a:t>Nejrozšířenější je řepka olejná ozimá – pro širší využití (potrav. Olej, bionafta, výlisky pro krmivářství)</a:t>
            </a:r>
          </a:p>
          <a:p>
            <a:r>
              <a:rPr lang="cs-CZ" dirty="0"/>
              <a:t>Nejvýznamnější je mák a velice rozšířená je i slunečnice.</a:t>
            </a:r>
          </a:p>
          <a:p>
            <a:r>
              <a:rPr lang="cs-CZ" dirty="0"/>
              <a:t>Hořčice a len olejný jsou už spíše meziplodinami.</a:t>
            </a:r>
          </a:p>
        </p:txBody>
      </p:sp>
    </p:spTree>
    <p:extLst>
      <p:ext uri="{BB962C8B-B14F-4D97-AF65-F5344CB8AC3E}">
        <p14:creationId xmlns:p14="http://schemas.microsoft.com/office/powerpoint/2010/main" val="310298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399" y="742950"/>
            <a:ext cx="6241816" cy="778932"/>
          </a:xfrm>
        </p:spPr>
        <p:txBody>
          <a:bodyPr>
            <a:normAutofit fontScale="90000"/>
          </a:bodyPr>
          <a:lstStyle/>
          <a:p>
            <a:r>
              <a:rPr lang="cs-CZ" sz="4800" b="1" dirty="0"/>
              <a:t>Olejniny</a:t>
            </a:r>
            <a:endParaRPr lang="cs-CZ" sz="4800" dirty="0"/>
          </a:p>
        </p:txBody>
      </p:sp>
      <p:pic>
        <p:nvPicPr>
          <p:cNvPr id="10" name="Zástupný symbol pro obrázek 9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218" t="51795" r="53240" b="9508"/>
          <a:stretch/>
        </p:blipFill>
        <p:spPr>
          <a:xfrm>
            <a:off x="8686801" y="742950"/>
            <a:ext cx="2771774" cy="1847851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8686801" y="4086225"/>
            <a:ext cx="2852738" cy="216958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952500" y="1541725"/>
            <a:ext cx="7658100" cy="4592375"/>
          </a:xfrm>
        </p:spPr>
        <p:txBody>
          <a:bodyPr>
            <a:normAutofit/>
          </a:bodyPr>
          <a:lstStyle/>
          <a:p>
            <a:r>
              <a:rPr lang="cs-CZ" dirty="0"/>
              <a:t>Plodiny obsahující velké množství oleje jako svou zásobní látku</a:t>
            </a:r>
          </a:p>
          <a:p>
            <a:r>
              <a:rPr lang="cs-CZ" dirty="0"/>
              <a:t>Nejčastěji v semenech, ale i v jiných rostlinných orgánech</a:t>
            </a:r>
          </a:p>
          <a:p>
            <a:r>
              <a:rPr lang="cs-CZ" dirty="0"/>
              <a:t>Patří do různých čeledí a řadí se k nim druhy vytrvalé i jednoleté v ozimých i jarních formách.</a:t>
            </a:r>
          </a:p>
          <a:p>
            <a:r>
              <a:rPr lang="cs-CZ" dirty="0"/>
              <a:t>Vytrvalé : </a:t>
            </a:r>
            <a:r>
              <a:rPr lang="cs-CZ" b="1" dirty="0"/>
              <a:t>oliva</a:t>
            </a:r>
            <a:r>
              <a:rPr lang="cs-CZ" dirty="0"/>
              <a:t>, která je významnou olejninou   oblasti středozemního moře, </a:t>
            </a:r>
            <a:r>
              <a:rPr lang="cs-CZ" b="1" dirty="0"/>
              <a:t>palma olejná</a:t>
            </a:r>
            <a:r>
              <a:rPr lang="cs-CZ" dirty="0"/>
              <a:t> a </a:t>
            </a:r>
            <a:r>
              <a:rPr lang="cs-CZ" b="1" dirty="0"/>
              <a:t>kokosovník obecný</a:t>
            </a:r>
            <a:r>
              <a:rPr lang="cs-CZ" dirty="0"/>
              <a:t> v oblasti subtropů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701394"/>
            <a:ext cx="2852738" cy="190182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9050" y="4310589"/>
            <a:ext cx="1140489" cy="185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0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Nejrozšířenější zástupci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>
              <a:lnSpc>
                <a:spcPct val="120000"/>
              </a:lnSpc>
            </a:pPr>
            <a:r>
              <a:rPr lang="cs-CZ" sz="1800" dirty="0"/>
              <a:t>Řepka olejná (</a:t>
            </a:r>
            <a:r>
              <a:rPr lang="cs-CZ" sz="1800" dirty="0" err="1"/>
              <a:t>Brassica</a:t>
            </a:r>
            <a:r>
              <a:rPr lang="cs-CZ" sz="1800" dirty="0"/>
              <a:t> </a:t>
            </a:r>
            <a:r>
              <a:rPr lang="cs-CZ" sz="1800" dirty="0" err="1"/>
              <a:t>napus</a:t>
            </a:r>
            <a:r>
              <a:rPr lang="cs-CZ" sz="1800" dirty="0"/>
              <a:t> L)</a:t>
            </a:r>
          </a:p>
          <a:p>
            <a:pPr>
              <a:lnSpc>
                <a:spcPct val="120000"/>
              </a:lnSpc>
            </a:pPr>
            <a:r>
              <a:rPr lang="cs-CZ" sz="1800" dirty="0"/>
              <a:t>Hořčice bílá (</a:t>
            </a:r>
            <a:r>
              <a:rPr lang="cs-CZ" sz="1800" dirty="0" err="1"/>
              <a:t>Sinapis</a:t>
            </a:r>
            <a:r>
              <a:rPr lang="cs-CZ" sz="1800" dirty="0"/>
              <a:t> alba L.)</a:t>
            </a:r>
          </a:p>
          <a:p>
            <a:pPr>
              <a:lnSpc>
                <a:spcPct val="120000"/>
              </a:lnSpc>
            </a:pPr>
            <a:r>
              <a:rPr lang="cs-CZ" sz="1800" dirty="0"/>
              <a:t>Hořčice </a:t>
            </a:r>
            <a:r>
              <a:rPr lang="cs-CZ" sz="1800" dirty="0" err="1"/>
              <a:t>sareptská</a:t>
            </a:r>
            <a:r>
              <a:rPr lang="cs-CZ" sz="1800" dirty="0"/>
              <a:t> (</a:t>
            </a:r>
            <a:r>
              <a:rPr lang="cs-CZ" sz="1800" dirty="0" err="1"/>
              <a:t>Brassica</a:t>
            </a:r>
            <a:r>
              <a:rPr lang="cs-CZ" sz="1800" dirty="0"/>
              <a:t> </a:t>
            </a:r>
            <a:r>
              <a:rPr lang="cs-CZ" sz="1800" dirty="0" err="1"/>
              <a:t>juncea</a:t>
            </a:r>
            <a:r>
              <a:rPr lang="cs-CZ" sz="1800" dirty="0"/>
              <a:t> L.)</a:t>
            </a:r>
          </a:p>
          <a:p>
            <a:pPr>
              <a:lnSpc>
                <a:spcPct val="120000"/>
              </a:lnSpc>
            </a:pPr>
            <a:r>
              <a:rPr lang="cs-CZ" sz="1800" dirty="0"/>
              <a:t>Hořčice černá (</a:t>
            </a:r>
            <a:r>
              <a:rPr lang="cs-CZ" sz="1800" dirty="0" err="1"/>
              <a:t>Brassica</a:t>
            </a:r>
            <a:r>
              <a:rPr lang="cs-CZ" sz="1800" dirty="0"/>
              <a:t> </a:t>
            </a:r>
            <a:r>
              <a:rPr lang="cs-CZ" sz="1800" dirty="0" err="1"/>
              <a:t>nigra</a:t>
            </a:r>
            <a:r>
              <a:rPr lang="cs-CZ" sz="1800" dirty="0"/>
              <a:t> L. Koch)</a:t>
            </a:r>
          </a:p>
          <a:p>
            <a:pPr>
              <a:lnSpc>
                <a:spcPct val="120000"/>
              </a:lnSpc>
            </a:pPr>
            <a:r>
              <a:rPr lang="cs-CZ" sz="1800" dirty="0"/>
              <a:t> Hořčice habešská – hnědá (</a:t>
            </a:r>
            <a:r>
              <a:rPr lang="cs-CZ" sz="1800" dirty="0" err="1"/>
              <a:t>Brassica</a:t>
            </a:r>
            <a:r>
              <a:rPr lang="cs-CZ" sz="1800" dirty="0"/>
              <a:t> </a:t>
            </a:r>
            <a:r>
              <a:rPr lang="cs-CZ" sz="1800" dirty="0" err="1"/>
              <a:t>carinata</a:t>
            </a:r>
            <a:r>
              <a:rPr lang="cs-CZ" sz="1800" dirty="0"/>
              <a:t> Braun)</a:t>
            </a:r>
          </a:p>
          <a:p>
            <a:pPr>
              <a:lnSpc>
                <a:spcPct val="120000"/>
              </a:lnSpc>
            </a:pPr>
            <a:r>
              <a:rPr lang="cs-CZ" sz="1800" dirty="0"/>
              <a:t> Ředkev olejná (</a:t>
            </a:r>
            <a:r>
              <a:rPr lang="cs-CZ" sz="1800" dirty="0" err="1"/>
              <a:t>Raphanus</a:t>
            </a:r>
            <a:r>
              <a:rPr lang="cs-CZ" sz="1800" dirty="0"/>
              <a:t> </a:t>
            </a:r>
            <a:r>
              <a:rPr lang="cs-CZ" sz="1800" dirty="0" err="1"/>
              <a:t>sativus</a:t>
            </a:r>
            <a:r>
              <a:rPr lang="cs-CZ" sz="1800" dirty="0"/>
              <a:t> </a:t>
            </a:r>
            <a:r>
              <a:rPr lang="cs-CZ" sz="1800" dirty="0" err="1"/>
              <a:t>var.oleiferus</a:t>
            </a:r>
            <a:r>
              <a:rPr lang="cs-CZ" sz="1800" dirty="0"/>
              <a:t> </a:t>
            </a:r>
            <a:r>
              <a:rPr lang="cs-CZ" sz="1800" dirty="0" err="1"/>
              <a:t>Metzg</a:t>
            </a:r>
            <a:r>
              <a:rPr lang="cs-CZ" sz="1800" dirty="0"/>
              <a:t>)</a:t>
            </a:r>
          </a:p>
          <a:p>
            <a:pPr>
              <a:lnSpc>
                <a:spcPct val="120000"/>
              </a:lnSpc>
            </a:pPr>
            <a:r>
              <a:rPr lang="cs-CZ" sz="1800" dirty="0"/>
              <a:t> Lnička setá (</a:t>
            </a:r>
            <a:r>
              <a:rPr lang="cs-CZ" sz="1800" dirty="0" err="1"/>
              <a:t>Camelina</a:t>
            </a:r>
            <a:r>
              <a:rPr lang="cs-CZ" sz="1800" dirty="0"/>
              <a:t> </a:t>
            </a:r>
            <a:r>
              <a:rPr lang="cs-CZ" sz="1800" dirty="0" err="1"/>
              <a:t>sativa</a:t>
            </a:r>
            <a:r>
              <a:rPr lang="cs-CZ" sz="1800" dirty="0"/>
              <a:t> L.)</a:t>
            </a:r>
          </a:p>
          <a:p>
            <a:pPr>
              <a:lnSpc>
                <a:spcPct val="120000"/>
              </a:lnSpc>
            </a:pPr>
            <a:r>
              <a:rPr lang="cs-CZ" sz="1800" dirty="0"/>
              <a:t>Roketa setá (</a:t>
            </a:r>
            <a:r>
              <a:rPr lang="cs-CZ" sz="1800" dirty="0" err="1"/>
              <a:t>Eruca</a:t>
            </a:r>
            <a:r>
              <a:rPr lang="cs-CZ" sz="1800" dirty="0"/>
              <a:t> </a:t>
            </a:r>
            <a:r>
              <a:rPr lang="cs-CZ" sz="1800" dirty="0" err="1"/>
              <a:t>sativa</a:t>
            </a:r>
            <a:r>
              <a:rPr lang="cs-CZ" sz="1800" dirty="0"/>
              <a:t> Lam.)</a:t>
            </a:r>
          </a:p>
          <a:p>
            <a:pPr>
              <a:lnSpc>
                <a:spcPct val="120000"/>
              </a:lnSpc>
            </a:pPr>
            <a:r>
              <a:rPr lang="cs-CZ" sz="1800" dirty="0"/>
              <a:t>Sója luštinatá (Glycine </a:t>
            </a:r>
            <a:r>
              <a:rPr lang="cs-CZ" sz="1800" dirty="0" err="1"/>
              <a:t>soja</a:t>
            </a:r>
            <a:r>
              <a:rPr lang="cs-CZ" sz="1800" dirty="0"/>
              <a:t> </a:t>
            </a:r>
            <a:r>
              <a:rPr lang="cs-CZ" sz="1800" dirty="0" err="1"/>
              <a:t>Sieb.Et.Zucc.syn</a:t>
            </a:r>
            <a:r>
              <a:rPr lang="cs-CZ" sz="1800" dirty="0"/>
              <a:t> </a:t>
            </a:r>
            <a:r>
              <a:rPr lang="cs-CZ" sz="1800" dirty="0" err="1"/>
              <a:t>G.Max</a:t>
            </a:r>
            <a:r>
              <a:rPr lang="cs-CZ" sz="1800" dirty="0"/>
              <a:t> (L.) </a:t>
            </a:r>
            <a:r>
              <a:rPr lang="cs-CZ" sz="1800" dirty="0" err="1"/>
              <a:t>Merrill</a:t>
            </a:r>
            <a:r>
              <a:rPr lang="cs-CZ" sz="1800" dirty="0"/>
              <a:t>)</a:t>
            </a:r>
          </a:p>
          <a:p>
            <a:pPr>
              <a:lnSpc>
                <a:spcPct val="120000"/>
              </a:lnSpc>
            </a:pPr>
            <a:r>
              <a:rPr lang="cs-CZ" sz="1800" dirty="0"/>
              <a:t>Len setý (</a:t>
            </a:r>
            <a:r>
              <a:rPr lang="cs-CZ" sz="1800" dirty="0" err="1"/>
              <a:t>Linum</a:t>
            </a:r>
            <a:r>
              <a:rPr lang="cs-CZ" sz="1800" dirty="0"/>
              <a:t> </a:t>
            </a:r>
            <a:r>
              <a:rPr lang="cs-CZ" sz="1800" dirty="0" err="1"/>
              <a:t>usitatissimum</a:t>
            </a:r>
            <a:r>
              <a:rPr lang="cs-CZ" sz="1800" dirty="0"/>
              <a:t> L.)</a:t>
            </a:r>
          </a:p>
          <a:p>
            <a:pPr>
              <a:lnSpc>
                <a:spcPct val="120000"/>
              </a:lnSpc>
            </a:pPr>
            <a:r>
              <a:rPr lang="cs-CZ" sz="1800" dirty="0"/>
              <a:t>Slunečnice roční (</a:t>
            </a:r>
            <a:r>
              <a:rPr lang="cs-CZ" sz="1800" dirty="0" err="1"/>
              <a:t>Helianthus</a:t>
            </a:r>
            <a:r>
              <a:rPr lang="cs-CZ" sz="1800" dirty="0"/>
              <a:t> </a:t>
            </a:r>
            <a:r>
              <a:rPr lang="cs-CZ" sz="1800" dirty="0" err="1"/>
              <a:t>annus</a:t>
            </a:r>
            <a:r>
              <a:rPr lang="cs-CZ" sz="1800" dirty="0"/>
              <a:t> L.)</a:t>
            </a:r>
          </a:p>
          <a:p>
            <a:pPr>
              <a:lnSpc>
                <a:spcPct val="120000"/>
              </a:lnSpc>
            </a:pPr>
            <a:r>
              <a:rPr lang="cs-CZ" sz="1800" dirty="0"/>
              <a:t>Mák setý (</a:t>
            </a:r>
            <a:r>
              <a:rPr lang="cs-CZ" sz="1800" dirty="0" err="1"/>
              <a:t>Papaver</a:t>
            </a:r>
            <a:r>
              <a:rPr lang="cs-CZ" sz="1800" dirty="0"/>
              <a:t> </a:t>
            </a:r>
            <a:r>
              <a:rPr lang="cs-CZ" sz="1800" dirty="0" err="1"/>
              <a:t>somniferum</a:t>
            </a:r>
            <a:r>
              <a:rPr lang="cs-CZ" sz="1800" dirty="0"/>
              <a:t> L.) </a:t>
            </a:r>
          </a:p>
        </p:txBody>
      </p:sp>
    </p:spTree>
    <p:extLst>
      <p:ext uri="{BB962C8B-B14F-4D97-AF65-F5344CB8AC3E}">
        <p14:creationId xmlns:p14="http://schemas.microsoft.com/office/powerpoint/2010/main" val="76027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Olejniny mírného pásma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 olejninám pěstovaným v našich podmínkách patří jednoleté druhy</a:t>
            </a:r>
          </a:p>
          <a:p>
            <a:pPr marL="457200" indent="-457200">
              <a:buFont typeface="+mj-lt"/>
              <a:buAutoNum type="arabicPeriod"/>
            </a:pPr>
            <a:r>
              <a:rPr lang="cs-CZ" i="1" dirty="0"/>
              <a:t>Z čeledi brukvovité</a:t>
            </a:r>
            <a:r>
              <a:rPr lang="cs-CZ" dirty="0"/>
              <a:t>: řepka, řepice, hořčice, méně známé jako ředkev olejná, lnička setá, roketa setá a </a:t>
            </a:r>
            <a:r>
              <a:rPr lang="cs-CZ" dirty="0" err="1"/>
              <a:t>krambe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i="1" dirty="0"/>
              <a:t>Z čeledi hvězdnicovité </a:t>
            </a:r>
            <a:r>
              <a:rPr lang="cs-CZ" dirty="0"/>
              <a:t>: slunečnice roční ( u nás velice rozšířené pěstování) a světlice barvířská (saflor – méně známý druh)</a:t>
            </a:r>
          </a:p>
          <a:p>
            <a:pPr marL="457200" indent="-457200">
              <a:buFont typeface="+mj-lt"/>
              <a:buAutoNum type="arabicPeriod"/>
            </a:pPr>
            <a:r>
              <a:rPr lang="cs-CZ" i="1" dirty="0"/>
              <a:t>Z čeledi </a:t>
            </a:r>
            <a:r>
              <a:rPr lang="cs-CZ" i="1" dirty="0" err="1"/>
              <a:t>makovité</a:t>
            </a:r>
            <a:r>
              <a:rPr lang="cs-CZ" dirty="0"/>
              <a:t> : mák setý</a:t>
            </a:r>
          </a:p>
          <a:p>
            <a:pPr marL="457200" indent="-457200">
              <a:buFont typeface="+mj-lt"/>
              <a:buAutoNum type="arabicPeriod"/>
            </a:pPr>
            <a:r>
              <a:rPr lang="cs-CZ" i="1" dirty="0"/>
              <a:t>Z čeledi bobovité</a:t>
            </a:r>
            <a:r>
              <a:rPr lang="cs-CZ" dirty="0"/>
              <a:t> : sója luštinatá</a:t>
            </a:r>
          </a:p>
          <a:p>
            <a:pPr marL="457200" indent="-457200">
              <a:buFont typeface="+mj-lt"/>
              <a:buAutoNum type="arabicPeriod"/>
            </a:pPr>
            <a:r>
              <a:rPr lang="cs-CZ" i="1" dirty="0"/>
              <a:t>Z čeledi </a:t>
            </a:r>
            <a:r>
              <a:rPr lang="cs-CZ" i="1" dirty="0" err="1"/>
              <a:t>lipnicovité</a:t>
            </a:r>
            <a:r>
              <a:rPr lang="cs-CZ" i="1" dirty="0"/>
              <a:t> </a:t>
            </a:r>
            <a:r>
              <a:rPr lang="cs-CZ" dirty="0"/>
              <a:t>: Kukuřice setá</a:t>
            </a:r>
          </a:p>
          <a:p>
            <a:pPr marL="457200" indent="-457200">
              <a:buFont typeface="+mj-lt"/>
              <a:buAutoNum type="arabicPeriod"/>
            </a:pPr>
            <a:r>
              <a:rPr lang="cs-CZ" i="1" dirty="0"/>
              <a:t>Z čeledi pryšcovité: </a:t>
            </a:r>
            <a:r>
              <a:rPr lang="cs-CZ" dirty="0"/>
              <a:t> skočec obecný</a:t>
            </a:r>
            <a:endParaRPr lang="cs-CZ" i="1" dirty="0"/>
          </a:p>
          <a:p>
            <a:pPr marL="457200" indent="-457200">
              <a:buFont typeface="+mj-lt"/>
              <a:buAutoNum type="arabicPeriod"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67060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5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50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150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150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50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2E5694-84E7-27EC-4E0A-671B5BEFC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Rostliny </a:t>
            </a:r>
            <a:r>
              <a:rPr lang="cs-CZ" b="1" dirty="0" err="1"/>
              <a:t>druhořadě</a:t>
            </a:r>
            <a:r>
              <a:rPr lang="cs-CZ" b="1" dirty="0"/>
              <a:t> využívané jako olejniny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37728A-AF5C-0232-19A2-262088B54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Patří zde přadné rostliny:</a:t>
            </a:r>
          </a:p>
          <a:p>
            <a:r>
              <a:rPr lang="cs-CZ" b="1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len setý</a:t>
            </a:r>
          </a:p>
          <a:p>
            <a:r>
              <a:rPr lang="cs-CZ" b="1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konopí seté</a:t>
            </a:r>
          </a:p>
          <a:p>
            <a:r>
              <a:rPr lang="cs-CZ" b="1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bavlník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C610D71-E1C8-7395-7444-FD8BB3045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056" y="2006082"/>
            <a:ext cx="2844977" cy="343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56734EC-BABB-2B54-F327-D9595091F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945" y="3817355"/>
            <a:ext cx="3105928" cy="2329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A08C6AB-E016-33AF-F911-2C60DADA2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962" y="2120325"/>
            <a:ext cx="2235915" cy="3318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93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Řepka olejn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4" y="358774"/>
            <a:ext cx="11312526" cy="627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65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ořčice bíl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" y="503237"/>
            <a:ext cx="11217276" cy="580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65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nička set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" y="436562"/>
            <a:ext cx="11249025" cy="62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25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412</TotalTime>
  <Words>502</Words>
  <Application>Microsoft Office PowerPoint</Application>
  <PresentationFormat>Širokoúhlá obrazovka</PresentationFormat>
  <Paragraphs>59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Garamond</vt:lpstr>
      <vt:lpstr>Roboto</vt:lpstr>
      <vt:lpstr>Organický</vt:lpstr>
      <vt:lpstr>PĚSTOVÁNÍ ROSTLIN</vt:lpstr>
      <vt:lpstr>Olejniny - úvodem</vt:lpstr>
      <vt:lpstr>Olejniny</vt:lpstr>
      <vt:lpstr>Nejrozšířenější zástupci  </vt:lpstr>
      <vt:lpstr>Olejniny mírného pásma</vt:lpstr>
      <vt:lpstr>Rostliny druhořadě využívané jako olejniny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Význam olejnin Použití přírodních olejů je různé a záleží na obsahu mastných kyselin a způsobu výroby:</vt:lpstr>
      <vt:lpstr>Význam olejnin</vt:lpstr>
      <vt:lpstr>Způsoby získávání oleje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PĚSTOVÁNÍ ROSTLIN</dc:title>
  <dc:creator>Pavla</dc:creator>
  <cp:lastModifiedBy>Pavla Hajdová</cp:lastModifiedBy>
  <cp:revision>13</cp:revision>
  <dcterms:created xsi:type="dcterms:W3CDTF">2023-04-07T05:34:15Z</dcterms:created>
  <dcterms:modified xsi:type="dcterms:W3CDTF">2023-04-12T06:49:44Z</dcterms:modified>
</cp:coreProperties>
</file>