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62" r:id="rId6"/>
    <p:sldId id="259" r:id="rId7"/>
    <p:sldId id="260" r:id="rId8"/>
    <p:sldId id="261" r:id="rId9"/>
    <p:sldId id="264" r:id="rId10"/>
    <p:sldId id="25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0CD0F-B9A4-414F-A198-67D5B2075674}" v="285" dt="2024-04-07T14:03:36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3EA49-81EF-64AA-027C-244E2002E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EA5DD5-7CC9-34B8-7803-4EF49994E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AB2B7B-9F2A-E413-E05B-D72A3081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7C7237-67C0-DAA6-0F46-ECA086AD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0EB5BF-5F63-C76B-45BB-386F457C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5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575D2-E0EB-688D-5EA9-F927C679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27DF4-5C87-59C1-6066-F7072323C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95ED0D-29A5-651B-EABA-4CAA8B18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8AB239-2D60-0930-D062-88FBFDF6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47584B-5E0C-1610-E4BC-72BC46BF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53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E442CA-3EE1-8DB3-F3F4-32353A545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ABF411-C250-C0E0-C557-E33B7A99C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0A655E-2D3E-539C-0F4D-822BEB54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518DFC-7410-1D7C-F094-5B6DBAE7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7F025-2D17-1C69-B0E7-DECEA49B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87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C66B0-86C8-16EB-D519-14CCF1A0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570C2-3750-5EA7-047D-E5ED621CC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4D79D7-549E-C8A7-3743-59548E0B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26482-FDB9-A700-239E-A51D7E4A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514E7-0CCF-E05C-3C25-E1985A30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8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EF00C-4C7D-316F-2A74-4A9FBBC5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88E1B8-59AC-1514-D706-0A28909D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DA6A58-4A84-D3E1-3940-D8305128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8ABDDD-9E20-D0BE-BF62-BF94B397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6F25DD-906B-45A9-57F0-E03F053E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38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9628D-D4DC-8AEE-D74E-BAD2ED8C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F054D1-0353-A349-E73C-05F961E9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8CFCB0-435A-55D3-3B8E-E439726A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524640-E64B-086C-F2BF-B1CD5ACD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EABECC-9BDA-75BD-11FE-CA64611E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D02C39-AB64-364B-5C16-185E9700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32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40767-6A6E-853E-AF50-E724315C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213C1E-A2F0-BA6E-D3EA-44794BF03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525DFE-24E9-3EA2-7B38-509C639C0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A06356-122F-B790-337F-7B79FA9CA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9EFB8F-4E1C-38F3-A9A1-00551A304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B77039-79C0-36CA-24D5-E3D8026D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6F0E03-30CA-0AE0-1B2B-D478DEE2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A23536-B3E3-7650-BFC8-63D9F455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7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1312D-6D4C-4472-C196-3FB74D6C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23AD93-305B-2CFF-2E75-3A999236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A088EB-4E8F-2D50-2209-E11CDFBA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8B4F23-5BC7-CE4C-EB6C-C671DEF7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9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5AD294-7F6A-608C-5965-29D65E4F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3CFF94-26D3-AF5A-9F1D-F29E892A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79B627-7996-8417-6584-2C47A1D7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2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3EC3B-EA33-4983-4B73-674C87F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E834F-BD14-1D55-B028-897E4550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F041B2-B65A-D8ED-CDDE-7472A8994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3C6FA9-1E4E-B2D7-6DAD-B571F0B2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23E3FD-32E5-76C9-4AF5-F291A0F1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EA7A12-E0D6-09AE-97EF-BEACA6CD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62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6720F-B874-00D5-1B35-983E7D9A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781757-7AB4-8E8D-B2DE-08116B33C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EB6A91-F2A2-5CAE-83A8-6C51ED3A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6A9154-6044-409E-F2CB-74B463D6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B4F0D5-4BA9-2F2E-A9C9-782B2E57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751A13-B337-180C-54BF-C9E5B7E1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6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EBB5F0-A1D0-6D90-1FFA-D63F9737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B7FD21-1F8F-9D7A-6531-4119B41F3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3EDDBE-ED4A-D37D-E0D1-35D7306C4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EEA9A-8FD7-4567-99B5-728BA1F38511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C0CB5-F494-9DB9-D2F3-CF4B9184F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3554D-AD54-A05C-A67A-0DC80DF5E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F775-449D-4BF8-9A72-AF59A51985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7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ilystar.co.uk/news/latest-news/xl-bully-owner-branded-rosa-31784722" TargetMode="External"/><Relationship Id="rId13" Type="http://schemas.openxmlformats.org/officeDocument/2006/relationships/hyperlink" Target="https://1884403144.rsc.cdn77.org/foto/psi-tlapky-bulici-stenata/Zml0LWluLzk3OHg5OTk5L2ZpbHRlcnM6cXVhbGl0eSg4NSk6bm9fdXBzY2FsZSgpOmZvY2FsKDg4N3gzMDY6MTA1MXg1MjMpL2ltZw/8878217.jpg?v=0&amp;st=KgNqFcrNXl0jBaMYoB-6vVT0viAxH7gDBeaG18oSEsM&amp;ts=1600812000&amp;e=0" TargetMode="External"/><Relationship Id="rId3" Type="http://schemas.openxmlformats.org/officeDocument/2006/relationships/hyperlink" Target="https://burnley.gov.uk/wp-content/uploads/2023/11/xl-bully-american-bully-1240x698.jpg" TargetMode="External"/><Relationship Id="rId7" Type="http://schemas.openxmlformats.org/officeDocument/2006/relationships/hyperlink" Target="https://www.bluecross.org.uk/advice/dog/wellbeing-and-care/xl-bully-ban-explained" TargetMode="External"/><Relationship Id="rId12" Type="http://schemas.openxmlformats.org/officeDocument/2006/relationships/hyperlink" Target="https://1884403144.rsc.cdn77.org/foto/psi-tlapky-bulici-stenata/Zml0LWluLzk3OHg5OTk5L2ZpbHRlcnM6cXVhbGl0eSg4NSk6bm9fdXBzY2FsZSgpOmZvY2FsKDc1N3gxMzM6MTA1M3gzNDMpL2ltZw/8878195.jpg?v=0&amp;st=AicP7cBpvTljuEf3t0iHXA8EEFfFY4DwDgPisOl33Hk&amp;ts=1600812000&amp;e=0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www.youtube.com/watch?v=MuepdWSgHTo&amp;t=66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esk.cz/clanek/zpravy-blesk-tlapky/776722/v-anglii-zakazali-psy-typu-bull-zvirata-jsou-utracena-ceska-chovatelka-nic-to-nevyresi.html" TargetMode="External"/><Relationship Id="rId11" Type="http://schemas.openxmlformats.org/officeDocument/2006/relationships/hyperlink" Target="https://1884403144.rsc.cdn77.org/foto/psi-tlapky-bulici-stenata/Zml0LWluLzk3OHg5OTk5L2ZpbHRlcnM6cXVhbGl0eSg4NSk6bm9fdXBzY2FsZSgpOmZvY2FsKDYxMXgyNTU6NzMzeDM4MikvaW1n/8878221.jpg?v=0&amp;st=KALmeAiyS8gX_Gy30G1DrVr_lhmTwzN8_UdnkGWxRlU&amp;ts=1600812000&amp;e=0" TargetMode="External"/><Relationship Id="rId5" Type="http://schemas.openxmlformats.org/officeDocument/2006/relationships/hyperlink" Target="https://ichef.bbci.co.uk/news/976/cpsprodpb/A757/production/_132493824_xl_bully_2x640-nc.png.webp" TargetMode="External"/><Relationship Id="rId15" Type="http://schemas.openxmlformats.org/officeDocument/2006/relationships/hyperlink" Target="https://www.youtube.com/shorts/KUiOe1VE0iA" TargetMode="External"/><Relationship Id="rId10" Type="http://schemas.openxmlformats.org/officeDocument/2006/relationships/hyperlink" Target="https://pbs.twimg.com/media/GCwv4ItXYAAQgHP.jpg" TargetMode="External"/><Relationship Id="rId4" Type="http://schemas.openxmlformats.org/officeDocument/2006/relationships/hyperlink" Target="https://i.dailymail.co.uk/1s/2023/12/18/12/79078683-12876295-A_complete_ban_on_people_onwing_XL_bullies_will_then_come_into_f-a-12_1702902530899.jpg" TargetMode="External"/><Relationship Id="rId9" Type="http://schemas.openxmlformats.org/officeDocument/2006/relationships/hyperlink" Target="https://pbs.twimg.com/media/GCrKAO1XYAALKJ5?format=jpg&amp;name=900x900" TargetMode="External"/><Relationship Id="rId14" Type="http://schemas.openxmlformats.org/officeDocument/2006/relationships/hyperlink" Target="https://i.pinimg.com/736x/f9/e0/7c/f9e07cd8432ec8c5ea4039351b2a872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epdWSgHT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L Bully">
            <a:extLst>
              <a:ext uri="{FF2B5EF4-FFF2-40B4-BE49-F238E27FC236}">
                <a16:creationId xmlns:a16="http://schemas.microsoft.com/office/drawing/2014/main" id="{DD75A8D7-EC99-1AE4-F551-FC95927BB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F0D4B85-30BC-9123-4673-56338AB2B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cs-CZ" sz="11500" dirty="0">
                <a:ln w="22225">
                  <a:solidFill>
                    <a:schemeClr val="tx1"/>
                  </a:solidFill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XL BULLY BAN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EF5122-DCDE-61CA-B3FA-674591A38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Velká Británie, Skotsko, Wales</a:t>
            </a:r>
          </a:p>
        </p:txBody>
      </p:sp>
    </p:spTree>
    <p:extLst>
      <p:ext uri="{BB962C8B-B14F-4D97-AF65-F5344CB8AC3E}">
        <p14:creationId xmlns:p14="http://schemas.microsoft.com/office/powerpoint/2010/main" val="354166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978715F-B10D-1AEE-1E3B-190BCEE1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cs-CZ" sz="4000">
                <a:latin typeface="Gloucester MT Extra Condensed" panose="02030808020601010101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E5517-AB81-DFFA-5780-AA309564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87" y="233462"/>
            <a:ext cx="7529613" cy="6857999"/>
          </a:xfrm>
        </p:spPr>
        <p:txBody>
          <a:bodyPr>
            <a:normAutofit fontScale="92500" lnSpcReduction="10000"/>
          </a:bodyPr>
          <a:lstStyle/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https://burnley.gov.uk/wp-content/uploads/2023/11/xl-bully-american-bully-1240x698.jpg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https://i.dailymail.co.uk/1s/2023/12/18/12/79078683-12876295-A_complete_ban_on_people_onwing_XL_bullies_will_then_come_into_f-a-12_1702902530899.jpg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https://ichef.bbci.co.uk/news/976/cpsprodpb/A757/production/_132493824_xl_bully_2x640-nc.png.webp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https://www.blesk.cz/clanek/zpravy-blesk-tlapky/776722/v-anglii-zakazali-psy-typu-bull-zvirata-jsou-utracena-ceska-chovatelka-nic-to-nevyresi.html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https://www.bluecross.org.uk/advice/dog/wellbeing-and-care/xl-bully-ban-explained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u="sng" dirty="0">
                <a:solidFill>
                  <a:schemeClr val="accent5">
                    <a:alpha val="80000"/>
                  </a:schemeClr>
                </a:solidFill>
              </a:rPr>
              <a:t>https://www.tiktok.com/share/video/7318754132175654176?referer_url=www.dailystar.co.uk%2Fnews%2Flatest-news%2Fxl-bully-owner-branded-rosa-31784722&amp;refer=embed&amp;embed_source=71929438%2C121374463%2C121404358%2C121351166%2C121331973%2C120811592%2C120810756%3Bnull%3Bembed_card_play&amp;referer_video_id=7318754132175654176</a:t>
            </a:r>
          </a:p>
          <a:p>
            <a:r>
              <a:rPr lang="cs-CZ" sz="1200" u="sng" dirty="0">
                <a:solidFill>
                  <a:schemeClr val="accent5">
                    <a:alpha val="8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https://www.dailystar.co.uk/news/latest-news/xl-bully-owner-branded-rosa-31784722</a:t>
            </a:r>
            <a:endParaRPr lang="cs-CZ" sz="1200" u="sng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u="sng" dirty="0">
                <a:solidFill>
                  <a:schemeClr val="accent5">
                    <a:alpha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https://pbs.twimg.com/media/GCrKAO1XYAALKJ5?format=jpg&amp;name=900x900</a:t>
            </a:r>
            <a:endParaRPr lang="cs-CZ" sz="1200" u="sng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-wixmp-ed30a86b8c4ca887773594c2.wixmp.com/f/b36a949f-8ee5-4a21-ad51-ef2c3d210aa4/dgmrpho-b8517914-0d62-466f-b050-538055547afd.jpg/v1/fill/w_823,h_971,q_70,strp/31st_dec_by_yearites_dgmrpho-pre.jpg?token=eyJ0eXAiOiJKV1QiLCJhbGciOiJIUzI1NiJ9.eyJzdWIiOiJ1cm46YXBwOjdlMGQxODg5ODIyNjQzNzNhNWYwZDQxNWVhMGQyNmUwIiwiaXNzIjoidXJuOmFwcDo3ZTBkMTg4OTgyMjY0MzczYTVmMGQ0MTVlYTBkMjZlMCIsIm9iaiI6W1t7ImhlaWdodCI6Ijw9MTQ1MSIsInBhdGgiOiJcL2ZcL2IzNmE5NDlmLThlZTUtNGEyMS1hZDUxLWVmMmMzZDIxMGFhNFwvZGdtcnBoby1iODUxNzkxNC0wZDYyLTQ2NmYtYjA1MC01MzgwNTU1NDdhZmQuanBnIiwid2lkdGgiOiI8PTEyMzEifV1dLCJhdWQiOlsidXJuOnNlcnZpY2U6aW1hZ2Uub3BlcmF0aW9ucyJdfQ.oP55cu9sgdr7D-6USn_rL69_mpK4k3qVU2DGShNSqzY</a:t>
            </a: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https://pbs.twimg.com/media/GCwv4ItXYAAQgHP.jpg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https://1884403144.rsc.cdn77.org/foto/psi-tlapky-bulici-stenata/Zml0LWluLzk3OHg5OTk5L2ZpbHRlcnM6cXVhbGl0eSg4NSk6bm9fdXBzY2FsZSgpOmZvY2FsKDYxMXgyNTU6NzMzeDM4MikvaW1n/8878221.jpg?v=0&amp;st=KALmeAiyS8gX_Gy30G1DrVr_lhmTwzN8_UdnkGWxRlU&amp;ts=1600812000&amp;e=0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https://1884403144.rsc.cdn77.org/foto/psi-tlapky-bulici-stenata/Zml0LWluLzk3OHg5OTk5L2ZpbHRlcnM6cXVhbGl0eSg4NSk6bm9fdXBzY2FsZSgpOmZvY2FsKDc1N3gxMzM6MTA1M3gzNDMpL2ltZw/8878195.jpg?v=0&amp;st=AicP7cBpvTljuEf3t0iHXA8EEFfFY4DwDgPisOl33Hk&amp;ts=1600812000&amp;e=0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https://1884403144.rsc.cdn77.org/foto/psi-tlapky-bulici-stenata/Zml0LWluLzk3OHg5OTk5L2ZpbHRlcnM6cXVhbGl0eSg4NSk6bm9fdXBzY2FsZSgpOmZvY2FsKDg4N3gzMDY6MTA1MXg1MjMpL2ltZw/8878217.jpg?v=0&amp;st=KgNqFcrNXl0jBaMYoB-6vVT0viAxH7gDBeaG18oSEsM&amp;ts=1600812000&amp;e=0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https://i.pinimg.com/736x/f9/e0/7c/f9e07cd8432ec8c5ea4039351b2a8721.jpg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https://www.youtube.com/shorts/KUiOe1VE0iA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alpha val="8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https://www.youtube.com/watch?v=MuepdWSgHTo&amp;t=660s</a:t>
            </a:r>
            <a:endParaRPr lang="cs-CZ" sz="1200" dirty="0">
              <a:solidFill>
                <a:schemeClr val="accent5">
                  <a:alpha val="80000"/>
                </a:schemeClr>
              </a:solidFill>
            </a:endParaRPr>
          </a:p>
          <a:p>
            <a:endParaRPr lang="cs-CZ" sz="6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6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600" dirty="0">
              <a:solidFill>
                <a:schemeClr val="tx1">
                  <a:alpha val="80000"/>
                </a:schemeClr>
              </a:solidFill>
            </a:endParaRPr>
          </a:p>
          <a:p>
            <a:endParaRPr lang="cs-CZ" sz="6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64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4F1F32-69D9-BEC9-20C5-893AB226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63" y="174493"/>
            <a:ext cx="6574277" cy="1323439"/>
          </a:xfrm>
        </p:spPr>
        <p:txBody>
          <a:bodyPr anchor="t">
            <a:noAutofit/>
          </a:bodyPr>
          <a:lstStyle/>
          <a:p>
            <a:r>
              <a:rPr lang="cs-CZ" sz="5400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Zákaz ps</a:t>
            </a:r>
            <a:r>
              <a:rPr lang="cs-CZ" sz="5000" b="1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ů</a:t>
            </a:r>
            <a:r>
              <a:rPr lang="cs-CZ" sz="5400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 XL </a:t>
            </a:r>
            <a:r>
              <a:rPr lang="cs-CZ" sz="5400" dirty="0" err="1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american</a:t>
            </a:r>
            <a:r>
              <a:rPr lang="cs-CZ" sz="5400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 </a:t>
            </a:r>
            <a:r>
              <a:rPr lang="cs-CZ" sz="5400" dirty="0" err="1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bully</a:t>
            </a:r>
            <a:endParaRPr lang="cs-CZ" sz="5400" dirty="0">
              <a:solidFill>
                <a:schemeClr val="bg2">
                  <a:lumMod val="90000"/>
                </a:schemeClr>
              </a:solidFill>
              <a:latin typeface="Gloucester MT Extra Condensed" panose="02030808020601010101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4A688E-932E-C95A-32DF-D51973B5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68" y="1262694"/>
            <a:ext cx="5248814" cy="2454300"/>
          </a:xfrm>
        </p:spPr>
        <p:txBody>
          <a:bodyPr>
            <a:noAutofit/>
          </a:bodyPr>
          <a:lstStyle/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Zákaz psů tohoto typu byl reakcí na zvýšený počet zpráv o zraněních a úmrtích způsobených útoky psů, z nichž více než polovina pocházela právě od psů typu XL </a:t>
            </a:r>
            <a:r>
              <a:rPr lang="cs-CZ" dirty="0" err="1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bully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, mezi obětmi jsou i děti</a:t>
            </a:r>
          </a:p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cs-CZ" dirty="0" err="1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American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XL </a:t>
            </a:r>
            <a:r>
              <a:rPr lang="cs-CZ" dirty="0" err="1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bully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byl přidán na seznam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nebezpečných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a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zakázaných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psích plemen, majitelé těchto psů museli do určité doby zažádat o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certifikát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, aby si svého psa mohli nechat</a:t>
            </a:r>
          </a:p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Všichni neregistrovaní psi typu XL </a:t>
            </a:r>
            <a:r>
              <a:rPr lang="cs-CZ" dirty="0" err="1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bully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(např. v útulcích) byli začátkem tohoto roku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utraceni </a:t>
            </a:r>
            <a:endParaRPr lang="en-US" b="1" dirty="0">
              <a:solidFill>
                <a:srgbClr val="C00000">
                  <a:alpha val="80000"/>
                </a:srgbClr>
              </a:solidFill>
              <a:latin typeface="Agency FB" panose="020B0503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4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45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252AFF-9C67-68D6-DBD9-BBDE71B9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8" y="4398380"/>
            <a:ext cx="4391024" cy="1173700"/>
          </a:xfrm>
        </p:spPr>
        <p:txBody>
          <a:bodyPr anchor="t">
            <a:noAutofit/>
          </a:bodyPr>
          <a:lstStyle/>
          <a:p>
            <a:r>
              <a:rPr lang="cs-CZ" sz="5400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Problém není u </a:t>
            </a:r>
            <a:r>
              <a:rPr lang="cs-CZ" sz="54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psa</a:t>
            </a:r>
            <a:r>
              <a:rPr lang="cs-CZ" sz="5400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,</a:t>
            </a:r>
            <a:r>
              <a:rPr lang="cs-CZ" sz="54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 </a:t>
            </a:r>
            <a:r>
              <a:rPr lang="cs-CZ" sz="5400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ale u jeho </a:t>
            </a:r>
            <a:r>
              <a:rPr lang="cs-CZ" sz="54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majitele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6064094-3AEF-3F9A-E915-D316D2A1B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r="18128" b="1"/>
          <a:stretch/>
        </p:blipFill>
        <p:spPr bwMode="auto"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DCC063-EBB6-C0FD-1A0D-19817D3A9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 r="17494" b="3"/>
          <a:stretch/>
        </p:blipFill>
        <p:spPr bwMode="auto"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g family picture xl American Bullies | Bully breeds dogs, Pitbull dog  breed, Dog family pictures">
            <a:extLst>
              <a:ext uri="{FF2B5EF4-FFF2-40B4-BE49-F238E27FC236}">
                <a16:creationId xmlns:a16="http://schemas.microsoft.com/office/drawing/2014/main" id="{707F76D6-898C-29E5-22C4-3E08C7943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4" b="4"/>
          <a:stretch/>
        </p:blipFill>
        <p:spPr bwMode="auto"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4F1F5D-9172-3100-0224-E47C3CE38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r="24933" b="3"/>
          <a:stretch/>
        </p:blipFill>
        <p:spPr bwMode="auto"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47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54" name="Freeform: Shape 1048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5" name="Freeform: Shape 1049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Rectangle 9">
            <a:extLst>
              <a:ext uri="{FF2B5EF4-FFF2-40B4-BE49-F238E27FC236}">
                <a16:creationId xmlns:a16="http://schemas.microsoft.com/office/drawing/2014/main" id="{4CE47BDB-8611-B6C1-AB47-805756326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0477" y="5378906"/>
            <a:ext cx="7479045" cy="8361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nap ITC" panose="04040A07060A02020202" pitchFamily="82" charset="0"/>
              <a:buChar char="»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gency FB" panose="020B0503020202020204" pitchFamily="34" charset="0"/>
              </a:rPr>
              <a:t> Zákazy specifické pro plemeno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gency FB" panose="020B0503020202020204" pitchFamily="34" charset="0"/>
              </a:rPr>
              <a:t>nefungují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gency FB" panose="020B0503020202020204" pitchFamily="34" charset="0"/>
              </a:rPr>
              <a:t>a jsou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gency FB" panose="020B0503020202020204" pitchFamily="34" charset="0"/>
              </a:rPr>
              <a:t>nespravedlivé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Agency FB" panose="020B0503020202020204" pitchFamily="34" charset="0"/>
              </a:rPr>
              <a:t>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gency FB" panose="020B0503020202020204" pitchFamily="34" charset="0"/>
              </a:rPr>
              <a:t>vůči odpovědným majitelům psů a jejich mazlíčkům </a:t>
            </a:r>
          </a:p>
        </p:txBody>
      </p:sp>
    </p:spTree>
    <p:extLst>
      <p:ext uri="{BB962C8B-B14F-4D97-AF65-F5344CB8AC3E}">
        <p14:creationId xmlns:p14="http://schemas.microsoft.com/office/powerpoint/2010/main" val="61801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9AD54-5391-CA3C-8539-D0EBF3DD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bg2">
                    <a:lumMod val="90000"/>
                  </a:schemeClr>
                </a:solidFill>
                <a:latin typeface="Gloucester MT Extra Condensed" panose="02030808020601010101" pitchFamily="18" charset="0"/>
              </a:rPr>
              <a:t>Definice XL bully plemene podle vlády Spojeného Království</a:t>
            </a:r>
          </a:p>
        </p:txBody>
      </p:sp>
      <p:pic>
        <p:nvPicPr>
          <p:cNvPr id="2056" name="Picture 8" descr="More than 4,000 XL bully owners apply for exemption from looming breed ban  as the UK's chief vet urges more to come forward | Daily Mail Online">
            <a:extLst>
              <a:ext uri="{FF2B5EF4-FFF2-40B4-BE49-F238E27FC236}">
                <a16:creationId xmlns:a16="http://schemas.microsoft.com/office/drawing/2014/main" id="{8F6826C1-5118-C0CC-29B1-779A2CED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62" y="1780326"/>
            <a:ext cx="5971585" cy="360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CE52426-1B43-F775-F9EB-3023F07E5DD7}"/>
              </a:ext>
            </a:extLst>
          </p:cNvPr>
          <p:cNvSpPr txBox="1"/>
          <p:nvPr/>
        </p:nvSpPr>
        <p:spPr>
          <a:xfrm>
            <a:off x="218767" y="1325563"/>
            <a:ext cx="5676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2"/>
              </a:buClr>
              <a:buFont typeface="Snap ITC" panose="04040A07060A02020202" pitchFamily="82" charset="0"/>
              <a:buChar char="»"/>
            </a:pPr>
            <a:r>
              <a:rPr lang="cs-CZ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Velcí</a:t>
            </a:r>
            <a:r>
              <a:rPr lang="cs-CZ" sz="2800" dirty="0">
                <a:solidFill>
                  <a:schemeClr val="bg2"/>
                </a:solidFill>
                <a:latin typeface="Agency FB" panose="020B0503020202020204" pitchFamily="34" charset="0"/>
              </a:rPr>
              <a:t>, mohutně stavění psi se </a:t>
            </a:r>
            <a:r>
              <a:rPr lang="cs-CZ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svalnatým</a:t>
            </a:r>
            <a:r>
              <a:rPr lang="cs-CZ" sz="2800" b="1" dirty="0">
                <a:latin typeface="Agency FB" panose="020B0503020202020204" pitchFamily="34" charset="0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tělem</a:t>
            </a:r>
            <a:r>
              <a:rPr lang="cs-CZ" sz="2800" b="1" dirty="0">
                <a:latin typeface="Agency FB" panose="020B0503020202020204" pitchFamily="34" charset="0"/>
              </a:rPr>
              <a:t> </a:t>
            </a:r>
            <a:r>
              <a:rPr lang="cs-CZ" sz="2800" b="1" dirty="0">
                <a:solidFill>
                  <a:schemeClr val="bg2"/>
                </a:solidFill>
                <a:latin typeface="Agency FB" panose="020B0503020202020204" pitchFamily="34" charset="0"/>
              </a:rPr>
              <a:t>a</a:t>
            </a:r>
            <a:r>
              <a:rPr lang="cs-CZ" sz="2800" b="1" dirty="0">
                <a:latin typeface="Agency FB" panose="020B0503020202020204" pitchFamily="34" charset="0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hranatou hlavou</a:t>
            </a:r>
          </a:p>
          <a:p>
            <a:pPr marL="457200" indent="-457200">
              <a:buFont typeface="Snap ITC" panose="04040A07060A02020202" pitchFamily="82" charset="0"/>
              <a:buChar char="»"/>
            </a:pPr>
            <a:r>
              <a:rPr lang="cs-CZ" sz="2800" dirty="0">
                <a:solidFill>
                  <a:schemeClr val="bg2"/>
                </a:solidFill>
                <a:latin typeface="Agency FB" panose="020B0503020202020204" pitchFamily="34" charset="0"/>
              </a:rPr>
              <a:t>Kohoutková výška více než</a:t>
            </a:r>
            <a:r>
              <a:rPr lang="cs-CZ" sz="2800" b="1" dirty="0">
                <a:solidFill>
                  <a:schemeClr val="bg2"/>
                </a:solidFill>
                <a:latin typeface="Agency FB" panose="020B0503020202020204" pitchFamily="34" charset="0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51 cm </a:t>
            </a:r>
            <a:r>
              <a:rPr lang="cs-CZ" sz="2800" dirty="0">
                <a:solidFill>
                  <a:schemeClr val="bg2"/>
                </a:solidFill>
                <a:latin typeface="Agency FB" panose="020B0503020202020204" pitchFamily="34" charset="0"/>
              </a:rPr>
              <a:t>u psů </a:t>
            </a:r>
          </a:p>
          <a:p>
            <a:r>
              <a:rPr lang="cs-CZ" sz="2800" b="1" dirty="0">
                <a:latin typeface="Agency FB" panose="020B0503020202020204" pitchFamily="34" charset="0"/>
              </a:rPr>
              <a:t>    </a:t>
            </a:r>
            <a:r>
              <a:rPr lang="cs-CZ" sz="2800" dirty="0">
                <a:solidFill>
                  <a:schemeClr val="bg2"/>
                </a:solidFill>
                <a:latin typeface="Agency FB" panose="020B0503020202020204" pitchFamily="34" charset="0"/>
              </a:rPr>
              <a:t>a  více než </a:t>
            </a:r>
            <a:r>
              <a:rPr lang="cs-CZ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48 cm </a:t>
            </a:r>
            <a:r>
              <a:rPr lang="cs-CZ" sz="2800" dirty="0">
                <a:solidFill>
                  <a:schemeClr val="bg2"/>
                </a:solidFill>
                <a:latin typeface="Agency FB" panose="020B0503020202020204" pitchFamily="34" charset="0"/>
              </a:rPr>
              <a:t>u fen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E8AF5B-CBC4-2C6A-8125-F72EC776A796}"/>
              </a:ext>
            </a:extLst>
          </p:cNvPr>
          <p:cNvSpPr txBox="1"/>
          <p:nvPr/>
        </p:nvSpPr>
        <p:spPr>
          <a:xfrm>
            <a:off x="325453" y="4334232"/>
            <a:ext cx="113437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Popis dále blíže specifikuje tvar hlavy a délku </a:t>
            </a:r>
          </a:p>
          <a:p>
            <a:r>
              <a:rPr lang="cs-CZ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čenichu a vzhled jednotlivých partií těla, </a:t>
            </a:r>
          </a:p>
          <a:p>
            <a:r>
              <a:rPr lang="cs-CZ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bohužel je však tak „obecný“, že mu vzezřením </a:t>
            </a:r>
          </a:p>
          <a:p>
            <a:r>
              <a:rPr lang="cs-CZ" sz="2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může odpovídat značné množství psů, čistokrevných i různých kříženců. Je dále na rozhodnutí příslušných autorit, jestli konkrétní jedinec spadne do kategorie XL Bully či nikoliv.</a:t>
            </a:r>
            <a:endParaRPr lang="cs-CZ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817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FB77-ADEC-69DF-A4C2-60E488C7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47" y="5817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sz="6000" b="1" i="1" dirty="0">
                <a:solidFill>
                  <a:srgbClr val="C00000"/>
                </a:solidFill>
                <a:effectLst/>
                <a:latin typeface="Agency FB" panose="020B0503020202020204" pitchFamily="34" charset="0"/>
                <a:sym typeface="Symbol" panose="05050102010706020507" pitchFamily="18" charset="2"/>
              </a:rPr>
              <a:t> </a:t>
            </a:r>
            <a:r>
              <a:rPr lang="cs-CZ" b="0" i="1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Nejedná se tedy o zákaz pouhého nejv</a:t>
            </a:r>
            <a:r>
              <a:rPr lang="cs-CZ" i="1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ě</a:t>
            </a:r>
            <a:r>
              <a:rPr lang="cs-CZ" b="0" i="1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tšího, „XL“ velikostního rázu plemene </a:t>
            </a:r>
            <a:r>
              <a:rPr lang="cs-CZ" b="0" i="1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American</a:t>
            </a:r>
            <a:r>
              <a:rPr lang="cs-CZ" b="0" i="1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 Bully, ale o všechny psy, kteří </a:t>
            </a:r>
            <a:r>
              <a:rPr lang="cs-CZ" b="1" i="1" dirty="0">
                <a:solidFill>
                  <a:srgbClr val="C00000"/>
                </a:solidFill>
                <a:effectLst/>
                <a:latin typeface="Agency FB" panose="020B0503020202020204" pitchFamily="34" charset="0"/>
              </a:rPr>
              <a:t>podstatnou částí svých tělesných znaků odpovídají zákonem stanoveným parametrům a popisu těchto zvířat</a:t>
            </a:r>
            <a:endParaRPr lang="cs-CZ" b="1" i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10" descr="Picture of a brown dog with some of the criteria listed">
            <a:extLst>
              <a:ext uri="{FF2B5EF4-FFF2-40B4-BE49-F238E27FC236}">
                <a16:creationId xmlns:a16="http://schemas.microsoft.com/office/drawing/2014/main" id="{7734AF52-CB85-CAEE-843C-085153369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3417" r="1983" b="8024"/>
          <a:stretch/>
        </p:blipFill>
        <p:spPr bwMode="auto">
          <a:xfrm>
            <a:off x="4522809" y="2757436"/>
            <a:ext cx="6821798" cy="351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85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5F6B61-7A17-E233-3077-FF6FAA6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03" y="377155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Co zákaz zahrnuje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14B71-81A7-98C3-574D-48FDCCC7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54" y="1552457"/>
            <a:ext cx="7244892" cy="2862288"/>
          </a:xfrm>
        </p:spPr>
        <p:txBody>
          <a:bodyPr>
            <a:noAutofit/>
          </a:bodyPr>
          <a:lstStyle/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Od 31.12.2023 je nezákonné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chovat, prodávat, inzerovat, vyměňovat, darovat, zbavit se 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či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nechat volně pobíhat</a:t>
            </a:r>
            <a:r>
              <a:rPr lang="cs-CZ" b="1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psy typu XL </a:t>
            </a:r>
            <a:r>
              <a:rPr lang="cs-CZ" dirty="0" err="1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bully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a taktéž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nabízet je k adopci/hledat jim nový domov 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(útulky)</a:t>
            </a:r>
          </a:p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Pokud jste majitelem takového psa, musíte mít si zažádat o speciální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certifikát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od vlády a dále dodržovat další omezení, včetně nařízené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kastrace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psa, placení speciálního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pojištění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kvůli odpovědnosti za možné škody a zákazu mít psa na veřejnosti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bez vodítka a náhubku</a:t>
            </a:r>
            <a:r>
              <a:rPr lang="cs-CZ" b="1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(dokonce ani v autě) </a:t>
            </a:r>
          </a:p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Druhá možnost je přijmout kompenzaci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200 liber</a:t>
            </a:r>
            <a:r>
              <a:rPr lang="cs-CZ" dirty="0">
                <a:solidFill>
                  <a:schemeClr val="bg1">
                    <a:alpha val="80000"/>
                  </a:schemeClr>
                </a:solidFill>
                <a:latin typeface="Agency FB" panose="020B0503020202020204" pitchFamily="34" charset="0"/>
              </a:rPr>
              <a:t> (cca 5600 korun) za to, že svého psa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necháte utratit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68920F-3C89-4780-A399-2A0099F4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BC9098-A1F2-42B4-B3CE-C89D727FA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1BA563-EEB4-4E92-9277-DBB5C6315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9245BA-7784-4E0D-ABE1-A4FB596E4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442D6D-30A3-40EA-ADD8-5313A3BB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9E679B4-D12E-448A-8D8F-7183D6A2E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17E3CDF-0144-4FB2-A798-156EC310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88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C4B968-0BA5-5803-87EB-04293AB5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454" y="974700"/>
            <a:ext cx="10329155" cy="3996134"/>
          </a:xfrm>
        </p:spPr>
        <p:txBody>
          <a:bodyPr>
            <a:normAutofit/>
          </a:bodyPr>
          <a:lstStyle/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tx1">
                    <a:alpha val="80000"/>
                  </a:schemeClr>
                </a:solidFill>
                <a:latin typeface="Agency FB" panose="020B0503020202020204" pitchFamily="34" charset="0"/>
              </a:rPr>
              <a:t> Vlastnit a venčit tohoto psa mohou jen osoby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starší 16 let</a:t>
            </a:r>
          </a:p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solidFill>
                  <a:schemeClr val="tx1">
                    <a:alpha val="80000"/>
                  </a:schemeClr>
                </a:solidFill>
                <a:latin typeface="Agency FB" panose="020B0503020202020204" pitchFamily="34" charset="0"/>
              </a:rPr>
              <a:t> V případě, že máte psa tohoto typu a narodila se mu štěňata, tak si je buď musíte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nechat</a:t>
            </a:r>
            <a:r>
              <a:rPr lang="cs-CZ" dirty="0">
                <a:solidFill>
                  <a:schemeClr val="tx1">
                    <a:alpha val="80000"/>
                  </a:schemeClr>
                </a:solidFill>
                <a:latin typeface="Agency FB" panose="020B0503020202020204" pitchFamily="34" charset="0"/>
              </a:rPr>
              <a:t> a nebo je opět 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nechat utratit</a:t>
            </a:r>
            <a:r>
              <a:rPr lang="cs-CZ" b="1" dirty="0">
                <a:solidFill>
                  <a:schemeClr val="tx1">
                    <a:alpha val="80000"/>
                  </a:schemeClr>
                </a:solidFill>
                <a:latin typeface="Agency FB" panose="020B0503020202020204" pitchFamily="34" charset="0"/>
              </a:rPr>
              <a:t>,</a:t>
            </a:r>
            <a:r>
              <a:rPr lang="cs-CZ" b="1" dirty="0">
                <a:solidFill>
                  <a:srgbClr val="C00000">
                    <a:alpha val="80000"/>
                  </a:srgbClr>
                </a:solidFill>
                <a:latin typeface="Agency FB" panose="020B0503020202020204" pitchFamily="34" charset="0"/>
              </a:rPr>
              <a:t> </a:t>
            </a:r>
            <a:r>
              <a:rPr lang="cs-CZ" dirty="0">
                <a:solidFill>
                  <a:schemeClr val="tx1">
                    <a:alpha val="80000"/>
                  </a:schemeClr>
                </a:solidFill>
                <a:latin typeface="Agency FB" panose="020B0503020202020204" pitchFamily="34" charset="0"/>
              </a:rPr>
              <a:t>jiná možnost není</a:t>
            </a:r>
          </a:p>
          <a:p>
            <a:pPr>
              <a:buFont typeface="Snap ITC" panose="04040A07060A02020202" pitchFamily="82" charset="0"/>
              <a:buChar char="»"/>
            </a:pPr>
            <a:r>
              <a:rPr lang="cs-CZ" dirty="0">
                <a:latin typeface="Agency FB" panose="020B0503020202020204" pitchFamily="34" charset="0"/>
              </a:rPr>
              <a:t> Tito psi v útulcích od 31.12.2023 nemohou být </a:t>
            </a:r>
            <a:r>
              <a:rPr lang="cs-CZ" b="1" dirty="0">
                <a:solidFill>
                  <a:srgbClr val="C00000"/>
                </a:solidFill>
                <a:latin typeface="Agency FB" panose="020B0503020202020204" pitchFamily="34" charset="0"/>
              </a:rPr>
              <a:t>legálně prodáni, darováni </a:t>
            </a:r>
            <a:r>
              <a:rPr lang="cs-CZ" dirty="0">
                <a:latin typeface="Agency FB" panose="020B0503020202020204" pitchFamily="34" charset="0"/>
              </a:rPr>
              <a:t>nebo </a:t>
            </a:r>
            <a:r>
              <a:rPr lang="cs-CZ" b="1" dirty="0">
                <a:solidFill>
                  <a:srgbClr val="C00000"/>
                </a:solidFill>
                <a:latin typeface="Agency FB" panose="020B0503020202020204" pitchFamily="34" charset="0"/>
              </a:rPr>
              <a:t>předáni do péče</a:t>
            </a:r>
            <a:r>
              <a:rPr lang="cs-CZ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cs-CZ" dirty="0">
                <a:latin typeface="Agency FB" panose="020B0503020202020204" pitchFamily="34" charset="0"/>
              </a:rPr>
              <a:t>žádnému novému majiteli, takže pokud do této doby nenašli nový domov, byli začátkem roku všichni tito psi v útulcích posláni </a:t>
            </a:r>
            <a:r>
              <a:rPr lang="cs-CZ" b="1" dirty="0">
                <a:solidFill>
                  <a:srgbClr val="C00000"/>
                </a:solidFill>
                <a:latin typeface="Agency FB" panose="020B0503020202020204" pitchFamily="34" charset="0"/>
              </a:rPr>
              <a:t>na eutanazii</a:t>
            </a:r>
          </a:p>
          <a:p>
            <a:pPr marL="0" indent="0">
              <a:buNone/>
            </a:pPr>
            <a:r>
              <a:rPr lang="cs-CZ" sz="4400" b="1" i="1" dirty="0">
                <a:solidFill>
                  <a:srgbClr val="C00000"/>
                </a:solidFill>
                <a:latin typeface="Agency FB" panose="020B0503020202020204" pitchFamily="34" charset="0"/>
              </a:rPr>
              <a:t>!</a:t>
            </a:r>
            <a:r>
              <a:rPr lang="cs-CZ" sz="4400" b="1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cs-CZ" i="1" dirty="0">
                <a:solidFill>
                  <a:srgbClr val="C00000"/>
                </a:solidFill>
                <a:latin typeface="Agency FB" panose="020B0503020202020204" pitchFamily="34" charset="0"/>
              </a:rPr>
              <a:t>Někteří veterináři odmítli provést eutanazii u jinak zcela zdravých psů, pouze na základě jejich rasy, protože to není ani zdaleka dostačující důvod k tomuto kroku</a:t>
            </a:r>
            <a:endParaRPr lang="cs-CZ" i="1" dirty="0">
              <a:solidFill>
                <a:schemeClr val="tx1">
                  <a:alpha val="80000"/>
                </a:schemeClr>
              </a:solidFill>
              <a:effectLst/>
              <a:latin typeface="Agency FB" panose="020B05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80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110BEF-61A7-3A4F-5ED9-70FB2DD8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4469792"/>
            <a:ext cx="5692774" cy="1173700"/>
          </a:xfrm>
        </p:spPr>
        <p:txBody>
          <a:bodyPr anchor="t">
            <a:no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MINIMÁLN</a:t>
            </a:r>
            <a:r>
              <a:rPr lang="cs-CZ" sz="60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Ě</a:t>
            </a:r>
            <a:r>
              <a:rPr lang="cs-CZ" sz="54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 </a:t>
            </a:r>
            <a:r>
              <a:rPr lang="cs-CZ" sz="54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246</a:t>
            </a:r>
            <a:r>
              <a:rPr lang="cs-CZ" sz="54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 PS</a:t>
            </a:r>
            <a:r>
              <a:rPr lang="cs-CZ" sz="6000" dirty="0">
                <a:solidFill>
                  <a:schemeClr val="bg1"/>
                </a:solidFill>
                <a:latin typeface="Gloucester MT Extra Condensed" panose="02030808020601010101" pitchFamily="18" charset="0"/>
              </a:rPr>
              <a:t>Ů BYLO </a:t>
            </a:r>
            <a:r>
              <a:rPr lang="cs-CZ" sz="60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UTRACENO</a:t>
            </a:r>
          </a:p>
        </p:txBody>
      </p:sp>
      <p:pic>
        <p:nvPicPr>
          <p:cNvPr id="4" name="Picture 2" descr="🇩🇪Nivka🌸 on X: &quot;Notice how they're walking away from heaven&quot; / X">
            <a:extLst>
              <a:ext uri="{FF2B5EF4-FFF2-40B4-BE49-F238E27FC236}">
                <a16:creationId xmlns:a16="http://schemas.microsoft.com/office/drawing/2014/main" id="{0A31EF8C-B71A-AB67-B295-DD2491641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r="-2" b="-2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502F1C-9FA6-07F6-F549-2389F9C5F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r="-2" b="-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31st Dec by yearites on DeviantArt">
            <a:extLst>
              <a:ext uri="{FF2B5EF4-FFF2-40B4-BE49-F238E27FC236}">
                <a16:creationId xmlns:a16="http://schemas.microsoft.com/office/drawing/2014/main" id="{61AEFEE6-AA61-C688-98D6-7A4CDE85C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r="1" b="1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B0067C-E930-40B4-B90C-DB277697EAE5}"/>
              </a:ext>
            </a:extLst>
          </p:cNvPr>
          <p:cNvSpPr txBox="1"/>
          <p:nvPr/>
        </p:nvSpPr>
        <p:spPr>
          <a:xfrm>
            <a:off x="5636740" y="4572640"/>
            <a:ext cx="645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Agency FB" panose="020B0503020202020204" pitchFamily="34" charset="0"/>
              </a:rPr>
              <a:t>a to jenom na základě toho, že byli vyhodnoceni jako XL </a:t>
            </a:r>
            <a:r>
              <a:rPr lang="cs-CZ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bully</a:t>
            </a:r>
            <a:r>
              <a:rPr lang="cs-CZ" sz="2400" dirty="0">
                <a:solidFill>
                  <a:schemeClr val="bg1"/>
                </a:solidFill>
                <a:latin typeface="Agency FB" panose="020B0503020202020204" pitchFamily="34" charset="0"/>
              </a:rPr>
              <a:t> typ a neměli to štěstí najít včas někoho, kdo by se jich ujal a poskytl jim domov...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6C3953-EF95-E800-1A80-21D0EC2ADE5D}"/>
              </a:ext>
            </a:extLst>
          </p:cNvPr>
          <p:cNvSpPr txBox="1"/>
          <p:nvPr/>
        </p:nvSpPr>
        <p:spPr>
          <a:xfrm>
            <a:off x="8424153" y="5875817"/>
            <a:ext cx="4007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TOHLE SI NEZASLOU</a:t>
            </a:r>
            <a:r>
              <a:rPr lang="cs-CZ" sz="40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Ž</a:t>
            </a:r>
            <a:r>
              <a:rPr lang="cs-CZ" sz="3600" b="1" dirty="0">
                <a:solidFill>
                  <a:srgbClr val="C00000"/>
                </a:solidFill>
                <a:latin typeface="Gloucester MT Extra Condensed" panose="02030808020601010101" pitchFamily="18" charset="0"/>
              </a:rPr>
              <a:t>ILI</a:t>
            </a:r>
          </a:p>
        </p:txBody>
      </p:sp>
    </p:spTree>
    <p:extLst>
      <p:ext uri="{BB962C8B-B14F-4D97-AF65-F5344CB8AC3E}">
        <p14:creationId xmlns:p14="http://schemas.microsoft.com/office/powerpoint/2010/main" val="2997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édium 3" title="NOT DANGEROUS! THE GIANT XL AMERICAN BULLY DOG">
            <a:hlinkClick r:id="" action="ppaction://media"/>
            <a:extLst>
              <a:ext uri="{FF2B5EF4-FFF2-40B4-BE49-F238E27FC236}">
                <a16:creationId xmlns:a16="http://schemas.microsoft.com/office/drawing/2014/main" id="{5CB89C72-09B5-E6D6-1D5B-6FC66FBEC4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34938" y="1690628"/>
            <a:ext cx="5791199" cy="32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954</Words>
  <Application>Microsoft Office PowerPoint</Application>
  <PresentationFormat>Širokoúhlá obrazovka</PresentationFormat>
  <Paragraphs>48</Paragraphs>
  <Slides>10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Gloucester MT Extra Condensed</vt:lpstr>
      <vt:lpstr>Snap ITC</vt:lpstr>
      <vt:lpstr>Motiv Office</vt:lpstr>
      <vt:lpstr>XL BULLY BAN</vt:lpstr>
      <vt:lpstr>Zákaz psů XL american bully</vt:lpstr>
      <vt:lpstr>Problém není u psa, ale u jeho majitele</vt:lpstr>
      <vt:lpstr>Definice XL bully plemene podle vlády Spojeného Království</vt:lpstr>
      <vt:lpstr>Prezentace aplikace PowerPoint</vt:lpstr>
      <vt:lpstr>Co zákaz zahrnuje</vt:lpstr>
      <vt:lpstr>Prezentace aplikace PowerPoint</vt:lpstr>
      <vt:lpstr>MINIMÁLNĚ 246 PSŮ BYLO UTRACENO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XL BULLY BAN</dc:title>
  <dc:creator>Kristýna Mutinová</dc:creator>
  <cp:lastModifiedBy>Kristýna Mutinová</cp:lastModifiedBy>
  <cp:revision>3</cp:revision>
  <dcterms:created xsi:type="dcterms:W3CDTF">2024-03-08T07:26:29Z</dcterms:created>
  <dcterms:modified xsi:type="dcterms:W3CDTF">2024-05-08T21:55:59Z</dcterms:modified>
</cp:coreProperties>
</file>