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2"/>
  </p:notesMasterIdLst>
  <p:sldIdLst>
    <p:sldId id="256" r:id="rId2"/>
    <p:sldId id="305" r:id="rId3"/>
    <p:sldId id="257" r:id="rId4"/>
    <p:sldId id="259" r:id="rId5"/>
    <p:sldId id="306" r:id="rId6"/>
    <p:sldId id="258" r:id="rId7"/>
    <p:sldId id="263" r:id="rId8"/>
    <p:sldId id="267" r:id="rId9"/>
    <p:sldId id="274" r:id="rId10"/>
    <p:sldId id="265" r:id="rId11"/>
  </p:sldIdLst>
  <p:sldSz cx="9144000" cy="5143500" type="screen16x9"/>
  <p:notesSz cx="6858000" cy="9144000"/>
  <p:embeddedFontLst>
    <p:embeddedFont>
      <p:font typeface="Anaheim" panose="020B0604020202020204" charset="0"/>
      <p:regular r:id="rId13"/>
    </p:embeddedFont>
    <p:embeddedFont>
      <p:font typeface="Archivo Black" panose="020B0604020202020204" charset="-18"/>
      <p:regular r:id="rId14"/>
    </p:embeddedFont>
    <p:embeddedFont>
      <p:font typeface="Barlow" panose="00000500000000000000" pitchFamily="2" charset="-18"/>
      <p:regular r:id="rId15"/>
      <p:bold r:id="rId16"/>
      <p:italic r:id="rId17"/>
      <p:boldItalic r:id="rId18"/>
    </p:embeddedFont>
    <p:embeddedFont>
      <p:font typeface="Roboto Condensed Light" panose="02000000000000000000" pitchFamily="2" charset="0"/>
      <p:regular r:id="rId19"/>
      <p:italic r:id="rId20"/>
    </p:embeddedFont>
    <p:embeddedFont>
      <p:font typeface="UnifrakturMaguntia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0A0A0A"/>
    <a:srgbClr val="9F1411"/>
    <a:srgbClr val="9F2911"/>
    <a:srgbClr val="C3380D"/>
    <a:srgbClr val="942B0A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102E08-BCF7-4283-B02B-42A7DB6895FA}">
  <a:tblStyle styleId="{90102E08-BCF7-4283-B02B-42A7DB6895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365d5da27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365d5da27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365d5da27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365d5da27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2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Neue</a:t>
            </a:r>
            <a:r>
              <a:rPr lang="cs-CZ" dirty="0"/>
              <a:t> </a:t>
            </a:r>
            <a:r>
              <a:rPr lang="cs-CZ" dirty="0" err="1"/>
              <a:t>Deutsche</a:t>
            </a:r>
            <a:r>
              <a:rPr lang="cs-CZ" dirty="0"/>
              <a:t> Harte -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žánr spojující hard rock,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metal a elektronickou hudbu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365d5da27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365d5da27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365d5da27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365d5da27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80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36776df088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36776df088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ec8236b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ec8236b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644" t="67120" r="7231" b="5564"/>
          <a:stretch/>
        </p:blipFill>
        <p:spPr>
          <a:xfrm rot="5400000">
            <a:off x="6062925" y="2043175"/>
            <a:ext cx="4888200" cy="10383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26890" t="-14916" r="53215" b="-14903"/>
          <a:stretch/>
        </p:blipFill>
        <p:spPr>
          <a:xfrm>
            <a:off x="117825" y="118225"/>
            <a:ext cx="997800" cy="48882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74450" y="1722838"/>
            <a:ext cx="6995100" cy="14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55850" y="3078663"/>
            <a:ext cx="6432300" cy="396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9"/>
          <p:cNvPicPr preferRelativeResize="0"/>
          <p:nvPr/>
        </p:nvPicPr>
        <p:blipFill rotWithShape="1">
          <a:blip r:embed="rId2">
            <a:alphaModFix/>
          </a:blip>
          <a:srcRect t="43238" b="43238"/>
          <a:stretch/>
        </p:blipFill>
        <p:spPr>
          <a:xfrm rot="5400000">
            <a:off x="6359928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 t="79425" b="7020"/>
          <a:stretch/>
        </p:blipFill>
        <p:spPr>
          <a:xfrm rot="5400000">
            <a:off x="-2107322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29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 flipH="1">
            <a:off x="25" y="-7775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0"/>
          <p:cNvPicPr preferRelativeResize="0"/>
          <p:nvPr/>
        </p:nvPicPr>
        <p:blipFill rotWithShape="1">
          <a:blip r:embed="rId2">
            <a:alphaModFix/>
          </a:blip>
          <a:srcRect t="55554" b="32226"/>
          <a:stretch/>
        </p:blipFill>
        <p:spPr>
          <a:xfrm flipH="1">
            <a:off x="117700" y="118225"/>
            <a:ext cx="6972300" cy="5676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30"/>
          <p:cNvSpPr/>
          <p:nvPr/>
        </p:nvSpPr>
        <p:spPr>
          <a:xfrm>
            <a:off x="5469001" y="118225"/>
            <a:ext cx="3557177" cy="6749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RIGHTS</a:t>
            </a:r>
          </a:p>
        </p:txBody>
      </p:sp>
      <p:pic>
        <p:nvPicPr>
          <p:cNvPr id="290" name="Google Shape;290;p30"/>
          <p:cNvPicPr preferRelativeResize="0"/>
          <p:nvPr/>
        </p:nvPicPr>
        <p:blipFill rotWithShape="1">
          <a:blip r:embed="rId2">
            <a:alphaModFix/>
          </a:blip>
          <a:srcRect t="55554" b="32226"/>
          <a:stretch/>
        </p:blipFill>
        <p:spPr>
          <a:xfrm flipH="1">
            <a:off x="2053875" y="4457675"/>
            <a:ext cx="6972300" cy="5676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1" name="Google Shape;291;p30"/>
          <p:cNvSpPr/>
          <p:nvPr/>
        </p:nvSpPr>
        <p:spPr>
          <a:xfrm>
            <a:off x="117826" y="4457675"/>
            <a:ext cx="3624836" cy="5723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RSGTTS</a:t>
            </a:r>
          </a:p>
        </p:txBody>
      </p:sp>
      <p:pic>
        <p:nvPicPr>
          <p:cNvPr id="292" name="Google Shape;292;p30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/>
          <p:cNvPicPr preferRelativeResize="0"/>
          <p:nvPr/>
        </p:nvPicPr>
        <p:blipFill rotWithShape="1">
          <a:blip r:embed="rId2">
            <a:alphaModFix/>
          </a:blip>
          <a:srcRect l="40329" r="40331"/>
          <a:stretch/>
        </p:blipFill>
        <p:spPr>
          <a:xfrm>
            <a:off x="7601825" y="118075"/>
            <a:ext cx="1424400" cy="49071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31"/>
          <p:cNvPicPr preferRelativeResize="0"/>
          <p:nvPr/>
        </p:nvPicPr>
        <p:blipFill rotWithShape="1">
          <a:blip r:embed="rId3">
            <a:alphaModFix/>
          </a:blip>
          <a:srcRect l="40320" r="40322"/>
          <a:stretch/>
        </p:blipFill>
        <p:spPr>
          <a:xfrm>
            <a:off x="117775" y="118075"/>
            <a:ext cx="1424400" cy="49071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6" name="Google Shape;296;p31"/>
          <p:cNvSpPr/>
          <p:nvPr/>
        </p:nvSpPr>
        <p:spPr>
          <a:xfrm>
            <a:off x="2815675" y="118225"/>
            <a:ext cx="3512651" cy="8032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DEATH</a:t>
            </a:r>
          </a:p>
        </p:txBody>
      </p:sp>
      <p:sp>
        <p:nvSpPr>
          <p:cNvPr id="297" name="Google Shape;297;p31"/>
          <p:cNvSpPr/>
          <p:nvPr/>
        </p:nvSpPr>
        <p:spPr>
          <a:xfrm>
            <a:off x="2815675" y="4222075"/>
            <a:ext cx="3512651" cy="8032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DEATH</a:t>
            </a:r>
          </a:p>
        </p:txBody>
      </p:sp>
      <p:pic>
        <p:nvPicPr>
          <p:cNvPr id="298" name="Google Shape;298;p31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0" y="-125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t="54319" r="279" b="31355"/>
          <a:stretch/>
        </p:blipFill>
        <p:spPr>
          <a:xfrm rot="-5400000" flipH="1">
            <a:off x="6346175" y="2329825"/>
            <a:ext cx="4891500" cy="4683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t="65863" b="20605"/>
          <a:stretch/>
        </p:blipFill>
        <p:spPr>
          <a:xfrm rot="-5400000" flipH="1">
            <a:off x="-2107375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4">
            <a:alphaModFix amt="16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06300" y="1087988"/>
            <a:ext cx="7509600" cy="4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5365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2"/>
          </p:nvPr>
        </p:nvSpPr>
        <p:spPr>
          <a:xfrm>
            <a:off x="754625" y="556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3"/>
          </p:nvPr>
        </p:nvSpPr>
        <p:spPr>
          <a:xfrm>
            <a:off x="754625" y="48111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t="43238" b="43238"/>
          <a:stretch/>
        </p:blipFill>
        <p:spPr>
          <a:xfrm rot="-5400000" flipH="1">
            <a:off x="-2107375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3">
            <a:alphaModFix/>
          </a:blip>
          <a:srcRect t="79425" b="7020"/>
          <a:stretch/>
        </p:blipFill>
        <p:spPr>
          <a:xfrm rot="-5400000" flipH="1">
            <a:off x="6359875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" name="Google Shape;50;p6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009200" y="540975"/>
            <a:ext cx="7125600" cy="53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1"/>
          </p:nvPr>
        </p:nvSpPr>
        <p:spPr>
          <a:xfrm>
            <a:off x="754625" y="556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2"/>
          </p:nvPr>
        </p:nvSpPr>
        <p:spPr>
          <a:xfrm>
            <a:off x="754625" y="48111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/>
          <p:cNvPicPr preferRelativeResize="0"/>
          <p:nvPr/>
        </p:nvPicPr>
        <p:blipFill rotWithShape="1">
          <a:blip r:embed="rId2">
            <a:alphaModFix/>
          </a:blip>
          <a:srcRect t="60504" b="20065"/>
          <a:stretch/>
        </p:blipFill>
        <p:spPr>
          <a:xfrm>
            <a:off x="117825" y="118200"/>
            <a:ext cx="8908500" cy="11532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 t="2114" b="78401"/>
          <a:stretch/>
        </p:blipFill>
        <p:spPr>
          <a:xfrm>
            <a:off x="117825" y="3872100"/>
            <a:ext cx="8908500" cy="11532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" name="Google Shape;64;p8"/>
          <p:cNvSpPr/>
          <p:nvPr/>
        </p:nvSpPr>
        <p:spPr>
          <a:xfrm rot="5400000">
            <a:off x="6174713" y="2177613"/>
            <a:ext cx="4898349" cy="8048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PENALTY</a:t>
            </a:r>
          </a:p>
        </p:txBody>
      </p:sp>
      <p:sp>
        <p:nvSpPr>
          <p:cNvPr id="65" name="Google Shape;65;p8"/>
          <p:cNvSpPr/>
          <p:nvPr/>
        </p:nvSpPr>
        <p:spPr>
          <a:xfrm rot="-5400000">
            <a:off x="-1928912" y="2177613"/>
            <a:ext cx="4898349" cy="8048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PENALTY</a:t>
            </a:r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25" y="-125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25" y="-1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855900" y="1531050"/>
            <a:ext cx="7432200" cy="208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 rotWithShape="1">
          <a:blip r:embed="rId2">
            <a:alphaModFix/>
          </a:blip>
          <a:srcRect t="60898" b="26020"/>
          <a:stretch/>
        </p:blipFill>
        <p:spPr>
          <a:xfrm flipH="1">
            <a:off x="2126225" y="118225"/>
            <a:ext cx="4891500" cy="4263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 t="43465" b="43465"/>
          <a:stretch/>
        </p:blipFill>
        <p:spPr>
          <a:xfrm flipH="1">
            <a:off x="2126225" y="4599050"/>
            <a:ext cx="4891500" cy="4263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t="65865" r="30318" b="15834"/>
          <a:stretch/>
        </p:blipFill>
        <p:spPr>
          <a:xfrm rot="-5400000" flipH="1">
            <a:off x="-1288225" y="1524325"/>
            <a:ext cx="3408600" cy="596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28917" t="40849" r="1400" b="40850"/>
          <a:stretch/>
        </p:blipFill>
        <p:spPr>
          <a:xfrm rot="-5400000" flipH="1">
            <a:off x="7003175" y="3022775"/>
            <a:ext cx="3408600" cy="596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" name="Google Shape;99;p13"/>
          <p:cNvSpPr/>
          <p:nvPr/>
        </p:nvSpPr>
        <p:spPr>
          <a:xfrm rot="-5400000">
            <a:off x="-459038" y="3842912"/>
            <a:ext cx="1759227" cy="6054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TOC</a:t>
            </a:r>
          </a:p>
        </p:txBody>
      </p:sp>
      <p:sp>
        <p:nvSpPr>
          <p:cNvPr id="100" name="Google Shape;100;p13"/>
          <p:cNvSpPr/>
          <p:nvPr/>
        </p:nvSpPr>
        <p:spPr>
          <a:xfrm rot="5400000">
            <a:off x="7832412" y="695099"/>
            <a:ext cx="1759227" cy="6054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TOC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949950" y="16166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949950" y="19707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2"/>
          </p:nvPr>
        </p:nvSpPr>
        <p:spPr>
          <a:xfrm>
            <a:off x="720000" y="5365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3" hasCustomPrompt="1"/>
          </p:nvPr>
        </p:nvSpPr>
        <p:spPr>
          <a:xfrm>
            <a:off x="1697914" y="10939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4"/>
          </p:nvPr>
        </p:nvSpPr>
        <p:spPr>
          <a:xfrm>
            <a:off x="3359940" y="16166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5"/>
          </p:nvPr>
        </p:nvSpPr>
        <p:spPr>
          <a:xfrm>
            <a:off x="3360042" y="19707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6" hasCustomPrompt="1"/>
          </p:nvPr>
        </p:nvSpPr>
        <p:spPr>
          <a:xfrm>
            <a:off x="4107957" y="10939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7"/>
          </p:nvPr>
        </p:nvSpPr>
        <p:spPr>
          <a:xfrm>
            <a:off x="5770055" y="16166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8"/>
          </p:nvPr>
        </p:nvSpPr>
        <p:spPr>
          <a:xfrm>
            <a:off x="5770055" y="19707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9" hasCustomPrompt="1"/>
          </p:nvPr>
        </p:nvSpPr>
        <p:spPr>
          <a:xfrm>
            <a:off x="6518019" y="10939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3"/>
          </p:nvPr>
        </p:nvSpPr>
        <p:spPr>
          <a:xfrm>
            <a:off x="949950" y="32815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4"/>
          </p:nvPr>
        </p:nvSpPr>
        <p:spPr>
          <a:xfrm>
            <a:off x="949950" y="36356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15" hasCustomPrompt="1"/>
          </p:nvPr>
        </p:nvSpPr>
        <p:spPr>
          <a:xfrm>
            <a:off x="1697914" y="27588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6"/>
          </p:nvPr>
        </p:nvSpPr>
        <p:spPr>
          <a:xfrm>
            <a:off x="3359940" y="32815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7"/>
          </p:nvPr>
        </p:nvSpPr>
        <p:spPr>
          <a:xfrm>
            <a:off x="3360042" y="36356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8" hasCustomPrompt="1"/>
          </p:nvPr>
        </p:nvSpPr>
        <p:spPr>
          <a:xfrm>
            <a:off x="4107957" y="27588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9"/>
          </p:nvPr>
        </p:nvSpPr>
        <p:spPr>
          <a:xfrm>
            <a:off x="5770055" y="3281575"/>
            <a:ext cx="2424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0"/>
          </p:nvPr>
        </p:nvSpPr>
        <p:spPr>
          <a:xfrm>
            <a:off x="5770055" y="3635675"/>
            <a:ext cx="2424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1" hasCustomPrompt="1"/>
          </p:nvPr>
        </p:nvSpPr>
        <p:spPr>
          <a:xfrm>
            <a:off x="6518019" y="2758800"/>
            <a:ext cx="9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5">
            <a:alphaModFix amt="22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/>
          <p:cNvPicPr preferRelativeResize="0"/>
          <p:nvPr/>
        </p:nvPicPr>
        <p:blipFill rotWithShape="1">
          <a:blip r:embed="rId2">
            <a:alphaModFix/>
          </a:blip>
          <a:srcRect t="43238" b="43238"/>
          <a:stretch/>
        </p:blipFill>
        <p:spPr>
          <a:xfrm rot="5400000">
            <a:off x="6359928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t="79425" b="7020"/>
          <a:stretch/>
        </p:blipFill>
        <p:spPr>
          <a:xfrm rot="5400000">
            <a:off x="-2107322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 flipH="1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1009200" y="540975"/>
            <a:ext cx="7125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1"/>
          </p:nvPr>
        </p:nvSpPr>
        <p:spPr>
          <a:xfrm>
            <a:off x="754625" y="556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2"/>
          </p:nvPr>
        </p:nvSpPr>
        <p:spPr>
          <a:xfrm>
            <a:off x="754625" y="48111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BODY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 rotWithShape="1">
          <a:blip r:embed="rId2">
            <a:alphaModFix/>
          </a:blip>
          <a:srcRect b="27436"/>
          <a:stretch/>
        </p:blipFill>
        <p:spPr>
          <a:xfrm rot="-5400000" flipH="1">
            <a:off x="5384150" y="1381225"/>
            <a:ext cx="4891500" cy="23655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 t="43241" b="43239"/>
          <a:stretch/>
        </p:blipFill>
        <p:spPr>
          <a:xfrm rot="-5400000" flipH="1">
            <a:off x="-2107375" y="2343475"/>
            <a:ext cx="4891500" cy="4410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1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 txBox="1">
            <a:spLocks noGrp="1"/>
          </p:cNvSpPr>
          <p:nvPr>
            <p:ph type="body" idx="1"/>
          </p:nvPr>
        </p:nvSpPr>
        <p:spPr>
          <a:xfrm>
            <a:off x="727525" y="2474150"/>
            <a:ext cx="5634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20000" y="536525"/>
            <a:ext cx="5927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2"/>
          </p:nvPr>
        </p:nvSpPr>
        <p:spPr>
          <a:xfrm>
            <a:off x="558875" y="55600"/>
            <a:ext cx="6088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3"/>
          </p:nvPr>
        </p:nvSpPr>
        <p:spPr>
          <a:xfrm>
            <a:off x="558875" y="4811100"/>
            <a:ext cx="6088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6"/>
          <p:cNvPicPr preferRelativeResize="0"/>
          <p:nvPr/>
        </p:nvPicPr>
        <p:blipFill rotWithShape="1">
          <a:blip r:embed="rId2">
            <a:alphaModFix/>
          </a:blip>
          <a:srcRect t="37280" b="37278"/>
          <a:stretch/>
        </p:blipFill>
        <p:spPr>
          <a:xfrm rot="-5400000" flipH="1">
            <a:off x="-1332775" y="2966175"/>
            <a:ext cx="3494100" cy="5928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26"/>
          <p:cNvPicPr preferRelativeResize="0"/>
          <p:nvPr/>
        </p:nvPicPr>
        <p:blipFill rotWithShape="1">
          <a:blip r:embed="rId3">
            <a:alphaModFix/>
          </a:blip>
          <a:srcRect t="44349" b="30185"/>
          <a:stretch/>
        </p:blipFill>
        <p:spPr>
          <a:xfrm rot="-5400000" flipH="1">
            <a:off x="6983750" y="1568875"/>
            <a:ext cx="3494100" cy="5928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26"/>
          <p:cNvSpPr/>
          <p:nvPr/>
        </p:nvSpPr>
        <p:spPr>
          <a:xfrm rot="-5400000">
            <a:off x="-1026587" y="1262640"/>
            <a:ext cx="2967347" cy="6785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DEATH</a:t>
            </a:r>
          </a:p>
        </p:txBody>
      </p:sp>
      <p:sp>
        <p:nvSpPr>
          <p:cNvPr id="239" name="Google Shape;239;p26"/>
          <p:cNvSpPr/>
          <p:nvPr/>
        </p:nvSpPr>
        <p:spPr>
          <a:xfrm rot="5400000">
            <a:off x="7203238" y="3202340"/>
            <a:ext cx="2967347" cy="6785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UnifrakturMaguntia"/>
              </a:rPr>
              <a:t>DEATH</a:t>
            </a: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1067825" y="3627075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1"/>
          </p:nvPr>
        </p:nvSpPr>
        <p:spPr>
          <a:xfrm>
            <a:off x="1067825" y="3891400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title" idx="2"/>
          </p:nvPr>
        </p:nvSpPr>
        <p:spPr>
          <a:xfrm>
            <a:off x="3523349" y="3627075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3"/>
          </p:nvPr>
        </p:nvSpPr>
        <p:spPr>
          <a:xfrm>
            <a:off x="3523349" y="3891400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title" idx="4"/>
          </p:nvPr>
        </p:nvSpPr>
        <p:spPr>
          <a:xfrm>
            <a:off x="5978874" y="3627075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subTitle" idx="5"/>
          </p:nvPr>
        </p:nvSpPr>
        <p:spPr>
          <a:xfrm>
            <a:off x="5978874" y="3891400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6"/>
          <p:cNvSpPr txBox="1">
            <a:spLocks noGrp="1"/>
          </p:cNvSpPr>
          <p:nvPr>
            <p:ph type="title" idx="6"/>
          </p:nvPr>
        </p:nvSpPr>
        <p:spPr>
          <a:xfrm>
            <a:off x="1067825" y="1875713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" name="Google Shape;248;p26"/>
          <p:cNvSpPr txBox="1">
            <a:spLocks noGrp="1"/>
          </p:cNvSpPr>
          <p:nvPr>
            <p:ph type="subTitle" idx="7"/>
          </p:nvPr>
        </p:nvSpPr>
        <p:spPr>
          <a:xfrm>
            <a:off x="1067825" y="2140037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6"/>
          <p:cNvSpPr txBox="1">
            <a:spLocks noGrp="1"/>
          </p:cNvSpPr>
          <p:nvPr>
            <p:ph type="title" idx="8"/>
          </p:nvPr>
        </p:nvSpPr>
        <p:spPr>
          <a:xfrm>
            <a:off x="3523349" y="1875713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9"/>
          </p:nvPr>
        </p:nvSpPr>
        <p:spPr>
          <a:xfrm>
            <a:off x="3523349" y="2140037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title" idx="13"/>
          </p:nvPr>
        </p:nvSpPr>
        <p:spPr>
          <a:xfrm>
            <a:off x="5978874" y="1875713"/>
            <a:ext cx="2097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14"/>
          </p:nvPr>
        </p:nvSpPr>
        <p:spPr>
          <a:xfrm>
            <a:off x="5978874" y="2140037"/>
            <a:ext cx="20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6"/>
          <p:cNvSpPr txBox="1">
            <a:spLocks noGrp="1"/>
          </p:cNvSpPr>
          <p:nvPr>
            <p:ph type="title" idx="15"/>
          </p:nvPr>
        </p:nvSpPr>
        <p:spPr>
          <a:xfrm>
            <a:off x="720000" y="539496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subTitle" idx="16"/>
          </p:nvPr>
        </p:nvSpPr>
        <p:spPr>
          <a:xfrm>
            <a:off x="754625" y="556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7"/>
          </p:nvPr>
        </p:nvSpPr>
        <p:spPr>
          <a:xfrm>
            <a:off x="754625" y="4811100"/>
            <a:ext cx="76128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UnifrakturMaguntia"/>
                <a:ea typeface="UnifrakturMaguntia"/>
                <a:cs typeface="UnifrakturMaguntia"/>
                <a:sym typeface="UnifrakturMagunt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8" r:id="rId5"/>
    <p:sldLayoutId id="2147483659" r:id="rId6"/>
    <p:sldLayoutId id="2147483663" r:id="rId7"/>
    <p:sldLayoutId id="2147483667" r:id="rId8"/>
    <p:sldLayoutId id="2147483672" r:id="rId9"/>
    <p:sldLayoutId id="2147483675" r:id="rId10"/>
    <p:sldLayoutId id="2147483676" r:id="rId11"/>
    <p:sldLayoutId id="214748367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aoketexty.c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ranslate.google.com/" TargetMode="External"/><Relationship Id="rId5" Type="http://schemas.openxmlformats.org/officeDocument/2006/relationships/hyperlink" Target="http://herzeleid.cz/rammstein-historie" TargetMode="External"/><Relationship Id="rId4" Type="http://schemas.openxmlformats.org/officeDocument/2006/relationships/hyperlink" Target="https://cs.wikipedia.org/wiki/Rammste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hyperlink" Target="https://www.youtube.com/watch?v=W3q8Od5qJio" TargetMode="Externa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thJgU9jkdU4" TargetMode="External"/><Relationship Id="rId5" Type="http://schemas.openxmlformats.org/officeDocument/2006/relationships/hyperlink" Target="https://www.youtube.com/watch?v=sU_wwaxfalE" TargetMode="External"/><Relationship Id="rId4" Type="http://schemas.openxmlformats.org/officeDocument/2006/relationships/hyperlink" Target="https://www.youtube.com/watch?v=Rr8ljRgcJNM" TargetMode="External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3A856B-5DAD-9C6A-43CF-A957C66ED8ED}"/>
              </a:ext>
            </a:extLst>
          </p:cNvPr>
          <p:cNvSpPr/>
          <p:nvPr/>
        </p:nvSpPr>
        <p:spPr>
          <a:xfrm>
            <a:off x="0" y="0"/>
            <a:ext cx="1189463" cy="5143500"/>
          </a:xfrm>
          <a:prstGeom prst="rect">
            <a:avLst/>
          </a:prstGeom>
          <a:solidFill>
            <a:srgbClr val="0B0B0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79F8B60-ADE0-E0DB-5007-918EFBE6E0F7}"/>
              </a:ext>
            </a:extLst>
          </p:cNvPr>
          <p:cNvSpPr/>
          <p:nvPr/>
        </p:nvSpPr>
        <p:spPr>
          <a:xfrm>
            <a:off x="7909932" y="0"/>
            <a:ext cx="1189463" cy="51435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oblečení, muž, osoba, Lidská tvář&#10;&#10;Popis byl vytvořen automaticky">
            <a:extLst>
              <a:ext uri="{FF2B5EF4-FFF2-40B4-BE49-F238E27FC236}">
                <a16:creationId xmlns:a16="http://schemas.microsoft.com/office/drawing/2014/main" id="{0703596C-E352-1698-12F3-F8025E29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31" y="48250"/>
            <a:ext cx="7746381" cy="51435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cxnSp>
        <p:nvCxnSpPr>
          <p:cNvPr id="311" name="Google Shape;311;p35"/>
          <p:cNvCxnSpPr/>
          <p:nvPr/>
        </p:nvCxnSpPr>
        <p:spPr>
          <a:xfrm rot="10800000">
            <a:off x="3684300" y="5191750"/>
            <a:ext cx="183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5"/>
          <p:cNvSpPr/>
          <p:nvPr/>
        </p:nvSpPr>
        <p:spPr>
          <a:xfrm>
            <a:off x="2851175" y="242975"/>
            <a:ext cx="3472996" cy="794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UnifrakturMaguntia"/>
            </a:endParaRPr>
          </a:p>
        </p:txBody>
      </p:sp>
      <p:sp>
        <p:nvSpPr>
          <p:cNvPr id="313" name="Google Shape;313;p35"/>
          <p:cNvSpPr/>
          <p:nvPr/>
        </p:nvSpPr>
        <p:spPr>
          <a:xfrm>
            <a:off x="2068491" y="4106360"/>
            <a:ext cx="5007018" cy="8227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UnifrakturMagu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dnadpis 18">
            <a:extLst>
              <a:ext uri="{FF2B5EF4-FFF2-40B4-BE49-F238E27FC236}">
                <a16:creationId xmlns:a16="http://schemas.microsoft.com/office/drawing/2014/main" id="{1C13CD3D-467D-DC46-3F27-5D9ADB65A7AE}"/>
              </a:ext>
            </a:extLst>
          </p:cNvPr>
          <p:cNvSpPr>
            <a:spLocks noGrp="1"/>
          </p:cNvSpPr>
          <p:nvPr>
            <p:ph type="subTitle" idx="9"/>
          </p:nvPr>
        </p:nvSpPr>
        <p:spPr>
          <a:xfrm>
            <a:off x="2050149" y="1457166"/>
            <a:ext cx="4943318" cy="1997234"/>
          </a:xfrm>
        </p:spPr>
        <p:txBody>
          <a:bodyPr/>
          <a:lstStyle/>
          <a:p>
            <a:r>
              <a:rPr lang="cs-CZ" dirty="0">
                <a:hlinkClick r:id="rId3"/>
              </a:rPr>
              <a:t>www.karaoketexty.cz</a:t>
            </a:r>
            <a:endParaRPr lang="cs-CZ" dirty="0"/>
          </a:p>
          <a:p>
            <a:r>
              <a:rPr lang="cs-CZ" dirty="0">
                <a:hlinkClick r:id="rId4"/>
              </a:rPr>
              <a:t>cs.wikipedia.org</a:t>
            </a:r>
            <a:endParaRPr lang="cs-CZ" dirty="0"/>
          </a:p>
          <a:p>
            <a:r>
              <a:rPr lang="cs-CZ" dirty="0">
                <a:hlinkClick r:id="rId5"/>
              </a:rPr>
              <a:t>herzeleid.cz</a:t>
            </a:r>
            <a:endParaRPr lang="cs-CZ" dirty="0"/>
          </a:p>
          <a:p>
            <a:r>
              <a:rPr lang="cs-CZ" dirty="0">
                <a:hlinkClick r:id="rId6"/>
              </a:rPr>
              <a:t>translate.google.com</a:t>
            </a:r>
            <a:endParaRPr lang="cs-CZ" dirty="0"/>
          </a:p>
        </p:txBody>
      </p:sp>
      <p:sp>
        <p:nvSpPr>
          <p:cNvPr id="30" name="Google Shape;396;p42">
            <a:extLst>
              <a:ext uri="{FF2B5EF4-FFF2-40B4-BE49-F238E27FC236}">
                <a16:creationId xmlns:a16="http://schemas.microsoft.com/office/drawing/2014/main" id="{43AFB174-AA1A-BF97-C8B1-4A7D79E32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296" y="484575"/>
            <a:ext cx="71256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/>
              <a:t>-ZDROJE-</a:t>
            </a:r>
            <a:endParaRPr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3A856B-5DAD-9C6A-43CF-A957C66ED8ED}"/>
              </a:ext>
            </a:extLst>
          </p:cNvPr>
          <p:cNvSpPr/>
          <p:nvPr/>
        </p:nvSpPr>
        <p:spPr>
          <a:xfrm>
            <a:off x="0" y="0"/>
            <a:ext cx="1189463" cy="5143500"/>
          </a:xfrm>
          <a:prstGeom prst="rect">
            <a:avLst/>
          </a:prstGeom>
          <a:solidFill>
            <a:srgbClr val="0B0B0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79F8B60-ADE0-E0DB-5007-918EFBE6E0F7}"/>
              </a:ext>
            </a:extLst>
          </p:cNvPr>
          <p:cNvSpPr/>
          <p:nvPr/>
        </p:nvSpPr>
        <p:spPr>
          <a:xfrm>
            <a:off x="7909932" y="0"/>
            <a:ext cx="1189463" cy="51435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oblečení, muž, osoba, Lidská tvář&#10;&#10;Popis byl vytvořen automaticky">
            <a:extLst>
              <a:ext uri="{FF2B5EF4-FFF2-40B4-BE49-F238E27FC236}">
                <a16:creationId xmlns:a16="http://schemas.microsoft.com/office/drawing/2014/main" id="{0703596C-E352-1698-12F3-F8025E29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594731" y="48250"/>
            <a:ext cx="7746381" cy="5143500"/>
          </a:xfrm>
          <a:prstGeom prst="rect">
            <a:avLst/>
          </a:prstGeom>
          <a:blipFill dpi="0" rotWithShape="1">
            <a:blip r:embed="rId4">
              <a:alphaModFix amt="1300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309" name="Google Shape;309;p35"/>
          <p:cNvSpPr txBox="1">
            <a:spLocks noGrp="1"/>
          </p:cNvSpPr>
          <p:nvPr>
            <p:ph type="ctrTitle"/>
          </p:nvPr>
        </p:nvSpPr>
        <p:spPr>
          <a:xfrm>
            <a:off x="536871" y="1299772"/>
            <a:ext cx="8132956" cy="159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800" dirty="0">
                <a:solidFill>
                  <a:schemeClr val="tx1"/>
                </a:solidFill>
              </a:rPr>
              <a:t>RAMMSTEIN</a:t>
            </a:r>
          </a:p>
        </p:txBody>
      </p:sp>
      <p:sp>
        <p:nvSpPr>
          <p:cNvPr id="310" name="Google Shape;310;p35"/>
          <p:cNvSpPr txBox="1">
            <a:spLocks noGrp="1"/>
          </p:cNvSpPr>
          <p:nvPr>
            <p:ph type="subTitle" idx="1"/>
          </p:nvPr>
        </p:nvSpPr>
        <p:spPr>
          <a:xfrm>
            <a:off x="2851175" y="2953052"/>
            <a:ext cx="3413267" cy="282855"/>
          </a:xfrm>
          <a:prstGeom prst="rect">
            <a:avLst/>
          </a:prstGeom>
          <a:ln>
            <a:solidFill>
              <a:srgbClr val="9F141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>
                <a:solidFill>
                  <a:schemeClr val="tx1"/>
                </a:solidFill>
                <a:latin typeface="Barlow" panose="00000500000000000000" pitchFamily="2" charset="-18"/>
              </a:rPr>
              <a:t>A. Ha.</a:t>
            </a:r>
            <a:endParaRPr sz="14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cxnSp>
        <p:nvCxnSpPr>
          <p:cNvPr id="311" name="Google Shape;311;p35"/>
          <p:cNvCxnSpPr/>
          <p:nvPr/>
        </p:nvCxnSpPr>
        <p:spPr>
          <a:xfrm rot="10800000">
            <a:off x="3684300" y="5191750"/>
            <a:ext cx="183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5"/>
          <p:cNvSpPr/>
          <p:nvPr/>
        </p:nvSpPr>
        <p:spPr>
          <a:xfrm>
            <a:off x="2851175" y="242975"/>
            <a:ext cx="3472996" cy="794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UnifrakturMaguntia"/>
            </a:endParaRPr>
          </a:p>
        </p:txBody>
      </p:sp>
      <p:sp>
        <p:nvSpPr>
          <p:cNvPr id="313" name="Google Shape;313;p35"/>
          <p:cNvSpPr/>
          <p:nvPr/>
        </p:nvSpPr>
        <p:spPr>
          <a:xfrm>
            <a:off x="2068491" y="4106360"/>
            <a:ext cx="5007018" cy="8227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UnifrakturMaguntia"/>
            </a:endParaRPr>
          </a:p>
        </p:txBody>
      </p:sp>
    </p:spTree>
    <p:extLst>
      <p:ext uri="{BB962C8B-B14F-4D97-AF65-F5344CB8AC3E}">
        <p14:creationId xmlns:p14="http://schemas.microsoft.com/office/powerpoint/2010/main" val="55683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vícen, text, snímek obrazovky, design&#10;&#10;Popis byl vytvořen automaticky">
            <a:extLst>
              <a:ext uri="{FF2B5EF4-FFF2-40B4-BE49-F238E27FC236}">
                <a16:creationId xmlns:a16="http://schemas.microsoft.com/office/drawing/2014/main" id="{72AD6BF6-5DB1-DB2C-E1D8-981029D0E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9" r="12316"/>
          <a:stretch/>
        </p:blipFill>
        <p:spPr>
          <a:xfrm>
            <a:off x="6163732" y="3247316"/>
            <a:ext cx="2359401" cy="1559243"/>
          </a:xfrm>
          <a:prstGeom prst="rect">
            <a:avLst/>
          </a:prstGeom>
        </p:spPr>
      </p:pic>
      <p:sp>
        <p:nvSpPr>
          <p:cNvPr id="318" name="Google Shape;318;p36"/>
          <p:cNvSpPr txBox="1">
            <a:spLocks noGrp="1"/>
          </p:cNvSpPr>
          <p:nvPr>
            <p:ph type="title"/>
          </p:nvPr>
        </p:nvSpPr>
        <p:spPr>
          <a:xfrm>
            <a:off x="709025" y="417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tx1"/>
                </a:solidFill>
              </a:rPr>
              <a:t>-ZÁKLADNÍ INFORMACE-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55279B-5432-759E-B75B-563970346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0800" y="1017407"/>
            <a:ext cx="5054599" cy="3429583"/>
          </a:xfrm>
        </p:spPr>
        <p:txBody>
          <a:bodyPr/>
          <a:lstStyle/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Německá hudební skupina</a:t>
            </a:r>
          </a:p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Vznik 1994 – pokračují dodnes</a:t>
            </a:r>
          </a:p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Skládá se ze 6ti členů - </a:t>
            </a:r>
            <a:r>
              <a:rPr lang="cs-CZ" sz="1300" u="sng" dirty="0" err="1"/>
              <a:t>Till</a:t>
            </a:r>
            <a:r>
              <a:rPr lang="cs-CZ" sz="1300" u="sng" dirty="0"/>
              <a:t> </a:t>
            </a:r>
            <a:r>
              <a:rPr lang="cs-CZ" sz="1300" u="sng" dirty="0" err="1"/>
              <a:t>Lindemann</a:t>
            </a:r>
            <a:r>
              <a:rPr lang="cs-CZ" sz="1300" u="sng" dirty="0"/>
              <a:t> </a:t>
            </a:r>
            <a:r>
              <a:rPr lang="cs-CZ" sz="1300" dirty="0"/>
              <a:t>– hlavní zpěvák, </a:t>
            </a:r>
            <a:r>
              <a:rPr lang="cs-CZ" sz="1300" u="sng" dirty="0"/>
              <a:t>Christian Lorenz </a:t>
            </a:r>
            <a:r>
              <a:rPr lang="cs-CZ" sz="1300" dirty="0"/>
              <a:t>– </a:t>
            </a:r>
            <a:r>
              <a:rPr lang="cs-CZ" sz="1300" dirty="0" err="1"/>
              <a:t>syntetyzátor</a:t>
            </a:r>
            <a:r>
              <a:rPr lang="cs-CZ" sz="1300" dirty="0"/>
              <a:t>, </a:t>
            </a:r>
            <a:r>
              <a:rPr lang="cs-CZ" sz="1300" u="sng" dirty="0"/>
              <a:t>Richard </a:t>
            </a:r>
            <a:r>
              <a:rPr lang="cs-CZ" sz="1300" u="sng" dirty="0" err="1"/>
              <a:t>Kruspe</a:t>
            </a:r>
            <a:r>
              <a:rPr lang="cs-CZ" sz="1300" dirty="0"/>
              <a:t> – sólová kytara, </a:t>
            </a:r>
            <a:r>
              <a:rPr lang="cs-CZ" sz="1300" u="sng" dirty="0"/>
              <a:t>Christoph Schneider</a:t>
            </a:r>
            <a:r>
              <a:rPr lang="cs-CZ" sz="1300" dirty="0"/>
              <a:t> – bicí, </a:t>
            </a:r>
            <a:r>
              <a:rPr lang="cs-CZ" sz="1300" u="sng" dirty="0"/>
              <a:t>Oliver </a:t>
            </a:r>
            <a:r>
              <a:rPr lang="cs-CZ" sz="1300" u="sng" dirty="0" err="1"/>
              <a:t>Riedel</a:t>
            </a:r>
            <a:r>
              <a:rPr lang="cs-CZ" sz="1300" u="sng" dirty="0"/>
              <a:t> </a:t>
            </a:r>
            <a:r>
              <a:rPr lang="cs-CZ" sz="1300" dirty="0"/>
              <a:t>– basová kytara, </a:t>
            </a:r>
            <a:r>
              <a:rPr lang="cs-CZ" sz="1300" u="sng" dirty="0"/>
              <a:t>Paul </a:t>
            </a:r>
            <a:r>
              <a:rPr lang="cs-CZ" sz="1300" u="sng" dirty="0" err="1"/>
              <a:t>Landers</a:t>
            </a:r>
            <a:r>
              <a:rPr lang="cs-CZ" sz="1300" u="sng" dirty="0"/>
              <a:t> </a:t>
            </a:r>
            <a:r>
              <a:rPr lang="cs-CZ" sz="1300" dirty="0"/>
              <a:t>– doprovodná kytara</a:t>
            </a:r>
          </a:p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Označováni jako představitelé </a:t>
            </a:r>
            <a:r>
              <a:rPr lang="cs-CZ" sz="1300" dirty="0" err="1"/>
              <a:t>Neue</a:t>
            </a:r>
            <a:r>
              <a:rPr lang="cs-CZ" sz="1300" dirty="0"/>
              <a:t> </a:t>
            </a:r>
            <a:r>
              <a:rPr lang="cs-CZ" sz="1300" dirty="0" err="1"/>
              <a:t>Deutsche</a:t>
            </a:r>
            <a:r>
              <a:rPr lang="cs-CZ" sz="1300" dirty="0"/>
              <a:t> </a:t>
            </a:r>
            <a:r>
              <a:rPr lang="cs-CZ" sz="1300" dirty="0" err="1"/>
              <a:t>Härte</a:t>
            </a:r>
            <a:r>
              <a:rPr lang="cs-CZ" sz="1300" dirty="0"/>
              <a:t> (doslovně nová německá tvrdost)</a:t>
            </a:r>
          </a:p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Texty jsou o tématech všeho druhu – o sadomasochismu (sexuální potěšení při způsobování bolesti jinému jedinci) – </a:t>
            </a:r>
            <a:r>
              <a:rPr lang="cs-CZ" sz="1300" dirty="0" err="1"/>
              <a:t>Ich</a:t>
            </a:r>
            <a:r>
              <a:rPr lang="cs-CZ" sz="1300" dirty="0"/>
              <a:t> </a:t>
            </a:r>
            <a:r>
              <a:rPr lang="cs-CZ" sz="1300" dirty="0" err="1"/>
              <a:t>tut</a:t>
            </a:r>
            <a:r>
              <a:rPr lang="cs-CZ" sz="1300" dirty="0"/>
              <a:t> </a:t>
            </a:r>
            <a:r>
              <a:rPr lang="cs-CZ" sz="1300" dirty="0" err="1"/>
              <a:t>dir</a:t>
            </a:r>
            <a:r>
              <a:rPr lang="cs-CZ" sz="1300" dirty="0"/>
              <a:t> </a:t>
            </a:r>
            <a:r>
              <a:rPr lang="cs-CZ" sz="1300" dirty="0" err="1"/>
              <a:t>weh</a:t>
            </a:r>
            <a:r>
              <a:rPr lang="cs-CZ" sz="1300" dirty="0"/>
              <a:t>; o hermafroditismu – </a:t>
            </a:r>
            <a:r>
              <a:rPr lang="cs-CZ" sz="1300" dirty="0" err="1"/>
              <a:t>Zwitter</a:t>
            </a:r>
            <a:r>
              <a:rPr lang="cs-CZ" sz="1300" dirty="0"/>
              <a:t>; o kanibalismu – Mein </a:t>
            </a:r>
            <a:r>
              <a:rPr lang="cs-CZ" sz="1300" dirty="0" err="1"/>
              <a:t>Teil</a:t>
            </a:r>
            <a:r>
              <a:rPr lang="cs-CZ" sz="1300" dirty="0"/>
              <a:t>… Najdou se ale i písně s náboženskou tématikou nebo o lásce – Ohne </a:t>
            </a:r>
            <a:r>
              <a:rPr lang="cs-CZ" sz="1300" dirty="0" err="1"/>
              <a:t>dich</a:t>
            </a:r>
            <a:endParaRPr lang="cs-CZ" sz="1300" dirty="0"/>
          </a:p>
          <a:p>
            <a:pPr marL="39600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300" dirty="0"/>
              <a:t> Typickým znakem na koncertech jsou jejich pyrotechnické efekty a výstřední kostýmy</a:t>
            </a:r>
          </a:p>
          <a:p>
            <a:pPr marL="152400" indent="0">
              <a:buNone/>
            </a:pPr>
            <a:endParaRPr lang="cs-CZ" dirty="0"/>
          </a:p>
        </p:txBody>
      </p:sp>
      <p:pic>
        <p:nvPicPr>
          <p:cNvPr id="4" name="Obrázek 3" descr="Obsah obrázku černá, tma, snímek obrazovky, černobílá&#10;&#10;Popis byl vytvořen automaticky">
            <a:extLst>
              <a:ext uri="{FF2B5EF4-FFF2-40B4-BE49-F238E27FC236}">
                <a16:creationId xmlns:a16="http://schemas.microsoft.com/office/drawing/2014/main" id="{19710E20-101D-65C2-558C-2F49EA8B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49372">
            <a:off x="687644" y="328292"/>
            <a:ext cx="1073845" cy="604040"/>
          </a:xfrm>
          <a:prstGeom prst="rect">
            <a:avLst/>
          </a:prstGeom>
          <a:effectLst>
            <a:outerShdw blurRad="63500" sx="102000" sy="102000" algn="ctr" rotWithShape="0">
              <a:schemeClr val="tx2"/>
            </a:outerShdw>
          </a:effectLst>
        </p:spPr>
      </p:pic>
      <p:pic>
        <p:nvPicPr>
          <p:cNvPr id="10" name="Obrázek 9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E37E6CCC-12A9-2508-271D-0D2B1C2DB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7" t="43072" r="-3377"/>
          <a:stretch/>
        </p:blipFill>
        <p:spPr>
          <a:xfrm>
            <a:off x="6496269" y="977661"/>
            <a:ext cx="2049928" cy="1677438"/>
          </a:xfrm>
          <a:prstGeom prst="rect">
            <a:avLst/>
          </a:prstGeom>
        </p:spPr>
      </p:pic>
      <p:pic>
        <p:nvPicPr>
          <p:cNvPr id="12" name="Obrázek 11" descr="Obsah obrázku Lidská tvář, mikrofon, osoba, oblečení&#10;&#10;Popis byl vytvořen automaticky">
            <a:extLst>
              <a:ext uri="{FF2B5EF4-FFF2-40B4-BE49-F238E27FC236}">
                <a16:creationId xmlns:a16="http://schemas.microsoft.com/office/drawing/2014/main" id="{6B6FBA10-E9BA-279A-A08F-2032CC103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66" y="3030896"/>
            <a:ext cx="1018175" cy="99604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9EB8834-7C48-E19C-3F66-68AB3123E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28" y="1577036"/>
            <a:ext cx="1009650" cy="10096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élník 41">
            <a:extLst>
              <a:ext uri="{FF2B5EF4-FFF2-40B4-BE49-F238E27FC236}">
                <a16:creationId xmlns:a16="http://schemas.microsoft.com/office/drawing/2014/main" id="{FEFC96E6-A870-20AB-AF05-078A1B3FB99A}"/>
              </a:ext>
            </a:extLst>
          </p:cNvPr>
          <p:cNvSpPr/>
          <p:nvPr/>
        </p:nvSpPr>
        <p:spPr>
          <a:xfrm>
            <a:off x="2001031" y="0"/>
            <a:ext cx="5141935" cy="657616"/>
          </a:xfrm>
          <a:prstGeom prst="rect">
            <a:avLst/>
          </a:prstGeom>
          <a:solidFill>
            <a:srgbClr val="0A0A0A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685162A-1A12-2AD5-1794-31CD7544750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0000" y="427633"/>
            <a:ext cx="7704000" cy="572700"/>
          </a:xfrm>
        </p:spPr>
        <p:txBody>
          <a:bodyPr/>
          <a:lstStyle/>
          <a:p>
            <a:r>
              <a:rPr lang="cs-CZ" sz="3200" dirty="0"/>
              <a:t>-ČLENOVÉ-</a:t>
            </a:r>
          </a:p>
        </p:txBody>
      </p:sp>
      <p:pic>
        <p:nvPicPr>
          <p:cNvPr id="44" name="Obrázek 43" descr="Obsah obrázku Lidská tvář, osoba, brýle, muž&#10;&#10;Popis byl vytvořen automaticky">
            <a:extLst>
              <a:ext uri="{FF2B5EF4-FFF2-40B4-BE49-F238E27FC236}">
                <a16:creationId xmlns:a16="http://schemas.microsoft.com/office/drawing/2014/main" id="{61DC8586-4BC6-B204-5F1C-2ADB625D5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29" b="52798"/>
          <a:stretch/>
        </p:blipFill>
        <p:spPr>
          <a:xfrm>
            <a:off x="-4536034" y="896884"/>
            <a:ext cx="4415675" cy="1674866"/>
          </a:xfrm>
          <a:prstGeom prst="rect">
            <a:avLst/>
          </a:prstGeom>
        </p:spPr>
      </p:pic>
      <p:pic>
        <p:nvPicPr>
          <p:cNvPr id="46" name="Obrázek 45" descr="Obsah obrázku Lidská tvář, osoba, brýle, muž&#10;&#10;Popis byl vytvořen automaticky">
            <a:extLst>
              <a:ext uri="{FF2B5EF4-FFF2-40B4-BE49-F238E27FC236}">
                <a16:creationId xmlns:a16="http://schemas.microsoft.com/office/drawing/2014/main" id="{F5496B08-5D7E-337E-3C15-2BA423C4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09" b="13602"/>
          <a:stretch/>
        </p:blipFill>
        <p:spPr>
          <a:xfrm>
            <a:off x="9702130" y="2870889"/>
            <a:ext cx="4299172" cy="1611680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E15455F3-87BE-82EA-94A3-BE16B060A2EF}"/>
              </a:ext>
            </a:extLst>
          </p:cNvPr>
          <p:cNvSpPr txBox="1"/>
          <p:nvPr/>
        </p:nvSpPr>
        <p:spPr>
          <a:xfrm>
            <a:off x="-1508788" y="760428"/>
            <a:ext cx="120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Christian Lorenz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19252DB8-61D3-14B6-32EF-33321224C6F1}"/>
              </a:ext>
            </a:extLst>
          </p:cNvPr>
          <p:cNvSpPr txBox="1"/>
          <p:nvPr/>
        </p:nvSpPr>
        <p:spPr>
          <a:xfrm>
            <a:off x="-3053662" y="766079"/>
            <a:ext cx="1450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Christoph Schneider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6529C57A-68B3-A9A1-7AB1-7500B3D2FE5F}"/>
              </a:ext>
            </a:extLst>
          </p:cNvPr>
          <p:cNvSpPr txBox="1"/>
          <p:nvPr/>
        </p:nvSpPr>
        <p:spPr>
          <a:xfrm>
            <a:off x="-4480709" y="760428"/>
            <a:ext cx="1018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Oliver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Riedel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76183E33-100D-DB33-D69A-CF7E8045AB81}"/>
              </a:ext>
            </a:extLst>
          </p:cNvPr>
          <p:cNvSpPr txBox="1"/>
          <p:nvPr/>
        </p:nvSpPr>
        <p:spPr>
          <a:xfrm>
            <a:off x="9612084" y="2609279"/>
            <a:ext cx="1076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Paul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Landers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6AC8C86-0D79-7CA1-1AAD-E77AF7D6ECA0}"/>
              </a:ext>
            </a:extLst>
          </p:cNvPr>
          <p:cNvSpPr txBox="1"/>
          <p:nvPr/>
        </p:nvSpPr>
        <p:spPr>
          <a:xfrm>
            <a:off x="11016000" y="2609279"/>
            <a:ext cx="1187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Till</a:t>
            </a:r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Lindemann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6AA852E-3926-C250-FAAF-57B018AB2ECF}"/>
              </a:ext>
            </a:extLst>
          </p:cNvPr>
          <p:cNvSpPr txBox="1"/>
          <p:nvPr/>
        </p:nvSpPr>
        <p:spPr>
          <a:xfrm>
            <a:off x="12448307" y="2623650"/>
            <a:ext cx="1187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Richard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Kruspe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ázek 43" descr="Obsah obrázku Lidská tvář, osoba, brýle, muž&#10;&#10;Popis byl vytvořen automaticky">
            <a:extLst>
              <a:ext uri="{FF2B5EF4-FFF2-40B4-BE49-F238E27FC236}">
                <a16:creationId xmlns:a16="http://schemas.microsoft.com/office/drawing/2014/main" id="{61DC8586-4BC6-B204-5F1C-2ADB625D5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29" b="52798"/>
          <a:stretch/>
        </p:blipFill>
        <p:spPr>
          <a:xfrm>
            <a:off x="394320" y="891513"/>
            <a:ext cx="4415675" cy="1674866"/>
          </a:xfrm>
          <a:prstGeom prst="rect">
            <a:avLst/>
          </a:prstGeom>
        </p:spPr>
      </p:pic>
      <p:sp>
        <p:nvSpPr>
          <p:cNvPr id="42" name="Obdélník 41">
            <a:extLst>
              <a:ext uri="{FF2B5EF4-FFF2-40B4-BE49-F238E27FC236}">
                <a16:creationId xmlns:a16="http://schemas.microsoft.com/office/drawing/2014/main" id="{FEFC96E6-A870-20AB-AF05-078A1B3FB99A}"/>
              </a:ext>
            </a:extLst>
          </p:cNvPr>
          <p:cNvSpPr/>
          <p:nvPr/>
        </p:nvSpPr>
        <p:spPr>
          <a:xfrm>
            <a:off x="2001031" y="0"/>
            <a:ext cx="5141935" cy="657616"/>
          </a:xfrm>
          <a:prstGeom prst="rect">
            <a:avLst/>
          </a:prstGeom>
          <a:solidFill>
            <a:srgbClr val="0A0A0A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685162A-1A12-2AD5-1794-31CD7544750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0000" y="427633"/>
            <a:ext cx="7704000" cy="572700"/>
          </a:xfrm>
        </p:spPr>
        <p:txBody>
          <a:bodyPr/>
          <a:lstStyle/>
          <a:p>
            <a:r>
              <a:rPr lang="cs-CZ" sz="3200" dirty="0"/>
              <a:t>-ČLENOVÉ-</a:t>
            </a:r>
          </a:p>
        </p:txBody>
      </p:sp>
      <p:pic>
        <p:nvPicPr>
          <p:cNvPr id="46" name="Obrázek 45" descr="Obsah obrázku Lidská tvář, osoba, brýle, muž&#10;&#10;Popis byl vytvořen automaticky">
            <a:extLst>
              <a:ext uri="{FF2B5EF4-FFF2-40B4-BE49-F238E27FC236}">
                <a16:creationId xmlns:a16="http://schemas.microsoft.com/office/drawing/2014/main" id="{F5496B08-5D7E-337E-3C15-2BA423C4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09" b="13602"/>
          <a:stretch/>
        </p:blipFill>
        <p:spPr>
          <a:xfrm>
            <a:off x="4379016" y="2707451"/>
            <a:ext cx="4299172" cy="1611680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E15455F3-87BE-82EA-94A3-BE16B060A2EF}"/>
              </a:ext>
            </a:extLst>
          </p:cNvPr>
          <p:cNvSpPr txBox="1"/>
          <p:nvPr/>
        </p:nvSpPr>
        <p:spPr>
          <a:xfrm>
            <a:off x="3607497" y="934413"/>
            <a:ext cx="120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Christian Lorenz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19252DB8-61D3-14B6-32EF-33321224C6F1}"/>
              </a:ext>
            </a:extLst>
          </p:cNvPr>
          <p:cNvSpPr txBox="1"/>
          <p:nvPr/>
        </p:nvSpPr>
        <p:spPr>
          <a:xfrm>
            <a:off x="2062623" y="940064"/>
            <a:ext cx="1450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Christoph Schneider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6529C57A-68B3-A9A1-7AB1-7500B3D2FE5F}"/>
              </a:ext>
            </a:extLst>
          </p:cNvPr>
          <p:cNvSpPr txBox="1"/>
          <p:nvPr/>
        </p:nvSpPr>
        <p:spPr>
          <a:xfrm>
            <a:off x="635576" y="934413"/>
            <a:ext cx="1018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Oliver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Riedel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76183E33-100D-DB33-D69A-CF7E8045AB81}"/>
              </a:ext>
            </a:extLst>
          </p:cNvPr>
          <p:cNvSpPr txBox="1"/>
          <p:nvPr/>
        </p:nvSpPr>
        <p:spPr>
          <a:xfrm>
            <a:off x="4571998" y="2609279"/>
            <a:ext cx="1076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Paul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Landers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6AC8C86-0D79-7CA1-1AAD-E77AF7D6ECA0}"/>
              </a:ext>
            </a:extLst>
          </p:cNvPr>
          <p:cNvSpPr txBox="1"/>
          <p:nvPr/>
        </p:nvSpPr>
        <p:spPr>
          <a:xfrm>
            <a:off x="5975914" y="2609279"/>
            <a:ext cx="1187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Till</a:t>
            </a:r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Lindemann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6AA852E-3926-C250-FAAF-57B018AB2ECF}"/>
              </a:ext>
            </a:extLst>
          </p:cNvPr>
          <p:cNvSpPr txBox="1"/>
          <p:nvPr/>
        </p:nvSpPr>
        <p:spPr>
          <a:xfrm>
            <a:off x="7408221" y="2623650"/>
            <a:ext cx="1187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  <a:latin typeface="Barlow" panose="00000500000000000000" pitchFamily="2" charset="-18"/>
              </a:rPr>
              <a:t>Richard </a:t>
            </a:r>
            <a:r>
              <a:rPr lang="cs-CZ" sz="11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Kruspe</a:t>
            </a:r>
            <a:endParaRPr lang="cs-CZ" sz="1100" b="1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pic>
        <p:nvPicPr>
          <p:cNvPr id="4" name="Obrázek 3" descr="Obsah obrázku černá, tma, snímek obrazovky, černobílá&#10;&#10;Popis byl vytvořen automaticky">
            <a:extLst>
              <a:ext uri="{FF2B5EF4-FFF2-40B4-BE49-F238E27FC236}">
                <a16:creationId xmlns:a16="http://schemas.microsoft.com/office/drawing/2014/main" id="{517D49FC-C7BE-3880-DF6B-9F2658D10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152" y="679851"/>
            <a:ext cx="2659964" cy="1496230"/>
          </a:xfrm>
          <a:prstGeom prst="rect">
            <a:avLst/>
          </a:prstGeom>
          <a:effectLst>
            <a:outerShdw blurRad="825500" dist="50800" dir="5400000" sx="101000" sy="101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94991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>
            <a:spLocks noGrp="1"/>
          </p:cNvSpPr>
          <p:nvPr>
            <p:ph type="body" idx="1"/>
          </p:nvPr>
        </p:nvSpPr>
        <p:spPr>
          <a:xfrm>
            <a:off x="727525" y="1077685"/>
            <a:ext cx="5436208" cy="3526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 Skupinu v roce 1994 založil Richard </a:t>
            </a:r>
            <a:r>
              <a:rPr lang="cs-CZ" sz="1300" dirty="0" err="1">
                <a:latin typeface="Barlow" panose="00000500000000000000" pitchFamily="2" charset="-18"/>
              </a:rPr>
              <a:t>Kruspe</a:t>
            </a:r>
            <a:r>
              <a:rPr lang="cs-CZ" sz="1300" dirty="0">
                <a:latin typeface="Barlow" panose="00000500000000000000" pitchFamily="2" charset="-18"/>
              </a:rPr>
              <a:t> (kytara), Christoph Schneider (bicí) a Oliver </a:t>
            </a:r>
            <a:r>
              <a:rPr lang="cs-CZ" sz="1300" dirty="0" err="1">
                <a:latin typeface="Barlow" panose="00000500000000000000" pitchFamily="2" charset="-18"/>
              </a:rPr>
              <a:t>Riedel</a:t>
            </a:r>
            <a:r>
              <a:rPr lang="cs-CZ" sz="1300" dirty="0">
                <a:latin typeface="Barlow" panose="00000500000000000000" pitchFamily="2" charset="-18"/>
              </a:rPr>
              <a:t> (baskytara). Poté se přidali ostatní členové.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 První demo skladba byla Schwarze </a:t>
            </a:r>
            <a:r>
              <a:rPr lang="cs-CZ" sz="1300" dirty="0" err="1">
                <a:latin typeface="Barlow" panose="00000500000000000000" pitchFamily="2" charset="-18"/>
              </a:rPr>
              <a:t>Glas</a:t>
            </a:r>
            <a:endParaRPr lang="cs-CZ" sz="1300" dirty="0">
              <a:latin typeface="Barlow" panose="00000500000000000000" pitchFamily="2" charset="-18"/>
            </a:endParaRP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 V říjnu 1995 vydali první singl </a:t>
            </a:r>
            <a:r>
              <a:rPr lang="cs-CZ" sz="1300" dirty="0" err="1">
                <a:latin typeface="Barlow" panose="00000500000000000000" pitchFamily="2" charset="-18"/>
              </a:rPr>
              <a:t>Du</a:t>
            </a:r>
            <a:r>
              <a:rPr lang="cs-CZ" sz="1300" dirty="0">
                <a:latin typeface="Barlow" panose="00000500000000000000" pitchFamily="2" charset="-18"/>
              </a:rPr>
              <a:t> </a:t>
            </a:r>
            <a:r>
              <a:rPr lang="cs-CZ" sz="1300" dirty="0" err="1">
                <a:latin typeface="Barlow" panose="00000500000000000000" pitchFamily="2" charset="-18"/>
              </a:rPr>
              <a:t>riechst</a:t>
            </a:r>
            <a:r>
              <a:rPr lang="cs-CZ" sz="1300" dirty="0">
                <a:latin typeface="Barlow" panose="00000500000000000000" pitchFamily="2" charset="-18"/>
              </a:rPr>
              <a:t> so gut 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 Za měsíc se na trhu objevilo jejich první album </a:t>
            </a:r>
            <a:r>
              <a:rPr lang="cs-CZ" sz="1300" dirty="0" err="1">
                <a:latin typeface="Barlow" panose="00000500000000000000" pitchFamily="2" charset="-18"/>
              </a:rPr>
              <a:t>Herzeleid</a:t>
            </a:r>
            <a:endParaRPr lang="cs-CZ" sz="1300" dirty="0">
              <a:latin typeface="Barlow" panose="00000500000000000000" pitchFamily="2" charset="-18"/>
            </a:endParaRP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od počátku jejich tvorby se na ně sypala kritika, jestli se nejedná o  fašisticky orientovanou skupinu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cs-CZ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Skupina</a:t>
            </a:r>
            <a:r>
              <a:rPr lang="en-US" sz="1300" dirty="0">
                <a:latin typeface="Barlow" panose="00000500000000000000" pitchFamily="2" charset="-18"/>
              </a:rPr>
              <a:t> se </a:t>
            </a:r>
            <a:r>
              <a:rPr lang="en-US" sz="1300" dirty="0" err="1">
                <a:latin typeface="Barlow" panose="00000500000000000000" pitchFamily="2" charset="-18"/>
              </a:rPr>
              <a:t>stala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mnohem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více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známou</a:t>
            </a:r>
            <a:r>
              <a:rPr lang="en-US" sz="1300" dirty="0">
                <a:latin typeface="Barlow" panose="00000500000000000000" pitchFamily="2" charset="-18"/>
              </a:rPr>
              <a:t> po </a:t>
            </a:r>
            <a:r>
              <a:rPr lang="en-US" sz="1300" dirty="0" err="1">
                <a:latin typeface="Barlow" panose="00000500000000000000" pitchFamily="2" charset="-18"/>
              </a:rPr>
              <a:t>skladbách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Heirate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mich</a:t>
            </a:r>
            <a:r>
              <a:rPr lang="en-US" sz="1300" dirty="0">
                <a:latin typeface="Barlow" panose="00000500000000000000" pitchFamily="2" charset="-18"/>
              </a:rPr>
              <a:t> a Rammstein </a:t>
            </a:r>
            <a:r>
              <a:rPr lang="en-US" sz="1300" dirty="0" err="1">
                <a:latin typeface="Barlow" panose="00000500000000000000" pitchFamily="2" charset="-18"/>
              </a:rPr>
              <a:t>ve</a:t>
            </a:r>
            <a:r>
              <a:rPr lang="en-US" sz="1300" dirty="0">
                <a:latin typeface="Barlow" panose="00000500000000000000" pitchFamily="2" charset="-18"/>
              </a:rPr>
              <a:t> </a:t>
            </a:r>
            <a:r>
              <a:rPr lang="en-US" sz="1300" dirty="0" err="1">
                <a:latin typeface="Barlow" panose="00000500000000000000" pitchFamily="2" charset="-18"/>
              </a:rPr>
              <a:t>filmu</a:t>
            </a:r>
            <a:r>
              <a:rPr lang="en-US" sz="1300" dirty="0">
                <a:latin typeface="Barlow" panose="00000500000000000000" pitchFamily="2" charset="-18"/>
              </a:rPr>
              <a:t> Lost Highway</a:t>
            </a:r>
            <a:endParaRPr lang="cs-CZ" sz="1300" dirty="0">
              <a:latin typeface="Barlow" panose="00000500000000000000" pitchFamily="2" charset="-18"/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title"/>
          </p:nvPr>
        </p:nvSpPr>
        <p:spPr>
          <a:xfrm>
            <a:off x="727525" y="427668"/>
            <a:ext cx="59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tx1"/>
                </a:solidFill>
              </a:rPr>
              <a:t>-KARIÉRA-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3" name="Obrázek 2" descr="Obsah obrázku text, Lidská tvář, plakát, kniha&#10;&#10;Popis byl vytvořen automaticky">
            <a:extLst>
              <a:ext uri="{FF2B5EF4-FFF2-40B4-BE49-F238E27FC236}">
                <a16:creationId xmlns:a16="http://schemas.microsoft.com/office/drawing/2014/main" id="{1883A30F-A732-BBF5-CC43-A1DE4E42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516" y="655463"/>
            <a:ext cx="2088959" cy="2949411"/>
          </a:xfrm>
          <a:prstGeom prst="rect">
            <a:avLst/>
          </a:prstGeom>
        </p:spPr>
      </p:pic>
      <p:pic>
        <p:nvPicPr>
          <p:cNvPr id="5" name="Obrázek 4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7EE6A2F5-B28C-ECA8-D61A-C18ADD85D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33" y="3161900"/>
            <a:ext cx="1520073" cy="1520073"/>
          </a:xfrm>
          <a:prstGeom prst="rect">
            <a:avLst/>
          </a:prstGeom>
        </p:spPr>
      </p:pic>
      <p:pic>
        <p:nvPicPr>
          <p:cNvPr id="8" name="Obrázek 7" descr="Obsah obrázku koncert, hudba, zábava, Místo konání hudebního vystoupení&#10;&#10;Popis byl vytvořen automaticky">
            <a:extLst>
              <a:ext uri="{FF2B5EF4-FFF2-40B4-BE49-F238E27FC236}">
                <a16:creationId xmlns:a16="http://schemas.microsoft.com/office/drawing/2014/main" id="{14CCA192-5E06-BF66-F5FA-8D8F1EC5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28" y="3362866"/>
            <a:ext cx="2109956" cy="1405897"/>
          </a:xfrm>
          <a:prstGeom prst="rect">
            <a:avLst/>
          </a:prstGeom>
        </p:spPr>
      </p:pic>
      <p:pic>
        <p:nvPicPr>
          <p:cNvPr id="10" name="Obrázek 9" descr="Obsah obrázku hasič, oheň, oblečení, kouř&#10;&#10;Popis byl vytvořen automaticky">
            <a:extLst>
              <a:ext uri="{FF2B5EF4-FFF2-40B4-BE49-F238E27FC236}">
                <a16:creationId xmlns:a16="http://schemas.microsoft.com/office/drawing/2014/main" id="{7EE51CBA-8E0F-9E8E-261A-C917F765C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791" y="3104975"/>
            <a:ext cx="1142735" cy="171099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>
            <a:spLocks noGrp="1"/>
          </p:cNvSpPr>
          <p:nvPr>
            <p:ph type="title"/>
          </p:nvPr>
        </p:nvSpPr>
        <p:spPr>
          <a:xfrm>
            <a:off x="899296" y="484575"/>
            <a:ext cx="71256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/>
              <a:t>-ÚSPĚCHY-</a:t>
            </a:r>
            <a:endParaRPr sz="3200" dirty="0"/>
          </a:p>
        </p:txBody>
      </p:sp>
      <p:sp>
        <p:nvSpPr>
          <p:cNvPr id="406" name="Google Shape;406;p42"/>
          <p:cNvSpPr/>
          <p:nvPr/>
        </p:nvSpPr>
        <p:spPr>
          <a:xfrm>
            <a:off x="5108849" y="3458547"/>
            <a:ext cx="778200" cy="778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2"/>
          <p:cNvSpPr/>
          <p:nvPr/>
        </p:nvSpPr>
        <p:spPr>
          <a:xfrm>
            <a:off x="6924138" y="3458547"/>
            <a:ext cx="778200" cy="778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2D42E0-E70E-0159-EF81-082F959A677E}"/>
              </a:ext>
            </a:extLst>
          </p:cNvPr>
          <p:cNvSpPr txBox="1"/>
          <p:nvPr/>
        </p:nvSpPr>
        <p:spPr>
          <a:xfrm>
            <a:off x="1657432" y="1235258"/>
            <a:ext cx="6011202" cy="259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První cena (1998) – ECHO za nejlepší video –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Du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hast</a:t>
            </a:r>
            <a:endParaRPr kumimoji="0" lang="cs-CZ" sz="1300" b="0" i="0" u="none" strike="noStrike" kern="0" cap="none" spc="0" normalizeH="0" baseline="0" noProof="0" dirty="0">
              <a:ln>
                <a:noFill/>
              </a:ln>
              <a:solidFill>
                <a:srgbClr val="C0182D"/>
              </a:solidFill>
              <a:effectLst/>
              <a:uLnTx/>
              <a:uFillTx/>
              <a:latin typeface="Barlow"/>
              <a:sym typeface="Barlow"/>
            </a:endParaRPr>
          </a:p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V průběhu let dostali spoustu dalších ocenění –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MetallHammer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, MTV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Europe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Musíc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Awards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,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World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Music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Awards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nebo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Golden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Gods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Awards</a:t>
            </a:r>
            <a:endParaRPr lang="cs-CZ" sz="1300" dirty="0">
              <a:solidFill>
                <a:srgbClr val="C0182D"/>
              </a:solidFill>
              <a:latin typeface="Barlow"/>
              <a:sym typeface="Barlow"/>
            </a:endParaRPr>
          </a:p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Byly nominováni na Grammy za nejlepší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metalovouo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skupinu</a:t>
            </a:r>
          </a:p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Dostali spoustu platinových a zlatých desek</a:t>
            </a:r>
          </a:p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Vydali celkem 8 alb – např.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Herzeleid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,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Mutter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,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Reise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</a:t>
            </a:r>
            <a:r>
              <a:rPr kumimoji="0" lang="cs-CZ" sz="1300" b="0" i="0" u="none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Reise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a další</a:t>
            </a:r>
          </a:p>
          <a:p>
            <a:pPr marL="323850" indent="-171450">
              <a:lnSpc>
                <a:spcPct val="115000"/>
              </a:lnSpc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cs-CZ" sz="1300" u="sng" dirty="0">
                <a:solidFill>
                  <a:srgbClr val="C0182D"/>
                </a:solidFill>
                <a:latin typeface="Barlow"/>
                <a:sym typeface="Barlow"/>
              </a:rPr>
              <a:t>Některé jejich písně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: -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  <a:hlinkClick r:id="rId3"/>
              </a:rPr>
              <a:t>Du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  <a:hlinkClick r:id="rId3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  <a:hlinkClick r:id="rId3"/>
              </a:rPr>
              <a:t>hast</a:t>
            </a:r>
            <a:endParaRPr lang="cs-CZ" sz="1300" dirty="0">
              <a:solidFill>
                <a:srgbClr val="C0182D"/>
              </a:solidFill>
              <a:latin typeface="Barlow"/>
              <a:sym typeface="Barlow"/>
            </a:endParaRPr>
          </a:p>
          <a:p>
            <a:pPr marL="323850" lvl="0" indent="-171450">
              <a:lnSpc>
                <a:spcPct val="115000"/>
              </a:lnSpc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                                            - 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  <a:hlinkClick r:id="rId4"/>
              </a:rPr>
              <a:t>Amerika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</a:p>
          <a:p>
            <a:pPr marL="323850" lvl="0" indent="-171450">
              <a:lnSpc>
                <a:spcPct val="115000"/>
              </a:lnSpc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kumimoji="0" lang="cs-CZ" sz="1300" b="0" i="0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                                            - </a:t>
            </a:r>
            <a:r>
              <a:rPr kumimoji="0" lang="cs-CZ" sz="1300" b="0" i="0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  <a:hlinkClick r:id="rId5"/>
              </a:rPr>
              <a:t>Sonne</a:t>
            </a:r>
            <a:endParaRPr kumimoji="0" lang="cs-CZ" sz="1300" b="0" i="0" strike="noStrike" kern="0" cap="none" spc="0" normalizeH="0" baseline="0" noProof="0" dirty="0">
              <a:ln>
                <a:noFill/>
              </a:ln>
              <a:solidFill>
                <a:srgbClr val="C0182D"/>
              </a:solidFill>
              <a:effectLst/>
              <a:uLnTx/>
              <a:uFillTx/>
              <a:latin typeface="Barlow"/>
              <a:sym typeface="Barlow"/>
            </a:endParaRPr>
          </a:p>
          <a:p>
            <a:pPr marL="323850" lvl="0" indent="-171450">
              <a:lnSpc>
                <a:spcPct val="115000"/>
              </a:lnSpc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kumimoji="0" lang="cs-CZ" sz="13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                                   </a:t>
            </a:r>
            <a:r>
              <a:rPr kumimoji="0" lang="cs-CZ" sz="13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kumimoji="0" lang="cs-CZ" sz="13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cs-CZ" sz="1300" b="0" i="0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Dicken</a:t>
            </a:r>
            <a:r>
              <a:rPr kumimoji="0" lang="cs-CZ" sz="1300" b="0" i="0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cs-CZ" sz="1300" b="0" i="0" strike="noStrike" kern="0" cap="none" spc="0" normalizeH="0" baseline="0" noProof="0" dirty="0" err="1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Titten</a:t>
            </a:r>
            <a:endParaRPr kumimoji="0" lang="cs-CZ" sz="1300" b="0" i="0" strike="noStrike" kern="0" cap="none" spc="0" normalizeH="0" baseline="0" noProof="0" dirty="0">
              <a:ln>
                <a:noFill/>
              </a:ln>
              <a:solidFill>
                <a:srgbClr val="C0182D"/>
              </a:solidFill>
              <a:effectLst/>
              <a:uLnTx/>
              <a:uFillTx/>
              <a:latin typeface="Barlow"/>
              <a:sym typeface="Barlow"/>
            </a:endParaRPr>
          </a:p>
          <a:p>
            <a:pPr marL="1524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tabLst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                     </a:t>
            </a:r>
            <a:r>
              <a:rPr kumimoji="0" lang="cs-CZ" sz="1300" b="0" i="0" strike="noStrike" kern="0" cap="none" spc="0" normalizeH="0" baseline="0" noProof="0" dirty="0">
                <a:ln>
                  <a:noFill/>
                </a:ln>
                <a:solidFill>
                  <a:srgbClr val="C0182D"/>
                </a:solidFill>
                <a:effectLst/>
                <a:uLnTx/>
                <a:uFillTx/>
                <a:latin typeface="Barlow"/>
                <a:sym typeface="Barlow"/>
              </a:rPr>
              <a:t>                       </a:t>
            </a:r>
          </a:p>
        </p:txBody>
      </p:sp>
      <p:pic>
        <p:nvPicPr>
          <p:cNvPr id="12" name="Obrázek 11" descr="Obsah obrázku oblečení, osoba, sako, muž&#10;&#10;Popis byl vytvořen automaticky">
            <a:extLst>
              <a:ext uri="{FF2B5EF4-FFF2-40B4-BE49-F238E27FC236}">
                <a16:creationId xmlns:a16="http://schemas.microsoft.com/office/drawing/2014/main" id="{4BA661CC-1B3F-4E33-7E99-954D803A5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881" y="3182670"/>
            <a:ext cx="2084920" cy="1573343"/>
          </a:xfrm>
          <a:prstGeom prst="rect">
            <a:avLst/>
          </a:prstGeom>
        </p:spPr>
      </p:pic>
      <p:pic>
        <p:nvPicPr>
          <p:cNvPr id="16" name="Obrázek 15" descr="Obsah obrázku koncert, oblečení, hudba, text&#10;&#10;Popis byl vytvořen automaticky">
            <a:extLst>
              <a:ext uri="{FF2B5EF4-FFF2-40B4-BE49-F238E27FC236}">
                <a16:creationId xmlns:a16="http://schemas.microsoft.com/office/drawing/2014/main" id="{272AAB6C-771E-25A5-3AA4-769987100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091" y="2430378"/>
            <a:ext cx="1316418" cy="233950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1290CD2-1C9B-AD4F-B213-B904E0979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260" y="3085582"/>
            <a:ext cx="1526814" cy="15268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95;p63">
            <a:extLst>
              <a:ext uri="{FF2B5EF4-FFF2-40B4-BE49-F238E27FC236}">
                <a16:creationId xmlns:a16="http://schemas.microsoft.com/office/drawing/2014/main" id="{996A411D-5D07-7D60-BF23-3785B6141C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430" r="35154"/>
          <a:stretch/>
        </p:blipFill>
        <p:spPr>
          <a:xfrm>
            <a:off x="106946" y="114634"/>
            <a:ext cx="2331454" cy="4914566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396;p42">
            <a:extLst>
              <a:ext uri="{FF2B5EF4-FFF2-40B4-BE49-F238E27FC236}">
                <a16:creationId xmlns:a16="http://schemas.microsoft.com/office/drawing/2014/main" id="{FCF17C2E-33D3-4417-DAB6-44789DA32A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5430" y="467641"/>
            <a:ext cx="71256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/>
              <a:t>-ZAJÍMAVOSTI-</a:t>
            </a:r>
            <a:endParaRPr sz="3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70816A2-737C-B82F-B3E0-395BCEEFB391}"/>
              </a:ext>
            </a:extLst>
          </p:cNvPr>
          <p:cNvSpPr txBox="1"/>
          <p:nvPr/>
        </p:nvSpPr>
        <p:spPr>
          <a:xfrm>
            <a:off x="2777067" y="1253067"/>
            <a:ext cx="5317066" cy="1678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Rammsteini jsou známí svými pyrotechnickými efekty a výstředními – pyrotechnické efekty si dokonce dříve připravoval sám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Till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Lindemann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 (hlavní zpěvák), protože na to má licenci</a:t>
            </a:r>
          </a:p>
          <a:p>
            <a:pPr marL="3238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Jméno Rammstein je odvozeno od německé vesničky </a:t>
            </a:r>
            <a:r>
              <a:rPr lang="cs-CZ" sz="1300" dirty="0" err="1">
                <a:solidFill>
                  <a:srgbClr val="C0182D"/>
                </a:solidFill>
                <a:latin typeface="Barlow"/>
                <a:sym typeface="Barlow"/>
              </a:rPr>
              <a:t>Ramstein</a:t>
            </a:r>
            <a:r>
              <a:rPr lang="cs-CZ" sz="1300" dirty="0">
                <a:solidFill>
                  <a:srgbClr val="C0182D"/>
                </a:solidFill>
                <a:latin typeface="Barlow"/>
                <a:sym typeface="Barlow"/>
              </a:rPr>
              <a:t>, ve které se nacházela americká základna. V roce 1988 se zde při letecké přehlídce zřítilo jedno z letadel a způsobilo neštěstí. Skupina si jen přidala jedno "m" navíc</a:t>
            </a:r>
            <a:endParaRPr kumimoji="0" lang="cs-CZ" sz="1300" b="0" i="0" strike="noStrike" kern="0" cap="none" spc="0" normalizeH="0" baseline="0" noProof="0" dirty="0">
              <a:ln>
                <a:noFill/>
              </a:ln>
              <a:solidFill>
                <a:srgbClr val="C0182D"/>
              </a:solidFill>
              <a:effectLst/>
              <a:uLnTx/>
              <a:uFillTx/>
              <a:latin typeface="Barlow"/>
              <a:cs typeface="Arial"/>
              <a:sym typeface="Barlow"/>
            </a:endParaRPr>
          </a:p>
        </p:txBody>
      </p:sp>
      <p:pic>
        <p:nvPicPr>
          <p:cNvPr id="15" name="Obrázek 14" descr="Obsah obrázku oblečení, koncert, osoba, zábava&#10;&#10;Popis byl vytvořen automaticky">
            <a:extLst>
              <a:ext uri="{FF2B5EF4-FFF2-40B4-BE49-F238E27FC236}">
                <a16:creationId xmlns:a16="http://schemas.microsoft.com/office/drawing/2014/main" id="{64F240E5-5BB4-7BD5-6564-C6B0770E6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588" y="2528305"/>
            <a:ext cx="1328263" cy="2313375"/>
          </a:xfrm>
          <a:prstGeom prst="rect">
            <a:avLst/>
          </a:prstGeom>
        </p:spPr>
      </p:pic>
      <p:pic>
        <p:nvPicPr>
          <p:cNvPr id="17" name="Obrázek 16" descr="Obsah obrázku svíčka, obloha, mrak, venku&#10;&#10;Popis byl vytvořen automaticky">
            <a:extLst>
              <a:ext uri="{FF2B5EF4-FFF2-40B4-BE49-F238E27FC236}">
                <a16:creationId xmlns:a16="http://schemas.microsoft.com/office/drawing/2014/main" id="{E5642BAC-F9EF-B2E1-E86A-9330C996E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308" y="3070271"/>
            <a:ext cx="3936776" cy="1640323"/>
          </a:xfrm>
          <a:prstGeom prst="rect">
            <a:avLst/>
          </a:prstGeom>
        </p:spPr>
      </p:pic>
      <p:pic>
        <p:nvPicPr>
          <p:cNvPr id="19" name="Obrázek 18" descr="Obsah obrázku koncert, venku&#10;&#10;Popis byl vytvořen automaticky">
            <a:extLst>
              <a:ext uri="{FF2B5EF4-FFF2-40B4-BE49-F238E27FC236}">
                <a16:creationId xmlns:a16="http://schemas.microsoft.com/office/drawing/2014/main" id="{33AF46AB-5D4B-658F-43AF-162B537AD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712" y="1397927"/>
            <a:ext cx="1417021" cy="13851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3"/>
          <p:cNvSpPr txBox="1">
            <a:spLocks noGrp="1"/>
          </p:cNvSpPr>
          <p:nvPr>
            <p:ph type="title"/>
          </p:nvPr>
        </p:nvSpPr>
        <p:spPr>
          <a:xfrm>
            <a:off x="855900" y="1632425"/>
            <a:ext cx="7432200" cy="19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dirty="0"/>
              <a:t>Děkuji za pozornost</a:t>
            </a:r>
            <a:endParaRPr sz="7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33E57A-300C-50CD-0C01-A6CDDD6D6F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7074050" y="1459594"/>
            <a:ext cx="1214050" cy="1214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3C772F-4807-9D2F-A133-BB1FF1DFC1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900" y="1459594"/>
            <a:ext cx="1214050" cy="1176059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ath Penalty Thesis Defense by Slidesgo">
  <a:themeElements>
    <a:clrScheme name="Simple Light">
      <a:dk1>
        <a:srgbClr val="C0182D"/>
      </a:dk1>
      <a:lt1>
        <a:srgbClr val="0000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C018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445</Words>
  <Application>Microsoft Office PowerPoint</Application>
  <PresentationFormat>Předvádění na obrazovce (16:9)</PresentationFormat>
  <Paragraphs>51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UnifrakturMaguntia</vt:lpstr>
      <vt:lpstr>Anaheim</vt:lpstr>
      <vt:lpstr>Barlow</vt:lpstr>
      <vt:lpstr>Arial</vt:lpstr>
      <vt:lpstr>Roboto Condensed Light</vt:lpstr>
      <vt:lpstr>Calibri</vt:lpstr>
      <vt:lpstr>Archivo Black</vt:lpstr>
      <vt:lpstr>Death Penalty Thesis Defense by Slidesgo</vt:lpstr>
      <vt:lpstr>Prezentace aplikace PowerPoint</vt:lpstr>
      <vt:lpstr>RAMMSTEIN</vt:lpstr>
      <vt:lpstr>-ZÁKLADNÍ INFORMACE-</vt:lpstr>
      <vt:lpstr>-ČLENOVÉ-</vt:lpstr>
      <vt:lpstr>-ČLENOVÉ-</vt:lpstr>
      <vt:lpstr>-KARIÉRA-</vt:lpstr>
      <vt:lpstr>-ÚSPĚCHY-</vt:lpstr>
      <vt:lpstr>-ZAJÍMAVOSTI-</vt:lpstr>
      <vt:lpstr>Děkuji za pozornost</vt:lpstr>
      <vt:lpstr>-ZDROJE-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Anna Hanzlíková</dc:creator>
  <cp:lastModifiedBy>Anna Hanzlíková</cp:lastModifiedBy>
  <cp:revision>9</cp:revision>
  <dcterms:modified xsi:type="dcterms:W3CDTF">2024-05-01T15:21:18Z</dcterms:modified>
</cp:coreProperties>
</file>