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93" r:id="rId5"/>
    <p:sldId id="296" r:id="rId6"/>
    <p:sldId id="297" r:id="rId7"/>
    <p:sldId id="299" r:id="rId8"/>
    <p:sldId id="300" r:id="rId9"/>
    <p:sldId id="303" r:id="rId10"/>
    <p:sldId id="304" r:id="rId11"/>
    <p:sldId id="305" r:id="rId12"/>
    <p:sldId id="314" r:id="rId13"/>
    <p:sldId id="307" r:id="rId14"/>
    <p:sldId id="306" r:id="rId15"/>
    <p:sldId id="308" r:id="rId16"/>
    <p:sldId id="302" r:id="rId17"/>
    <p:sldId id="313" r:id="rId18"/>
    <p:sldId id="311" r:id="rId19"/>
    <p:sldId id="298" r:id="rId20"/>
    <p:sldId id="309"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91" autoAdjust="0"/>
  </p:normalViewPr>
  <p:slideViewPr>
    <p:cSldViewPr snapToGrid="0">
      <p:cViewPr>
        <p:scale>
          <a:sx n="66" d="100"/>
          <a:sy n="66" d="100"/>
        </p:scale>
        <p:origin x="60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394B7-4C57-4752-B29F-802001E229AE}"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E0231919-0C01-4007-B6C8-A092E36B8A1C}">
      <dgm:prSet/>
      <dgm:spPr/>
      <dgm:t>
        <a:bodyPr/>
        <a:lstStyle/>
        <a:p>
          <a:r>
            <a:rPr lang="en-GB" dirty="0"/>
            <a:t>Definition of fractal</a:t>
          </a:r>
          <a:endParaRPr lang="en-US" dirty="0"/>
        </a:p>
      </dgm:t>
    </dgm:pt>
    <dgm:pt modelId="{47A165FB-4EC4-4756-A894-D1E0434E02F1}" type="parTrans" cxnId="{906253C0-ABC2-4469-96F9-70916E72B519}">
      <dgm:prSet/>
      <dgm:spPr/>
      <dgm:t>
        <a:bodyPr/>
        <a:lstStyle/>
        <a:p>
          <a:endParaRPr lang="en-US"/>
        </a:p>
      </dgm:t>
    </dgm:pt>
    <dgm:pt modelId="{1E831146-6160-469E-921D-388EA98A1F6A}" type="sibTrans" cxnId="{906253C0-ABC2-4469-96F9-70916E72B519}">
      <dgm:prSet/>
      <dgm:spPr/>
      <dgm:t>
        <a:bodyPr/>
        <a:lstStyle/>
        <a:p>
          <a:endParaRPr lang="en-US"/>
        </a:p>
      </dgm:t>
    </dgm:pt>
    <dgm:pt modelId="{516001CA-3DFE-4D64-8035-642514672124}">
      <dgm:prSet/>
      <dgm:spPr/>
      <dgm:t>
        <a:bodyPr/>
        <a:lstStyle/>
        <a:p>
          <a:r>
            <a:rPr lang="en-GB" dirty="0"/>
            <a:t>Examples</a:t>
          </a:r>
          <a:endParaRPr lang="en-US" dirty="0"/>
        </a:p>
      </dgm:t>
    </dgm:pt>
    <dgm:pt modelId="{8FB53098-9590-4253-8002-6A191CDE8308}" type="parTrans" cxnId="{F97C78B6-B874-4ACD-8038-7BB4780A920F}">
      <dgm:prSet/>
      <dgm:spPr/>
      <dgm:t>
        <a:bodyPr/>
        <a:lstStyle/>
        <a:p>
          <a:endParaRPr lang="en-US"/>
        </a:p>
      </dgm:t>
    </dgm:pt>
    <dgm:pt modelId="{058C1683-B6DF-4042-8F3D-994A781A5247}" type="sibTrans" cxnId="{F97C78B6-B874-4ACD-8038-7BB4780A920F}">
      <dgm:prSet/>
      <dgm:spPr/>
      <dgm:t>
        <a:bodyPr/>
        <a:lstStyle/>
        <a:p>
          <a:endParaRPr lang="en-US"/>
        </a:p>
      </dgm:t>
    </dgm:pt>
    <dgm:pt modelId="{8AB62720-ADBF-468F-9F17-71E59A58C010}">
      <dgm:prSet/>
      <dgm:spPr/>
      <dgm:t>
        <a:bodyPr/>
        <a:lstStyle/>
        <a:p>
          <a:r>
            <a:rPr lang="en-GB" dirty="0"/>
            <a:t>Where in nature can fractals be found</a:t>
          </a:r>
          <a:endParaRPr lang="en-US" dirty="0"/>
        </a:p>
      </dgm:t>
    </dgm:pt>
    <dgm:pt modelId="{F4900BB0-6F00-493F-93FC-1050633F140F}" type="parTrans" cxnId="{4EABB1C0-FF4D-4B06-BF20-A9A39573A34B}">
      <dgm:prSet/>
      <dgm:spPr/>
      <dgm:t>
        <a:bodyPr/>
        <a:lstStyle/>
        <a:p>
          <a:endParaRPr lang="en-US"/>
        </a:p>
      </dgm:t>
    </dgm:pt>
    <dgm:pt modelId="{5BB68CF9-1096-4CFC-B6E8-84A41C65AE3B}" type="sibTrans" cxnId="{4EABB1C0-FF4D-4B06-BF20-A9A39573A34B}">
      <dgm:prSet/>
      <dgm:spPr/>
      <dgm:t>
        <a:bodyPr/>
        <a:lstStyle/>
        <a:p>
          <a:endParaRPr lang="en-US"/>
        </a:p>
      </dgm:t>
    </dgm:pt>
    <dgm:pt modelId="{A2640991-C228-4A08-9993-471B504A3E22}">
      <dgm:prSet/>
      <dgm:spPr/>
      <dgm:t>
        <a:bodyPr/>
        <a:lstStyle/>
        <a:p>
          <a:r>
            <a:rPr lang="en-GB" dirty="0"/>
            <a:t>What I did by programming</a:t>
          </a:r>
          <a:endParaRPr lang="en-US" dirty="0"/>
        </a:p>
      </dgm:t>
    </dgm:pt>
    <dgm:pt modelId="{CDB683C4-24E7-4CF1-A89E-676D5724BC8E}" type="parTrans" cxnId="{24F732C4-1441-404F-A2FA-6B9F4536D4BA}">
      <dgm:prSet/>
      <dgm:spPr/>
      <dgm:t>
        <a:bodyPr/>
        <a:lstStyle/>
        <a:p>
          <a:endParaRPr lang="en-US"/>
        </a:p>
      </dgm:t>
    </dgm:pt>
    <dgm:pt modelId="{415EF7D3-18D0-4175-B89D-440ABCBBD81F}" type="sibTrans" cxnId="{24F732C4-1441-404F-A2FA-6B9F4536D4BA}">
      <dgm:prSet/>
      <dgm:spPr/>
      <dgm:t>
        <a:bodyPr/>
        <a:lstStyle/>
        <a:p>
          <a:endParaRPr lang="en-US"/>
        </a:p>
      </dgm:t>
    </dgm:pt>
    <dgm:pt modelId="{F383A164-6979-4004-9ED6-2541857A688F}" type="pres">
      <dgm:prSet presAssocID="{554394B7-4C57-4752-B29F-802001E229AE}" presName="hierChild1" presStyleCnt="0">
        <dgm:presLayoutVars>
          <dgm:chPref val="1"/>
          <dgm:dir/>
          <dgm:animOne val="branch"/>
          <dgm:animLvl val="lvl"/>
          <dgm:resizeHandles/>
        </dgm:presLayoutVars>
      </dgm:prSet>
      <dgm:spPr/>
    </dgm:pt>
    <dgm:pt modelId="{EC1A1341-8D00-426C-89C0-BF97266F1B01}" type="pres">
      <dgm:prSet presAssocID="{E0231919-0C01-4007-B6C8-A092E36B8A1C}" presName="hierRoot1" presStyleCnt="0"/>
      <dgm:spPr/>
    </dgm:pt>
    <dgm:pt modelId="{A03C87AC-B27C-44B7-B4DB-A2C7B68176DF}" type="pres">
      <dgm:prSet presAssocID="{E0231919-0C01-4007-B6C8-A092E36B8A1C}" presName="composite" presStyleCnt="0"/>
      <dgm:spPr/>
    </dgm:pt>
    <dgm:pt modelId="{4DB16261-4B4E-4771-A9F0-1F5A662AC67A}" type="pres">
      <dgm:prSet presAssocID="{E0231919-0C01-4007-B6C8-A092E36B8A1C}" presName="background" presStyleLbl="node0" presStyleIdx="0" presStyleCnt="4"/>
      <dgm:spPr/>
    </dgm:pt>
    <dgm:pt modelId="{CA93508E-A736-49C1-9B50-0CF478DE5A20}" type="pres">
      <dgm:prSet presAssocID="{E0231919-0C01-4007-B6C8-A092E36B8A1C}" presName="text" presStyleLbl="fgAcc0" presStyleIdx="0" presStyleCnt="4">
        <dgm:presLayoutVars>
          <dgm:chPref val="3"/>
        </dgm:presLayoutVars>
      </dgm:prSet>
      <dgm:spPr/>
    </dgm:pt>
    <dgm:pt modelId="{BE9DBCC3-2737-4C79-8EAE-D1BCFDC7F8F3}" type="pres">
      <dgm:prSet presAssocID="{E0231919-0C01-4007-B6C8-A092E36B8A1C}" presName="hierChild2" presStyleCnt="0"/>
      <dgm:spPr/>
    </dgm:pt>
    <dgm:pt modelId="{45143F62-DA08-47B0-A08D-A19B7202AB99}" type="pres">
      <dgm:prSet presAssocID="{516001CA-3DFE-4D64-8035-642514672124}" presName="hierRoot1" presStyleCnt="0"/>
      <dgm:spPr/>
    </dgm:pt>
    <dgm:pt modelId="{5E50120F-90DF-479B-91FB-FD6828F854CD}" type="pres">
      <dgm:prSet presAssocID="{516001CA-3DFE-4D64-8035-642514672124}" presName="composite" presStyleCnt="0"/>
      <dgm:spPr/>
    </dgm:pt>
    <dgm:pt modelId="{5CD2A2F4-60A7-47FE-93B4-E6621C9ADF51}" type="pres">
      <dgm:prSet presAssocID="{516001CA-3DFE-4D64-8035-642514672124}" presName="background" presStyleLbl="node0" presStyleIdx="1" presStyleCnt="4"/>
      <dgm:spPr/>
    </dgm:pt>
    <dgm:pt modelId="{F7F1DD7B-E409-4C0D-93B7-160BFEFC52A8}" type="pres">
      <dgm:prSet presAssocID="{516001CA-3DFE-4D64-8035-642514672124}" presName="text" presStyleLbl="fgAcc0" presStyleIdx="1" presStyleCnt="4">
        <dgm:presLayoutVars>
          <dgm:chPref val="3"/>
        </dgm:presLayoutVars>
      </dgm:prSet>
      <dgm:spPr/>
    </dgm:pt>
    <dgm:pt modelId="{5803C8C7-A1DA-450E-ADAA-6C04F85C3399}" type="pres">
      <dgm:prSet presAssocID="{516001CA-3DFE-4D64-8035-642514672124}" presName="hierChild2" presStyleCnt="0"/>
      <dgm:spPr/>
    </dgm:pt>
    <dgm:pt modelId="{D386074D-7710-4F3F-8A53-B59233ED255F}" type="pres">
      <dgm:prSet presAssocID="{8AB62720-ADBF-468F-9F17-71E59A58C010}" presName="hierRoot1" presStyleCnt="0"/>
      <dgm:spPr/>
    </dgm:pt>
    <dgm:pt modelId="{2497D96E-E488-411D-93F6-E5FF3B45AD46}" type="pres">
      <dgm:prSet presAssocID="{8AB62720-ADBF-468F-9F17-71E59A58C010}" presName="composite" presStyleCnt="0"/>
      <dgm:spPr/>
    </dgm:pt>
    <dgm:pt modelId="{D867AA65-C715-4845-80D2-51A6EB0A4709}" type="pres">
      <dgm:prSet presAssocID="{8AB62720-ADBF-468F-9F17-71E59A58C010}" presName="background" presStyleLbl="node0" presStyleIdx="2" presStyleCnt="4"/>
      <dgm:spPr/>
    </dgm:pt>
    <dgm:pt modelId="{ED57DDAF-3F73-48E0-95E1-25E0CB763C54}" type="pres">
      <dgm:prSet presAssocID="{8AB62720-ADBF-468F-9F17-71E59A58C010}" presName="text" presStyleLbl="fgAcc0" presStyleIdx="2" presStyleCnt="4">
        <dgm:presLayoutVars>
          <dgm:chPref val="3"/>
        </dgm:presLayoutVars>
      </dgm:prSet>
      <dgm:spPr/>
    </dgm:pt>
    <dgm:pt modelId="{C1E89FED-EB05-4A79-8B2B-A4F0836B1B8B}" type="pres">
      <dgm:prSet presAssocID="{8AB62720-ADBF-468F-9F17-71E59A58C010}" presName="hierChild2" presStyleCnt="0"/>
      <dgm:spPr/>
    </dgm:pt>
    <dgm:pt modelId="{2570952B-B548-4DC9-ABA8-8F1CCD6DCBFD}" type="pres">
      <dgm:prSet presAssocID="{A2640991-C228-4A08-9993-471B504A3E22}" presName="hierRoot1" presStyleCnt="0"/>
      <dgm:spPr/>
    </dgm:pt>
    <dgm:pt modelId="{EAA1F385-C75D-44C0-90AE-3899F54A116A}" type="pres">
      <dgm:prSet presAssocID="{A2640991-C228-4A08-9993-471B504A3E22}" presName="composite" presStyleCnt="0"/>
      <dgm:spPr/>
    </dgm:pt>
    <dgm:pt modelId="{B7C6313A-75B5-4C95-B004-8CF19E6EEC99}" type="pres">
      <dgm:prSet presAssocID="{A2640991-C228-4A08-9993-471B504A3E22}" presName="background" presStyleLbl="node0" presStyleIdx="3" presStyleCnt="4"/>
      <dgm:spPr/>
    </dgm:pt>
    <dgm:pt modelId="{24362893-88DA-44F4-93D3-8EB21453D81E}" type="pres">
      <dgm:prSet presAssocID="{A2640991-C228-4A08-9993-471B504A3E22}" presName="text" presStyleLbl="fgAcc0" presStyleIdx="3" presStyleCnt="4">
        <dgm:presLayoutVars>
          <dgm:chPref val="3"/>
        </dgm:presLayoutVars>
      </dgm:prSet>
      <dgm:spPr/>
    </dgm:pt>
    <dgm:pt modelId="{6644A216-D24D-468B-87FD-D6F7CDA10192}" type="pres">
      <dgm:prSet presAssocID="{A2640991-C228-4A08-9993-471B504A3E22}" presName="hierChild2" presStyleCnt="0"/>
      <dgm:spPr/>
    </dgm:pt>
  </dgm:ptLst>
  <dgm:cxnLst>
    <dgm:cxn modelId="{1DD5EF07-7A6C-4042-BF30-B7B091FF74F1}" type="presOf" srcId="{554394B7-4C57-4752-B29F-802001E229AE}" destId="{F383A164-6979-4004-9ED6-2541857A688F}" srcOrd="0" destOrd="0" presId="urn:microsoft.com/office/officeart/2005/8/layout/hierarchy1"/>
    <dgm:cxn modelId="{A6E16D27-F0DB-47D8-AEB7-5470586B996D}" type="presOf" srcId="{8AB62720-ADBF-468F-9F17-71E59A58C010}" destId="{ED57DDAF-3F73-48E0-95E1-25E0CB763C54}" srcOrd="0" destOrd="0" presId="urn:microsoft.com/office/officeart/2005/8/layout/hierarchy1"/>
    <dgm:cxn modelId="{82357549-DDE0-44EE-9687-4BC90CEAEF39}" type="presOf" srcId="{E0231919-0C01-4007-B6C8-A092E36B8A1C}" destId="{CA93508E-A736-49C1-9B50-0CF478DE5A20}" srcOrd="0" destOrd="0" presId="urn:microsoft.com/office/officeart/2005/8/layout/hierarchy1"/>
    <dgm:cxn modelId="{329D654D-C6B9-49C6-B47A-60D7A26F9D34}" type="presOf" srcId="{516001CA-3DFE-4D64-8035-642514672124}" destId="{F7F1DD7B-E409-4C0D-93B7-160BFEFC52A8}" srcOrd="0" destOrd="0" presId="urn:microsoft.com/office/officeart/2005/8/layout/hierarchy1"/>
    <dgm:cxn modelId="{5E772EA8-F1EA-4247-832D-D4756EA68A74}" type="presOf" srcId="{A2640991-C228-4A08-9993-471B504A3E22}" destId="{24362893-88DA-44F4-93D3-8EB21453D81E}" srcOrd="0" destOrd="0" presId="urn:microsoft.com/office/officeart/2005/8/layout/hierarchy1"/>
    <dgm:cxn modelId="{F97C78B6-B874-4ACD-8038-7BB4780A920F}" srcId="{554394B7-4C57-4752-B29F-802001E229AE}" destId="{516001CA-3DFE-4D64-8035-642514672124}" srcOrd="1" destOrd="0" parTransId="{8FB53098-9590-4253-8002-6A191CDE8308}" sibTransId="{058C1683-B6DF-4042-8F3D-994A781A5247}"/>
    <dgm:cxn modelId="{906253C0-ABC2-4469-96F9-70916E72B519}" srcId="{554394B7-4C57-4752-B29F-802001E229AE}" destId="{E0231919-0C01-4007-B6C8-A092E36B8A1C}" srcOrd="0" destOrd="0" parTransId="{47A165FB-4EC4-4756-A894-D1E0434E02F1}" sibTransId="{1E831146-6160-469E-921D-388EA98A1F6A}"/>
    <dgm:cxn modelId="{4EABB1C0-FF4D-4B06-BF20-A9A39573A34B}" srcId="{554394B7-4C57-4752-B29F-802001E229AE}" destId="{8AB62720-ADBF-468F-9F17-71E59A58C010}" srcOrd="2" destOrd="0" parTransId="{F4900BB0-6F00-493F-93FC-1050633F140F}" sibTransId="{5BB68CF9-1096-4CFC-B6E8-84A41C65AE3B}"/>
    <dgm:cxn modelId="{24F732C4-1441-404F-A2FA-6B9F4536D4BA}" srcId="{554394B7-4C57-4752-B29F-802001E229AE}" destId="{A2640991-C228-4A08-9993-471B504A3E22}" srcOrd="3" destOrd="0" parTransId="{CDB683C4-24E7-4CF1-A89E-676D5724BC8E}" sibTransId="{415EF7D3-18D0-4175-B89D-440ABCBBD81F}"/>
    <dgm:cxn modelId="{2474C7F8-798C-4081-AC6D-E4A5A8BD9DB4}" type="presParOf" srcId="{F383A164-6979-4004-9ED6-2541857A688F}" destId="{EC1A1341-8D00-426C-89C0-BF97266F1B01}" srcOrd="0" destOrd="0" presId="urn:microsoft.com/office/officeart/2005/8/layout/hierarchy1"/>
    <dgm:cxn modelId="{E11786AE-D224-442D-8626-2643226A68DE}" type="presParOf" srcId="{EC1A1341-8D00-426C-89C0-BF97266F1B01}" destId="{A03C87AC-B27C-44B7-B4DB-A2C7B68176DF}" srcOrd="0" destOrd="0" presId="urn:microsoft.com/office/officeart/2005/8/layout/hierarchy1"/>
    <dgm:cxn modelId="{D4C9CB31-FEBC-4C62-A663-6FAB8F344636}" type="presParOf" srcId="{A03C87AC-B27C-44B7-B4DB-A2C7B68176DF}" destId="{4DB16261-4B4E-4771-A9F0-1F5A662AC67A}" srcOrd="0" destOrd="0" presId="urn:microsoft.com/office/officeart/2005/8/layout/hierarchy1"/>
    <dgm:cxn modelId="{377377B7-29BD-4761-89FA-351E6DB95694}" type="presParOf" srcId="{A03C87AC-B27C-44B7-B4DB-A2C7B68176DF}" destId="{CA93508E-A736-49C1-9B50-0CF478DE5A20}" srcOrd="1" destOrd="0" presId="urn:microsoft.com/office/officeart/2005/8/layout/hierarchy1"/>
    <dgm:cxn modelId="{F3C1265A-6E43-4586-BD8D-8CC9AF98DDAB}" type="presParOf" srcId="{EC1A1341-8D00-426C-89C0-BF97266F1B01}" destId="{BE9DBCC3-2737-4C79-8EAE-D1BCFDC7F8F3}" srcOrd="1" destOrd="0" presId="urn:microsoft.com/office/officeart/2005/8/layout/hierarchy1"/>
    <dgm:cxn modelId="{715938F6-E85E-43E3-A766-F71C07301FDA}" type="presParOf" srcId="{F383A164-6979-4004-9ED6-2541857A688F}" destId="{45143F62-DA08-47B0-A08D-A19B7202AB99}" srcOrd="1" destOrd="0" presId="urn:microsoft.com/office/officeart/2005/8/layout/hierarchy1"/>
    <dgm:cxn modelId="{6DCFA483-E390-49C8-9CF3-C838AAFC7C6B}" type="presParOf" srcId="{45143F62-DA08-47B0-A08D-A19B7202AB99}" destId="{5E50120F-90DF-479B-91FB-FD6828F854CD}" srcOrd="0" destOrd="0" presId="urn:microsoft.com/office/officeart/2005/8/layout/hierarchy1"/>
    <dgm:cxn modelId="{8C6217B7-5501-46B8-B60A-AC4B2AE07DAB}" type="presParOf" srcId="{5E50120F-90DF-479B-91FB-FD6828F854CD}" destId="{5CD2A2F4-60A7-47FE-93B4-E6621C9ADF51}" srcOrd="0" destOrd="0" presId="urn:microsoft.com/office/officeart/2005/8/layout/hierarchy1"/>
    <dgm:cxn modelId="{BDCE724C-D10F-4883-AA72-AA17AFF13F4A}" type="presParOf" srcId="{5E50120F-90DF-479B-91FB-FD6828F854CD}" destId="{F7F1DD7B-E409-4C0D-93B7-160BFEFC52A8}" srcOrd="1" destOrd="0" presId="urn:microsoft.com/office/officeart/2005/8/layout/hierarchy1"/>
    <dgm:cxn modelId="{B83ABD04-F73C-4D72-8C7C-FE2AC691018D}" type="presParOf" srcId="{45143F62-DA08-47B0-A08D-A19B7202AB99}" destId="{5803C8C7-A1DA-450E-ADAA-6C04F85C3399}" srcOrd="1" destOrd="0" presId="urn:microsoft.com/office/officeart/2005/8/layout/hierarchy1"/>
    <dgm:cxn modelId="{22FFF8A2-C96A-4E40-AC40-6D568FFE7E64}" type="presParOf" srcId="{F383A164-6979-4004-9ED6-2541857A688F}" destId="{D386074D-7710-4F3F-8A53-B59233ED255F}" srcOrd="2" destOrd="0" presId="urn:microsoft.com/office/officeart/2005/8/layout/hierarchy1"/>
    <dgm:cxn modelId="{FD49C264-24E1-4A4E-8BC3-C696A23E538A}" type="presParOf" srcId="{D386074D-7710-4F3F-8A53-B59233ED255F}" destId="{2497D96E-E488-411D-93F6-E5FF3B45AD46}" srcOrd="0" destOrd="0" presId="urn:microsoft.com/office/officeart/2005/8/layout/hierarchy1"/>
    <dgm:cxn modelId="{290E49C8-00F5-4B7F-B235-727D94C9E56B}" type="presParOf" srcId="{2497D96E-E488-411D-93F6-E5FF3B45AD46}" destId="{D867AA65-C715-4845-80D2-51A6EB0A4709}" srcOrd="0" destOrd="0" presId="urn:microsoft.com/office/officeart/2005/8/layout/hierarchy1"/>
    <dgm:cxn modelId="{2AB881AF-9C73-4C7C-8A8E-F6A040B0AC4E}" type="presParOf" srcId="{2497D96E-E488-411D-93F6-E5FF3B45AD46}" destId="{ED57DDAF-3F73-48E0-95E1-25E0CB763C54}" srcOrd="1" destOrd="0" presId="urn:microsoft.com/office/officeart/2005/8/layout/hierarchy1"/>
    <dgm:cxn modelId="{07F28066-6BF4-4583-BF32-7EC15ADAE7D6}" type="presParOf" srcId="{D386074D-7710-4F3F-8A53-B59233ED255F}" destId="{C1E89FED-EB05-4A79-8B2B-A4F0836B1B8B}" srcOrd="1" destOrd="0" presId="urn:microsoft.com/office/officeart/2005/8/layout/hierarchy1"/>
    <dgm:cxn modelId="{1D6FF588-40BE-43FE-A9A0-2D0266BCEFA9}" type="presParOf" srcId="{F383A164-6979-4004-9ED6-2541857A688F}" destId="{2570952B-B548-4DC9-ABA8-8F1CCD6DCBFD}" srcOrd="3" destOrd="0" presId="urn:microsoft.com/office/officeart/2005/8/layout/hierarchy1"/>
    <dgm:cxn modelId="{929C6B40-7B2F-4753-AC60-AFD02A75E6DB}" type="presParOf" srcId="{2570952B-B548-4DC9-ABA8-8F1CCD6DCBFD}" destId="{EAA1F385-C75D-44C0-90AE-3899F54A116A}" srcOrd="0" destOrd="0" presId="urn:microsoft.com/office/officeart/2005/8/layout/hierarchy1"/>
    <dgm:cxn modelId="{64CFF93F-1AE3-44DC-8D7C-9E57E4F2EBAD}" type="presParOf" srcId="{EAA1F385-C75D-44C0-90AE-3899F54A116A}" destId="{B7C6313A-75B5-4C95-B004-8CF19E6EEC99}" srcOrd="0" destOrd="0" presId="urn:microsoft.com/office/officeart/2005/8/layout/hierarchy1"/>
    <dgm:cxn modelId="{6CB603BD-F880-4818-8703-EB70F335325A}" type="presParOf" srcId="{EAA1F385-C75D-44C0-90AE-3899F54A116A}" destId="{24362893-88DA-44F4-93D3-8EB21453D81E}" srcOrd="1" destOrd="0" presId="urn:microsoft.com/office/officeart/2005/8/layout/hierarchy1"/>
    <dgm:cxn modelId="{6975B4C0-84AB-462F-A1BE-74F6C0615490}" type="presParOf" srcId="{2570952B-B548-4DC9-ABA8-8F1CCD6DCBFD}" destId="{6644A216-D24D-468B-87FD-D6F7CDA101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16261-4B4E-4771-A9F0-1F5A662AC67A}">
      <dsp:nvSpPr>
        <dsp:cNvPr id="0" name=""/>
        <dsp:cNvSpPr/>
      </dsp:nvSpPr>
      <dsp:spPr>
        <a:xfrm>
          <a:off x="2946"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A93508E-A736-49C1-9B50-0CF478DE5A20}">
      <dsp:nvSpPr>
        <dsp:cNvPr id="0" name=""/>
        <dsp:cNvSpPr/>
      </dsp:nvSpPr>
      <dsp:spPr>
        <a:xfrm>
          <a:off x="236726"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Definition of fractal</a:t>
          </a:r>
          <a:endParaRPr lang="en-US" sz="2000" kern="1200" dirty="0"/>
        </a:p>
      </dsp:txBody>
      <dsp:txXfrm>
        <a:off x="275858" y="1344959"/>
        <a:ext cx="2025748" cy="1257784"/>
      </dsp:txXfrm>
    </dsp:sp>
    <dsp:sp modelId="{5CD2A2F4-60A7-47FE-93B4-E6621C9ADF51}">
      <dsp:nvSpPr>
        <dsp:cNvPr id="0" name=""/>
        <dsp:cNvSpPr/>
      </dsp:nvSpPr>
      <dsp:spPr>
        <a:xfrm>
          <a:off x="2574518"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7F1DD7B-E409-4C0D-93B7-160BFEFC52A8}">
      <dsp:nvSpPr>
        <dsp:cNvPr id="0" name=""/>
        <dsp:cNvSpPr/>
      </dsp:nvSpPr>
      <dsp:spPr>
        <a:xfrm>
          <a:off x="2808297"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Examples</a:t>
          </a:r>
          <a:endParaRPr lang="en-US" sz="2000" kern="1200" dirty="0"/>
        </a:p>
      </dsp:txBody>
      <dsp:txXfrm>
        <a:off x="2847429" y="1344959"/>
        <a:ext cx="2025748" cy="1257784"/>
      </dsp:txXfrm>
    </dsp:sp>
    <dsp:sp modelId="{D867AA65-C715-4845-80D2-51A6EB0A4709}">
      <dsp:nvSpPr>
        <dsp:cNvPr id="0" name=""/>
        <dsp:cNvSpPr/>
      </dsp:nvSpPr>
      <dsp:spPr>
        <a:xfrm>
          <a:off x="5146089"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D57DDAF-3F73-48E0-95E1-25E0CB763C54}">
      <dsp:nvSpPr>
        <dsp:cNvPr id="0" name=""/>
        <dsp:cNvSpPr/>
      </dsp:nvSpPr>
      <dsp:spPr>
        <a:xfrm>
          <a:off x="5379868"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Where in nature can fractals be found</a:t>
          </a:r>
          <a:endParaRPr lang="en-US" sz="2000" kern="1200" dirty="0"/>
        </a:p>
      </dsp:txBody>
      <dsp:txXfrm>
        <a:off x="5419000" y="1344959"/>
        <a:ext cx="2025748" cy="1257784"/>
      </dsp:txXfrm>
    </dsp:sp>
    <dsp:sp modelId="{B7C6313A-75B5-4C95-B004-8CF19E6EEC99}">
      <dsp:nvSpPr>
        <dsp:cNvPr id="0" name=""/>
        <dsp:cNvSpPr/>
      </dsp:nvSpPr>
      <dsp:spPr>
        <a:xfrm>
          <a:off x="7717661"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4362893-88DA-44F4-93D3-8EB21453D81E}">
      <dsp:nvSpPr>
        <dsp:cNvPr id="0" name=""/>
        <dsp:cNvSpPr/>
      </dsp:nvSpPr>
      <dsp:spPr>
        <a:xfrm>
          <a:off x="7951440"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What I did by programming</a:t>
          </a:r>
          <a:endParaRPr lang="en-US" sz="2000" kern="1200" dirty="0"/>
        </a:p>
      </dsp:txBody>
      <dsp:txXfrm>
        <a:off x="7990572" y="1344959"/>
        <a:ext cx="2025748" cy="12577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BAEC5-2B84-4B09-BE21-5D26568D5E7D}" type="datetimeFigureOut">
              <a:rPr lang="en-GB" smtClean="0"/>
              <a:t>08/11/2022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B3619-DC3E-469F-849B-56331F7E37CA}" type="slidenum">
              <a:rPr lang="en-GB" smtClean="0"/>
              <a:t>‹#›</a:t>
            </a:fld>
            <a:endParaRPr lang="en-GB" dirty="0"/>
          </a:p>
        </p:txBody>
      </p:sp>
    </p:spTree>
    <p:extLst>
      <p:ext uri="{BB962C8B-B14F-4D97-AF65-F5344CB8AC3E}">
        <p14:creationId xmlns:p14="http://schemas.microsoft.com/office/powerpoint/2010/main" val="214854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Open Sans" panose="020B0606030504020204" pitchFamily="34" charset="0"/>
              </a:rPr>
              <a:t>A shape does not have to be exactly identical to be classified as a Fractal.</a:t>
            </a:r>
            <a:endParaRPr lang="en-GB"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Latin word </a:t>
            </a:r>
            <a:r>
              <a:rPr lang="en-GB" sz="1200" noProof="0" dirty="0" err="1"/>
              <a:t>frāctus</a:t>
            </a:r>
            <a:r>
              <a:rPr lang="en-GB" sz="1200" noProof="0" dirty="0"/>
              <a:t> which means “broken” or “fractured”</a:t>
            </a:r>
          </a:p>
          <a:p>
            <a:endParaRPr lang="en-GB" noProof="0" dirty="0"/>
          </a:p>
        </p:txBody>
      </p:sp>
      <p:sp>
        <p:nvSpPr>
          <p:cNvPr id="4" name="Slide Number Placeholder 3"/>
          <p:cNvSpPr>
            <a:spLocks noGrp="1"/>
          </p:cNvSpPr>
          <p:nvPr>
            <p:ph type="sldNum" sz="quarter" idx="5"/>
          </p:nvPr>
        </p:nvSpPr>
        <p:spPr/>
        <p:txBody>
          <a:bodyPr/>
          <a:lstStyle/>
          <a:p>
            <a:fld id="{550B3619-DC3E-469F-849B-56331F7E37CA}" type="slidenum">
              <a:rPr lang="en-GB" smtClean="0"/>
              <a:t>3</a:t>
            </a:fld>
            <a:endParaRPr lang="en-GB" dirty="0"/>
          </a:p>
        </p:txBody>
      </p:sp>
    </p:spTree>
    <p:extLst>
      <p:ext uri="{BB962C8B-B14F-4D97-AF65-F5344CB8AC3E}">
        <p14:creationId xmlns:p14="http://schemas.microsoft.com/office/powerpoint/2010/main" val="144861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666666"/>
                </a:solidFill>
                <a:effectLst/>
                <a:latin typeface="Open Sans" panose="020B0606030504020204" pitchFamily="34" charset="0"/>
              </a:rPr>
              <a:t>The main trunk of the tree is the origin point for the Fractal and each set of branches that grow off of that main trunk subsequently have their own branches that continue to grow and have branches of their own.</a:t>
            </a:r>
          </a:p>
          <a:p>
            <a:r>
              <a:rPr lang="en-GB" b="0" i="0" noProof="0" dirty="0">
                <a:solidFill>
                  <a:srgbClr val="666666"/>
                </a:solidFill>
                <a:effectLst/>
                <a:latin typeface="Open Sans" panose="020B0606030504020204" pitchFamily="34" charset="0"/>
              </a:rPr>
              <a:t>These structures allow for easy distribution of liquids and other life sustaining materials to travel through the animal or plant and support the life of every cell.</a:t>
            </a:r>
          </a:p>
          <a:p>
            <a:r>
              <a:rPr lang="en-GB" b="0" i="0" noProof="0" dirty="0">
                <a:solidFill>
                  <a:srgbClr val="666666"/>
                </a:solidFill>
                <a:effectLst/>
                <a:latin typeface="Open Sans" panose="020B0606030504020204" pitchFamily="34" charset="0"/>
              </a:rPr>
              <a:t>Next time you eat a salad, a pineapple, broccoli, or a handful of other foods, you are actually eating a Fractal!</a:t>
            </a:r>
            <a:endParaRPr lang="en-GB" noProof="0" dirty="0"/>
          </a:p>
        </p:txBody>
      </p:sp>
      <p:sp>
        <p:nvSpPr>
          <p:cNvPr id="4" name="Slide Number Placeholder 3"/>
          <p:cNvSpPr>
            <a:spLocks noGrp="1"/>
          </p:cNvSpPr>
          <p:nvPr>
            <p:ph type="sldNum" sz="quarter" idx="5"/>
          </p:nvPr>
        </p:nvSpPr>
        <p:spPr/>
        <p:txBody>
          <a:bodyPr/>
          <a:lstStyle/>
          <a:p>
            <a:fld id="{550B3619-DC3E-469F-849B-56331F7E37CA}" type="slidenum">
              <a:rPr lang="en-GB" smtClean="0"/>
              <a:t>13</a:t>
            </a:fld>
            <a:endParaRPr lang="en-GB" dirty="0"/>
          </a:p>
        </p:txBody>
      </p:sp>
    </p:spTree>
    <p:extLst>
      <p:ext uri="{BB962C8B-B14F-4D97-AF65-F5344CB8AC3E}">
        <p14:creationId xmlns:p14="http://schemas.microsoft.com/office/powerpoint/2010/main" val="14028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Rivers can erode ground and form it</a:t>
            </a:r>
          </a:p>
          <a:p>
            <a:r>
              <a:rPr lang="en-GB" b="0" i="0" noProof="0" dirty="0">
                <a:solidFill>
                  <a:srgbClr val="000000"/>
                </a:solidFill>
                <a:effectLst/>
                <a:latin typeface="Poppins" panose="020B0502040204020203" pitchFamily="2" charset="-18"/>
              </a:rPr>
              <a:t>Imagine measuring the coast with a giant 50km measuring stick. </a:t>
            </a:r>
            <a:r>
              <a:rPr lang="en-GB" b="0" i="0" noProof="0" dirty="0">
                <a:solidFill>
                  <a:srgbClr val="000000"/>
                </a:solidFill>
                <a:effectLst/>
                <a:latin typeface="Poppins" panose="00000500000000000000" pitchFamily="2" charset="-18"/>
              </a:rPr>
              <a:t>You may get a total figure of around 3,500 km for your very rough outline of Britain, but you’ve probably had to skip many of the peninsulas and bays during your measurement.  Now use a shorter 1km stick and your overall figure will be longer. </a:t>
            </a:r>
            <a:endParaRPr lang="en-GB" noProof="0" dirty="0"/>
          </a:p>
        </p:txBody>
      </p:sp>
      <p:sp>
        <p:nvSpPr>
          <p:cNvPr id="4" name="Slide Number Placeholder 3"/>
          <p:cNvSpPr>
            <a:spLocks noGrp="1"/>
          </p:cNvSpPr>
          <p:nvPr>
            <p:ph type="sldNum" sz="quarter" idx="5"/>
          </p:nvPr>
        </p:nvSpPr>
        <p:spPr/>
        <p:txBody>
          <a:bodyPr/>
          <a:lstStyle/>
          <a:p>
            <a:fld id="{550B3619-DC3E-469F-849B-56331F7E37CA}" type="slidenum">
              <a:rPr lang="en-GB" smtClean="0"/>
              <a:t>14</a:t>
            </a:fld>
            <a:endParaRPr lang="en-GB" dirty="0"/>
          </a:p>
        </p:txBody>
      </p:sp>
    </p:spTree>
    <p:extLst>
      <p:ext uri="{BB962C8B-B14F-4D97-AF65-F5344CB8AC3E}">
        <p14:creationId xmlns:p14="http://schemas.microsoft.com/office/powerpoint/2010/main" val="8036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Is crated by dividing straight line into 3 equal segments</a:t>
            </a:r>
          </a:p>
          <a:p>
            <a:r>
              <a:rPr lang="en-GB" dirty="0"/>
              <a:t>And replacing middle segment with </a:t>
            </a:r>
            <a:r>
              <a:rPr lang="en-GB" b="0" i="0" dirty="0">
                <a:solidFill>
                  <a:srgbClr val="000000"/>
                </a:solidFill>
                <a:effectLst/>
                <a:latin typeface="Verdana" panose="020B0604030504040204" pitchFamily="34" charset="0"/>
              </a:rPr>
              <a:t>equilateral triangle of same length as removed line</a:t>
            </a:r>
          </a:p>
          <a:p>
            <a:r>
              <a:rPr lang="en-GB" dirty="0"/>
              <a:t>And repeating that same thing on every newly crated line, continue this to infinity, as well length between 2 points is also infinite</a:t>
            </a:r>
          </a:p>
          <a:p>
            <a:r>
              <a:rPr lang="en-GB" dirty="0"/>
              <a:t>Where n = 0 equals straight line</a:t>
            </a:r>
          </a:p>
          <a:p>
            <a:r>
              <a:rPr lang="en-GB" dirty="0"/>
              <a:t>Iteration by Cambridge dictionary is {an amount that you get when you use a mathematical rule several times} basically amount of repeating of something</a:t>
            </a:r>
          </a:p>
        </p:txBody>
      </p:sp>
      <p:sp>
        <p:nvSpPr>
          <p:cNvPr id="4" name="Slide Number Placeholder 3"/>
          <p:cNvSpPr>
            <a:spLocks noGrp="1"/>
          </p:cNvSpPr>
          <p:nvPr>
            <p:ph type="sldNum" sz="quarter" idx="5"/>
          </p:nvPr>
        </p:nvSpPr>
        <p:spPr/>
        <p:txBody>
          <a:bodyPr/>
          <a:lstStyle/>
          <a:p>
            <a:fld id="{550B3619-DC3E-469F-849B-56331F7E37CA}" type="slidenum">
              <a:rPr lang="en-GB" smtClean="0"/>
              <a:t>5</a:t>
            </a:fld>
            <a:endParaRPr lang="en-GB" dirty="0"/>
          </a:p>
        </p:txBody>
      </p:sp>
    </p:spTree>
    <p:extLst>
      <p:ext uri="{BB962C8B-B14F-4D97-AF65-F5344CB8AC3E}">
        <p14:creationId xmlns:p14="http://schemas.microsoft.com/office/powerpoint/2010/main" val="335569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i="0" dirty="0" err="1">
                <a:solidFill>
                  <a:srgbClr val="000000"/>
                </a:solidFill>
                <a:effectLst/>
                <a:latin typeface="Verdana" panose="020B0604030504040204" pitchFamily="34" charset="0"/>
              </a:rPr>
              <a:t>Creating</a:t>
            </a:r>
            <a:r>
              <a:rPr lang="cs-CZ" b="0" i="0" dirty="0">
                <a:solidFill>
                  <a:srgbClr val="000000"/>
                </a:solidFill>
                <a:effectLst/>
                <a:latin typeface="Verdana" panose="020B0604030504040204" pitchFamily="34" charset="0"/>
              </a:rPr>
              <a:t>: </a:t>
            </a:r>
            <a:r>
              <a:rPr lang="en-GB" b="0" i="0" dirty="0">
                <a:solidFill>
                  <a:srgbClr val="000000"/>
                </a:solidFill>
                <a:effectLst/>
                <a:latin typeface="Verdana" panose="020B0604030504040204" pitchFamily="34" charset="0"/>
              </a:rPr>
              <a:t>Start with a solid (filled) equilateral triangle. Divide this into four smaller equilateral triangles</a:t>
            </a:r>
            <a:r>
              <a:rPr lang="cs-CZ" b="0" i="0" dirty="0">
                <a:solidFill>
                  <a:srgbClr val="000000"/>
                </a:solidFill>
                <a:effectLst/>
                <a:latin typeface="Verdana" panose="020B0604030504040204" pitchFamily="34" charset="0"/>
              </a:rPr>
              <a:t>, and </a:t>
            </a:r>
            <a:r>
              <a:rPr lang="cs-CZ" b="0" i="0" dirty="0" err="1">
                <a:solidFill>
                  <a:srgbClr val="000000"/>
                </a:solidFill>
                <a:effectLst/>
                <a:latin typeface="Verdana" panose="020B0604030504040204" pitchFamily="34" charset="0"/>
              </a:rPr>
              <a:t>remove</a:t>
            </a:r>
            <a:r>
              <a:rPr lang="cs-CZ" b="0" i="0" dirty="0">
                <a:solidFill>
                  <a:srgbClr val="000000"/>
                </a:solidFill>
                <a:effectLst/>
                <a:latin typeface="Verdana" panose="020B0604030504040204" pitchFamily="34" charset="0"/>
              </a:rPr>
              <a:t> </a:t>
            </a:r>
            <a:r>
              <a:rPr lang="cs-CZ" b="0" i="0" dirty="0" err="1">
                <a:solidFill>
                  <a:srgbClr val="000000"/>
                </a:solidFill>
                <a:effectLst/>
                <a:latin typeface="Verdana" panose="020B0604030504040204" pitchFamily="34" charset="0"/>
              </a:rPr>
              <a:t>the</a:t>
            </a:r>
            <a:r>
              <a:rPr lang="cs-CZ" b="0" i="0" dirty="0">
                <a:solidFill>
                  <a:srgbClr val="000000"/>
                </a:solidFill>
                <a:effectLst/>
                <a:latin typeface="Verdana" panose="020B0604030504040204" pitchFamily="34" charset="0"/>
              </a:rPr>
              <a:t> </a:t>
            </a:r>
            <a:r>
              <a:rPr lang="cs-CZ" b="0" i="0" dirty="0" err="1">
                <a:solidFill>
                  <a:srgbClr val="000000"/>
                </a:solidFill>
                <a:effectLst/>
                <a:latin typeface="Verdana" panose="020B0604030504040204" pitchFamily="34" charset="0"/>
              </a:rPr>
              <a:t>middle</a:t>
            </a:r>
            <a:r>
              <a:rPr lang="cs-CZ" b="0" i="0" dirty="0">
                <a:solidFill>
                  <a:srgbClr val="000000"/>
                </a:solidFill>
                <a:effectLst/>
                <a:latin typeface="Verdana" panose="020B0604030504040204" pitchFamily="34" charset="0"/>
              </a:rPr>
              <a:t> </a:t>
            </a:r>
            <a:r>
              <a:rPr lang="cs-CZ" b="0" i="0" dirty="0" err="1">
                <a:solidFill>
                  <a:srgbClr val="000000"/>
                </a:solidFill>
                <a:effectLst/>
                <a:latin typeface="Verdana" panose="020B0604030504040204" pitchFamily="34" charset="0"/>
              </a:rPr>
              <a:t>one</a:t>
            </a:r>
            <a:r>
              <a:rPr lang="cs-CZ" b="0" i="0" dirty="0">
                <a:solidFill>
                  <a:srgbClr val="000000"/>
                </a:solidFill>
                <a:effectLst/>
                <a:latin typeface="Verdana" panose="020B0604030504040204" pitchFamily="34" charset="0"/>
              </a:rPr>
              <a:t>. </a:t>
            </a:r>
            <a:endParaRPr lang="en-GB" dirty="0"/>
          </a:p>
        </p:txBody>
      </p:sp>
      <p:sp>
        <p:nvSpPr>
          <p:cNvPr id="4" name="Slide Number Placeholder 3"/>
          <p:cNvSpPr>
            <a:spLocks noGrp="1"/>
          </p:cNvSpPr>
          <p:nvPr>
            <p:ph type="sldNum" sz="quarter" idx="5"/>
          </p:nvPr>
        </p:nvSpPr>
        <p:spPr/>
        <p:txBody>
          <a:bodyPr/>
          <a:lstStyle/>
          <a:p>
            <a:fld id="{550B3619-DC3E-469F-849B-56331F7E37CA}" type="slidenum">
              <a:rPr lang="en-GB" smtClean="0"/>
              <a:t>6</a:t>
            </a:fld>
            <a:endParaRPr lang="en-GB" dirty="0"/>
          </a:p>
        </p:txBody>
      </p:sp>
    </p:spTree>
    <p:extLst>
      <p:ext uri="{BB962C8B-B14F-4D97-AF65-F5344CB8AC3E}">
        <p14:creationId xmlns:p14="http://schemas.microsoft.com/office/powerpoint/2010/main" val="286139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noProof="0" dirty="0">
                <a:solidFill>
                  <a:srgbClr val="000000"/>
                </a:solidFill>
                <a:effectLst/>
                <a:latin typeface="Verdana" panose="020B0604030504040204" pitchFamily="34" charset="0"/>
              </a:rPr>
              <a:t>Creating: Start with a solid (filled) equilateral triangle. Divide this into four smaller equilateral triangles, and remove the middle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noProof="0" dirty="0">
                <a:solidFill>
                  <a:srgbClr val="000000"/>
                </a:solidFill>
                <a:effectLst/>
                <a:latin typeface="Verdana" panose="020B0604030504040204" pitchFamily="34" charset="0"/>
              </a:rPr>
              <a:t>By making all odd numbers different colour we will also get </a:t>
            </a:r>
            <a:r>
              <a:rPr lang="en-GB" sz="1200" noProof="0" dirty="0" err="1"/>
              <a:t>Sierpinski</a:t>
            </a:r>
            <a:r>
              <a:rPr lang="en-GB" b="0" i="0" noProof="0" dirty="0">
                <a:solidFill>
                  <a:srgbClr val="000000"/>
                </a:solidFill>
                <a:effectLst/>
                <a:latin typeface="Verdana" panose="020B0604030504040204" pitchFamily="34" charset="0"/>
              </a:rPr>
              <a:t> triangle</a:t>
            </a:r>
            <a:endParaRPr lang="en-GB" noProof="0" dirty="0"/>
          </a:p>
        </p:txBody>
      </p:sp>
      <p:sp>
        <p:nvSpPr>
          <p:cNvPr id="4" name="Slide Number Placeholder 3"/>
          <p:cNvSpPr>
            <a:spLocks noGrp="1"/>
          </p:cNvSpPr>
          <p:nvPr>
            <p:ph type="sldNum" sz="quarter" idx="5"/>
          </p:nvPr>
        </p:nvSpPr>
        <p:spPr/>
        <p:txBody>
          <a:bodyPr/>
          <a:lstStyle/>
          <a:p>
            <a:fld id="{550B3619-DC3E-469F-849B-56331F7E37CA}" type="slidenum">
              <a:rPr lang="en-GB" smtClean="0"/>
              <a:t>7</a:t>
            </a:fld>
            <a:endParaRPr lang="en-GB" dirty="0"/>
          </a:p>
        </p:txBody>
      </p:sp>
    </p:spTree>
    <p:extLst>
      <p:ext uri="{BB962C8B-B14F-4D97-AF65-F5344CB8AC3E}">
        <p14:creationId xmlns:p14="http://schemas.microsoft.com/office/powerpoint/2010/main" val="84881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50B3619-DC3E-469F-849B-56331F7E37CA}" type="slidenum">
              <a:rPr lang="en-GB" smtClean="0"/>
              <a:t>8</a:t>
            </a:fld>
            <a:endParaRPr lang="en-GB" dirty="0"/>
          </a:p>
        </p:txBody>
      </p:sp>
    </p:spTree>
    <p:extLst>
      <p:ext uri="{BB962C8B-B14F-4D97-AF65-F5344CB8AC3E}">
        <p14:creationId xmlns:p14="http://schemas.microsoft.com/office/powerpoint/2010/main" val="371689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50B3619-DC3E-469F-849B-56331F7E37CA}" type="slidenum">
              <a:rPr lang="en-GB" smtClean="0"/>
              <a:t>9</a:t>
            </a:fld>
            <a:endParaRPr lang="en-GB" dirty="0"/>
          </a:p>
        </p:txBody>
      </p:sp>
    </p:spTree>
    <p:extLst>
      <p:ext uri="{BB962C8B-B14F-4D97-AF65-F5344CB8AC3E}">
        <p14:creationId xmlns:p14="http://schemas.microsoft.com/office/powerpoint/2010/main" val="131851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Before we will continue, we will need to shortly talk about complex numbers</a:t>
            </a:r>
          </a:p>
        </p:txBody>
      </p:sp>
      <p:sp>
        <p:nvSpPr>
          <p:cNvPr id="4" name="Slide Number Placeholder 3"/>
          <p:cNvSpPr>
            <a:spLocks noGrp="1"/>
          </p:cNvSpPr>
          <p:nvPr>
            <p:ph type="sldNum" sz="quarter" idx="5"/>
          </p:nvPr>
        </p:nvSpPr>
        <p:spPr/>
        <p:txBody>
          <a:bodyPr/>
          <a:lstStyle/>
          <a:p>
            <a:fld id="{550B3619-DC3E-469F-849B-56331F7E37CA}" type="slidenum">
              <a:rPr lang="en-GB" smtClean="0"/>
              <a:t>10</a:t>
            </a:fld>
            <a:endParaRPr lang="en-GB" dirty="0"/>
          </a:p>
        </p:txBody>
      </p:sp>
    </p:spTree>
    <p:extLst>
      <p:ext uri="{BB962C8B-B14F-4D97-AF65-F5344CB8AC3E}">
        <p14:creationId xmlns:p14="http://schemas.microsoft.com/office/powerpoint/2010/main" val="68633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t>
            </a:r>
            <a:r>
              <a:rPr lang="cs-CZ" dirty="0"/>
              <a:t>|</a:t>
            </a:r>
            <a:r>
              <a:rPr lang="en-GB" dirty="0"/>
              <a:t>z</a:t>
            </a:r>
            <a:r>
              <a:rPr lang="cs-CZ" dirty="0"/>
              <a:t>|</a:t>
            </a:r>
            <a:r>
              <a:rPr lang="en-GB" dirty="0"/>
              <a:t> &gt; 2, it will be infinite.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it won’t be infinite, than same values will repeat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Colour represent, how quickly that</a:t>
            </a:r>
          </a:p>
        </p:txBody>
      </p:sp>
      <p:sp>
        <p:nvSpPr>
          <p:cNvPr id="4" name="Slide Number Placeholder 3"/>
          <p:cNvSpPr>
            <a:spLocks noGrp="1"/>
          </p:cNvSpPr>
          <p:nvPr>
            <p:ph type="sldNum" sz="quarter" idx="5"/>
          </p:nvPr>
        </p:nvSpPr>
        <p:spPr/>
        <p:txBody>
          <a:bodyPr/>
          <a:lstStyle/>
          <a:p>
            <a:fld id="{550B3619-DC3E-469F-849B-56331F7E37CA}" type="slidenum">
              <a:rPr lang="en-GB" smtClean="0"/>
              <a:t>11</a:t>
            </a:fld>
            <a:endParaRPr lang="en-GB" dirty="0"/>
          </a:p>
        </p:txBody>
      </p:sp>
    </p:spTree>
    <p:extLst>
      <p:ext uri="{BB962C8B-B14F-4D97-AF65-F5344CB8AC3E}">
        <p14:creationId xmlns:p14="http://schemas.microsoft.com/office/powerpoint/2010/main" val="203439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50B3619-DC3E-469F-849B-56331F7E37CA}" type="slidenum">
              <a:rPr lang="en-GB" smtClean="0"/>
              <a:t>12</a:t>
            </a:fld>
            <a:endParaRPr lang="en-GB" dirty="0"/>
          </a:p>
        </p:txBody>
      </p:sp>
    </p:spTree>
    <p:extLst>
      <p:ext uri="{BB962C8B-B14F-4D97-AF65-F5344CB8AC3E}">
        <p14:creationId xmlns:p14="http://schemas.microsoft.com/office/powerpoint/2010/main" val="416546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11/8/2022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11/8/2022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11/8/2022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11/8/2022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11/8/2022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XMriWTvPXHI" TargetMode="External"/><Relationship Id="rId3" Type="http://schemas.openxmlformats.org/officeDocument/2006/relationships/hyperlink" Target="https://kaufland.media.schwarz/is/image/schwarz/vegetables-leaf-salad-lettuce-detail-1?JGstbGVnYWN5LW9uc2l0ZS00JA==" TargetMode="External"/><Relationship Id="rId7" Type="http://schemas.openxmlformats.org/officeDocument/2006/relationships/hyperlink" Target="https://iternal.us/what-is-a-fractal/" TargetMode="External"/><Relationship Id="rId2" Type="http://schemas.openxmlformats.org/officeDocument/2006/relationships/hyperlink" Target="https://fractalfoundation.org/resources/what-are-fractals/" TargetMode="External"/><Relationship Id="rId1" Type="http://schemas.openxmlformats.org/officeDocument/2006/relationships/slideLayout" Target="../slideLayouts/slideLayout2.xml"/><Relationship Id="rId6" Type="http://schemas.openxmlformats.org/officeDocument/2006/relationships/hyperlink" Target="https://en.wikipedia.org/wiki/Sierpi%C5%84ski_triangle" TargetMode="External"/><Relationship Id="rId5" Type="http://schemas.openxmlformats.org/officeDocument/2006/relationships/hyperlink" Target="https://mathigon.org/course/fractals/introduction" TargetMode="External"/><Relationship Id="rId10" Type="http://schemas.openxmlformats.org/officeDocument/2006/relationships/hyperlink" Target="https://www.codingame.com/playgrounds/2358/how-to-plot-the-mandelbrot-set/mandelbrot-set" TargetMode="External"/><Relationship Id="rId4" Type="http://schemas.openxmlformats.org/officeDocument/2006/relationships/hyperlink" Target="https://www.techtarget.com/whatis/definition/fractal" TargetMode="External"/><Relationship Id="rId9" Type="http://schemas.openxmlformats.org/officeDocument/2006/relationships/hyperlink" Target="https://en.wikipedia.org/wiki/L-syste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eadership.ng/wp-content/uploads/2022/07/TREES.jpg" TargetMode="External"/><Relationship Id="rId2" Type="http://schemas.openxmlformats.org/officeDocument/2006/relationships/hyperlink" Target="https://www.mcgoodwin.net/julia/mcmjul1.gif" TargetMode="External"/><Relationship Id="rId1" Type="http://schemas.openxmlformats.org/officeDocument/2006/relationships/slideLayout" Target="../slideLayouts/slideLayout2.xml"/><Relationship Id="rId5" Type="http://schemas.openxmlformats.org/officeDocument/2006/relationships/hyperlink" Target="https://iternal.us/wp-content/uploads/2020/03/Fractal-Broccoli-600x400.jpg" TargetMode="External"/><Relationship Id="rId4" Type="http://schemas.openxmlformats.org/officeDocument/2006/relationships/hyperlink" Target="https://iternal.us/wp-content/uploads/2020/03/Fractal-Human-Heart-Vascular-System-600x840.jp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athsisfun.com/algebra/images/complex-plane.svg" TargetMode="External"/><Relationship Id="rId3" Type="http://schemas.openxmlformats.org/officeDocument/2006/relationships/hyperlink" Target="https://opg.optica.org/getImage.cfm?img=M3cubGFyZ2UsYW8tNTQtMTMtNDAyMy1nMDAx" TargetMode="External"/><Relationship Id="rId7" Type="http://schemas.openxmlformats.org/officeDocument/2006/relationships/hyperlink" Target="https://upload.wikimedia.org/wikipedia/commons/thumb/8/81/Graftal2.png/225px-Graftal2.png" TargetMode="External"/><Relationship Id="rId2" Type="http://schemas.openxmlformats.org/officeDocument/2006/relationships/hyperlink" Target="https://i.pinimg.com/736x/df/08/3a/df083a6aaa9979c0f550f15f988c1704--fractals-in-nature-salt-marsh.jpg" TargetMode="External"/><Relationship Id="rId1" Type="http://schemas.openxmlformats.org/officeDocument/2006/relationships/slideLayout" Target="../slideLayouts/slideLayout2.xml"/><Relationship Id="rId6" Type="http://schemas.openxmlformats.org/officeDocument/2006/relationships/hyperlink" Target="https://fractalfoundation.org/wp-content/uploads/2018/11/PascalsFractalTriangle-Answers.jpg" TargetMode="External"/><Relationship Id="rId5" Type="http://schemas.openxmlformats.org/officeDocument/2006/relationships/hyperlink" Target="https://mathworld.wolfram.com/images/gifs/MengerSponge.jpg" TargetMode="External"/><Relationship Id="rId4" Type="http://schemas.openxmlformats.org/officeDocument/2006/relationships/hyperlink" Target="https://cdn.rucni-naradi.cz/img_product/img-398-3by2/stanley-0-47-011-odpichovatko-s-pruzinou.jp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en.wikipedia.org/wiki/File:Graftal7.png" TargetMode="External"/><Relationship Id="rId3" Type="http://schemas.openxmlformats.org/officeDocument/2006/relationships/hyperlink" Target="https://en.wikipedia.org/wiki/File:Graftal0.png" TargetMode="External"/><Relationship Id="rId7" Type="http://schemas.openxmlformats.org/officeDocument/2006/relationships/hyperlink" Target="https://en.wikipedia.org/wiki/File:Graftal2.png" TargetMode="External"/><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en.wikipedia.org/wiki/File:Graftal4.png" TargetMode="External"/><Relationship Id="rId5" Type="http://schemas.openxmlformats.org/officeDocument/2006/relationships/hyperlink" Target="https://en.wikipedia.org/wiki/File:Graftal1.png"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en.wikipedia.org/wiki/File:Graftal3.png" TargetMode="Externa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685182-2212-F8F7-1AB8-D74C614C4B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99" b="3901"/>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040" name="Rectangle 1039">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GB" sz="4400" dirty="0">
                <a:solidFill>
                  <a:schemeClr val="tx1"/>
                </a:solidFill>
              </a:rPr>
              <a:t>fractals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pPr>
              <a:spcAft>
                <a:spcPts val="600"/>
              </a:spcAft>
            </a:pPr>
            <a:r>
              <a:rPr lang="cs-CZ" dirty="0">
                <a:solidFill>
                  <a:schemeClr val="tx1"/>
                </a:solidFill>
              </a:rPr>
              <a:t>By František Zápotocký</a:t>
            </a:r>
            <a:endParaRPr lang="en-US" dirty="0">
              <a:solidFill>
                <a:schemeClr val="tx1"/>
              </a:solidFill>
            </a:endParaRPr>
          </a:p>
        </p:txBody>
      </p:sp>
    </p:spTree>
    <p:extLst>
      <p:ext uri="{BB962C8B-B14F-4D97-AF65-F5344CB8AC3E}">
        <p14:creationId xmlns:p14="http://schemas.microsoft.com/office/powerpoint/2010/main" val="42696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3A67-CF75-8A80-6088-6F6590D857B2}"/>
              </a:ext>
            </a:extLst>
          </p:cNvPr>
          <p:cNvSpPr>
            <a:spLocks noGrp="1"/>
          </p:cNvSpPr>
          <p:nvPr>
            <p:ph type="title"/>
          </p:nvPr>
        </p:nvSpPr>
        <p:spPr/>
        <p:txBody>
          <a:bodyPr/>
          <a:lstStyle/>
          <a:p>
            <a:r>
              <a:rPr lang="en-GB" dirty="0"/>
              <a:t>Complex numbers</a:t>
            </a:r>
          </a:p>
        </p:txBody>
      </p:sp>
      <p:sp>
        <p:nvSpPr>
          <p:cNvPr id="3" name="Content Placeholder 2">
            <a:extLst>
              <a:ext uri="{FF2B5EF4-FFF2-40B4-BE49-F238E27FC236}">
                <a16:creationId xmlns:a16="http://schemas.microsoft.com/office/drawing/2014/main" id="{810D7BEC-935D-2837-35B8-2698C0FC638B}"/>
              </a:ext>
            </a:extLst>
          </p:cNvPr>
          <p:cNvSpPr>
            <a:spLocks noGrp="1"/>
          </p:cNvSpPr>
          <p:nvPr>
            <p:ph idx="1"/>
          </p:nvPr>
        </p:nvSpPr>
        <p:spPr/>
        <p:txBody>
          <a:bodyPr/>
          <a:lstStyle/>
          <a:p>
            <a:r>
              <a:rPr lang="en-GB" dirty="0"/>
              <a:t>In real number we don’t have number witch amplified is equal to </a:t>
            </a:r>
            <a:r>
              <a:rPr lang="en-GB" b="1" dirty="0"/>
              <a:t>-1</a:t>
            </a:r>
            <a:endParaRPr lang="en-GB" dirty="0"/>
          </a:p>
          <a:p>
            <a:r>
              <a:rPr lang="en-GB" dirty="0"/>
              <a:t>This where imaginary numbers come and say, what there was a number that amplified I equal to </a:t>
            </a:r>
            <a:r>
              <a:rPr lang="en-GB" b="1" dirty="0"/>
              <a:t>-1</a:t>
            </a:r>
            <a:endParaRPr lang="en-GB" dirty="0"/>
          </a:p>
          <a:p>
            <a:r>
              <a:rPr lang="en-GB" dirty="0"/>
              <a:t>We use </a:t>
            </a:r>
            <a:r>
              <a:rPr lang="en-GB" b="1" i="1" dirty="0"/>
              <a:t>i</a:t>
            </a:r>
            <a:r>
              <a:rPr lang="en-GB" dirty="0"/>
              <a:t> as shortcut for imaginary; √(-1) = </a:t>
            </a:r>
            <a:r>
              <a:rPr lang="en-GB" b="1" i="1" dirty="0" err="1"/>
              <a:t>i</a:t>
            </a:r>
            <a:endParaRPr lang="en-GB" dirty="0"/>
          </a:p>
          <a:p>
            <a:r>
              <a:rPr lang="en-GB" dirty="0"/>
              <a:t>Complex number is made by adding imaginary and real number like 5 + 2i</a:t>
            </a:r>
          </a:p>
          <a:p>
            <a:r>
              <a:rPr lang="en-GB" dirty="0"/>
              <a:t>Examples of counting:</a:t>
            </a:r>
          </a:p>
          <a:p>
            <a:r>
              <a:rPr lang="en-GB" dirty="0"/>
              <a:t>Z</a:t>
            </a:r>
            <a:r>
              <a:rPr lang="en-GB" baseline="-25000" dirty="0"/>
              <a:t>1</a:t>
            </a:r>
            <a:r>
              <a:rPr lang="en-GB" dirty="0"/>
              <a:t> = 5 + 2i		Z</a:t>
            </a:r>
            <a:r>
              <a:rPr lang="en-GB" baseline="-25000" dirty="0"/>
              <a:t>2</a:t>
            </a:r>
            <a:r>
              <a:rPr lang="en-GB" dirty="0"/>
              <a:t> = 4 – 3i</a:t>
            </a:r>
          </a:p>
          <a:p>
            <a:r>
              <a:rPr lang="en-GB" dirty="0"/>
              <a:t>Z</a:t>
            </a:r>
            <a:r>
              <a:rPr lang="en-GB" baseline="-25000" dirty="0"/>
              <a:t>a</a:t>
            </a:r>
            <a:r>
              <a:rPr lang="en-GB" dirty="0"/>
              <a:t> = Z</a:t>
            </a:r>
            <a:r>
              <a:rPr lang="en-GB" baseline="-25000" dirty="0"/>
              <a:t>1</a:t>
            </a:r>
            <a:r>
              <a:rPr lang="en-GB" dirty="0"/>
              <a:t> + Z</a:t>
            </a:r>
            <a:r>
              <a:rPr lang="en-GB" baseline="-25000" dirty="0"/>
              <a:t>2</a:t>
            </a:r>
            <a:r>
              <a:rPr lang="en-GB" dirty="0"/>
              <a:t> = (5 + 2i) + ( 4 - 3i) = 5 + 4 + 2i – 3i = 9 – I</a:t>
            </a:r>
          </a:p>
          <a:p>
            <a:endParaRPr lang="en-GB" dirty="0"/>
          </a:p>
          <a:p>
            <a:r>
              <a:rPr lang="en-GB" dirty="0" err="1"/>
              <a:t>Z</a:t>
            </a:r>
            <a:r>
              <a:rPr lang="en-GB" baseline="-25000" dirty="0" err="1"/>
              <a:t>b</a:t>
            </a:r>
            <a:r>
              <a:rPr lang="en-GB" dirty="0"/>
              <a:t> = Z</a:t>
            </a:r>
            <a:r>
              <a:rPr lang="en-GB" baseline="-25000" dirty="0"/>
              <a:t>1</a:t>
            </a:r>
            <a:r>
              <a:rPr lang="en-GB" baseline="30000" dirty="0"/>
              <a:t>2</a:t>
            </a:r>
            <a:r>
              <a:rPr lang="en-GB" dirty="0"/>
              <a:t> = (5 + 2i)</a:t>
            </a:r>
            <a:r>
              <a:rPr lang="en-GB" baseline="30000" dirty="0"/>
              <a:t>2</a:t>
            </a:r>
            <a:r>
              <a:rPr lang="en-GB" dirty="0"/>
              <a:t> = 5</a:t>
            </a:r>
            <a:r>
              <a:rPr lang="en-GB" baseline="30000" dirty="0"/>
              <a:t>2</a:t>
            </a:r>
            <a:r>
              <a:rPr lang="en-GB" dirty="0"/>
              <a:t> + 2*5*2i + (2i)</a:t>
            </a:r>
            <a:r>
              <a:rPr lang="en-GB" baseline="30000" dirty="0"/>
              <a:t>2</a:t>
            </a:r>
            <a:r>
              <a:rPr lang="en-GB" dirty="0"/>
              <a:t> = 25 + 20i – 4 = 21 + 20i</a:t>
            </a:r>
          </a:p>
        </p:txBody>
      </p:sp>
      <p:sp>
        <p:nvSpPr>
          <p:cNvPr id="4" name="TextBox 3">
            <a:extLst>
              <a:ext uri="{FF2B5EF4-FFF2-40B4-BE49-F238E27FC236}">
                <a16:creationId xmlns:a16="http://schemas.microsoft.com/office/drawing/2014/main" id="{7A45A83C-E037-0F7F-78F9-30DEE9A1C57D}"/>
              </a:ext>
            </a:extLst>
          </p:cNvPr>
          <p:cNvSpPr txBox="1"/>
          <p:nvPr/>
        </p:nvSpPr>
        <p:spPr>
          <a:xfrm>
            <a:off x="659757" y="6041985"/>
            <a:ext cx="1510798" cy="307777"/>
          </a:xfrm>
          <a:prstGeom prst="rect">
            <a:avLst/>
          </a:prstGeom>
          <a:noFill/>
        </p:spPr>
        <p:txBody>
          <a:bodyPr wrap="none" rtlCol="0">
            <a:spAutoFit/>
          </a:bodyPr>
          <a:lstStyle/>
          <a:p>
            <a:r>
              <a:rPr lang="en-GB" sz="1400" dirty="0"/>
              <a:t>X amplified = X</a:t>
            </a:r>
            <a:r>
              <a:rPr lang="en-GB" sz="1400" baseline="30000" dirty="0"/>
              <a:t>2</a:t>
            </a:r>
          </a:p>
        </p:txBody>
      </p:sp>
      <p:sp>
        <p:nvSpPr>
          <p:cNvPr id="5" name="AutoShape 2" descr="Complex Plane">
            <a:extLst>
              <a:ext uri="{FF2B5EF4-FFF2-40B4-BE49-F238E27FC236}">
                <a16:creationId xmlns:a16="http://schemas.microsoft.com/office/drawing/2014/main" id="{7279C1CD-160D-2C64-5CEF-BCC1C1E666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Complex Plane">
            <a:extLst>
              <a:ext uri="{FF2B5EF4-FFF2-40B4-BE49-F238E27FC236}">
                <a16:creationId xmlns:a16="http://schemas.microsoft.com/office/drawing/2014/main" id="{C6F2308C-BC2F-9FF1-F3C1-8BABEE4829C9}"/>
              </a:ext>
            </a:extLst>
          </p:cNvPr>
          <p:cNvSpPr>
            <a:spLocks noChangeAspect="1" noChangeArrowheads="1"/>
          </p:cNvSpPr>
          <p:nvPr/>
        </p:nvSpPr>
        <p:spPr bwMode="auto">
          <a:xfrm>
            <a:off x="6096000" y="3429000"/>
            <a:ext cx="4228618" cy="42286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36E962EC-C7D7-7682-2AF9-F9B12075545C}"/>
              </a:ext>
            </a:extLst>
          </p:cNvPr>
          <p:cNvPicPr>
            <a:picLocks noChangeAspect="1"/>
          </p:cNvPicPr>
          <p:nvPr/>
        </p:nvPicPr>
        <p:blipFill>
          <a:blip r:embed="rId3"/>
          <a:stretch>
            <a:fillRect/>
          </a:stretch>
        </p:blipFill>
        <p:spPr>
          <a:xfrm>
            <a:off x="9053709" y="3581400"/>
            <a:ext cx="2071491" cy="2100805"/>
          </a:xfrm>
          <a:prstGeom prst="rect">
            <a:avLst/>
          </a:prstGeom>
        </p:spPr>
      </p:pic>
    </p:spTree>
    <p:extLst>
      <p:ext uri="{BB962C8B-B14F-4D97-AF65-F5344CB8AC3E}">
        <p14:creationId xmlns:p14="http://schemas.microsoft.com/office/powerpoint/2010/main" val="204825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3" name="Rectangle 308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5A945-C2C6-2787-1922-E826A300B411}"/>
              </a:ext>
            </a:extLst>
          </p:cNvPr>
          <p:cNvSpPr>
            <a:spLocks noGrp="1"/>
          </p:cNvSpPr>
          <p:nvPr>
            <p:ph type="title"/>
          </p:nvPr>
        </p:nvSpPr>
        <p:spPr>
          <a:xfrm>
            <a:off x="868680" y="642593"/>
            <a:ext cx="6281928" cy="1744183"/>
          </a:xfrm>
        </p:spPr>
        <p:txBody>
          <a:bodyPr>
            <a:normAutofit/>
          </a:bodyPr>
          <a:lstStyle/>
          <a:p>
            <a:r>
              <a:rPr lang="en-GB" sz="4000" dirty="0"/>
              <a:t>Mandelbrot set</a:t>
            </a:r>
            <a:br>
              <a:rPr lang="en-GB" dirty="0"/>
            </a:br>
            <a:endParaRPr lang="en-GB" dirty="0"/>
          </a:p>
        </p:txBody>
      </p:sp>
      <p:sp>
        <p:nvSpPr>
          <p:cNvPr id="3" name="Content Placeholder 2">
            <a:extLst>
              <a:ext uri="{FF2B5EF4-FFF2-40B4-BE49-F238E27FC236}">
                <a16:creationId xmlns:a16="http://schemas.microsoft.com/office/drawing/2014/main" id="{FD643ED5-D3EE-373A-F112-38083764753F}"/>
              </a:ext>
            </a:extLst>
          </p:cNvPr>
          <p:cNvSpPr>
            <a:spLocks noGrp="1"/>
          </p:cNvSpPr>
          <p:nvPr>
            <p:ph idx="1"/>
          </p:nvPr>
        </p:nvSpPr>
        <p:spPr>
          <a:xfrm>
            <a:off x="868680" y="2386584"/>
            <a:ext cx="6281928" cy="3648456"/>
          </a:xfrm>
        </p:spPr>
        <p:txBody>
          <a:bodyPr>
            <a:normAutofit/>
          </a:bodyPr>
          <a:lstStyle/>
          <a:p>
            <a:r>
              <a:rPr lang="en-GB" dirty="0"/>
              <a:t>one of the most iconic fractals</a:t>
            </a:r>
          </a:p>
          <a:p>
            <a:r>
              <a:rPr lang="en-GB" dirty="0"/>
              <a:t>Black is the set, edges are fractal, colours are outside</a:t>
            </a:r>
          </a:p>
          <a:p>
            <a:r>
              <a:rPr lang="en-GB" sz="1800" dirty="0"/>
              <a:t>z</a:t>
            </a:r>
            <a:r>
              <a:rPr lang="en-GB" sz="1800" baseline="-25000" dirty="0"/>
              <a:t>0</a:t>
            </a:r>
            <a:r>
              <a:rPr lang="en-GB" sz="1800" dirty="0"/>
              <a:t>=0	z</a:t>
            </a:r>
            <a:r>
              <a:rPr lang="en-GB" sz="1800" baseline="-25000" dirty="0"/>
              <a:t>n</a:t>
            </a:r>
            <a:r>
              <a:rPr lang="en-GB" sz="1800" dirty="0"/>
              <a:t>+1=z</a:t>
            </a:r>
            <a:r>
              <a:rPr lang="en-GB" sz="1800" baseline="-25000" dirty="0"/>
              <a:t>n</a:t>
            </a:r>
            <a:r>
              <a:rPr lang="en-GB" sz="1800" baseline="30000" dirty="0"/>
              <a:t>2</a:t>
            </a:r>
            <a:r>
              <a:rPr lang="en-GB" sz="1800" dirty="0"/>
              <a:t>+c</a:t>
            </a:r>
          </a:p>
          <a:p>
            <a:r>
              <a:rPr lang="en-GB" dirty="0"/>
              <a:t>c is complex number representing point in complex plane</a:t>
            </a:r>
          </a:p>
          <a:p>
            <a:r>
              <a:rPr lang="en-GB" dirty="0"/>
              <a:t>If z</a:t>
            </a:r>
            <a:r>
              <a:rPr lang="en-GB" baseline="-25000" dirty="0"/>
              <a:t>∞</a:t>
            </a:r>
            <a:r>
              <a:rPr lang="en-GB" dirty="0"/>
              <a:t> = ∞, than point isn’t in set</a:t>
            </a:r>
          </a:p>
          <a:p>
            <a:r>
              <a:rPr lang="en-GB" dirty="0"/>
              <a:t>colours</a:t>
            </a:r>
          </a:p>
        </p:txBody>
      </p:sp>
      <p:sp>
        <p:nvSpPr>
          <p:cNvPr id="3085" name="Rectangle 3084">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delbrot Set - How to plot the Mandelbrot set">
            <a:extLst>
              <a:ext uri="{FF2B5EF4-FFF2-40B4-BE49-F238E27FC236}">
                <a16:creationId xmlns:a16="http://schemas.microsoft.com/office/drawing/2014/main" id="{C5A06235-FB8D-67AE-73B0-3DE77ABD0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550" y="2193119"/>
            <a:ext cx="3707641" cy="247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332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3" name="Rectangle 308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5A945-C2C6-2787-1922-E826A300B411}"/>
              </a:ext>
            </a:extLst>
          </p:cNvPr>
          <p:cNvSpPr>
            <a:spLocks noGrp="1"/>
          </p:cNvSpPr>
          <p:nvPr>
            <p:ph type="title"/>
          </p:nvPr>
        </p:nvSpPr>
        <p:spPr>
          <a:xfrm>
            <a:off x="868680" y="642593"/>
            <a:ext cx="6281928" cy="1744183"/>
          </a:xfrm>
        </p:spPr>
        <p:txBody>
          <a:bodyPr>
            <a:normAutofit/>
          </a:bodyPr>
          <a:lstStyle/>
          <a:p>
            <a:r>
              <a:rPr lang="en-GB" sz="4000" dirty="0"/>
              <a:t>Julia set</a:t>
            </a:r>
            <a:br>
              <a:rPr lang="en-GB" dirty="0"/>
            </a:br>
            <a:endParaRPr lang="en-GB" dirty="0"/>
          </a:p>
        </p:txBody>
      </p:sp>
      <p:sp>
        <p:nvSpPr>
          <p:cNvPr id="3" name="Content Placeholder 2">
            <a:extLst>
              <a:ext uri="{FF2B5EF4-FFF2-40B4-BE49-F238E27FC236}">
                <a16:creationId xmlns:a16="http://schemas.microsoft.com/office/drawing/2014/main" id="{FD643ED5-D3EE-373A-F112-38083764753F}"/>
              </a:ext>
            </a:extLst>
          </p:cNvPr>
          <p:cNvSpPr>
            <a:spLocks noGrp="1"/>
          </p:cNvSpPr>
          <p:nvPr>
            <p:ph idx="1"/>
          </p:nvPr>
        </p:nvSpPr>
        <p:spPr>
          <a:xfrm>
            <a:off x="868680" y="2386584"/>
            <a:ext cx="6281928" cy="3648456"/>
          </a:xfrm>
        </p:spPr>
        <p:txBody>
          <a:bodyPr>
            <a:normAutofit/>
          </a:bodyPr>
          <a:lstStyle/>
          <a:p>
            <a:r>
              <a:rPr lang="en-GB" dirty="0"/>
              <a:t>c is constant for 1 Julia set</a:t>
            </a:r>
          </a:p>
          <a:p>
            <a:r>
              <a:rPr lang="en-GB" dirty="0"/>
              <a:t>And z</a:t>
            </a:r>
            <a:r>
              <a:rPr lang="en-GB" baseline="-25000" dirty="0"/>
              <a:t>0</a:t>
            </a:r>
            <a:r>
              <a:rPr lang="en-GB" dirty="0"/>
              <a:t> is changing</a:t>
            </a:r>
            <a:endParaRPr lang="en-GB" baseline="-25000" dirty="0"/>
          </a:p>
          <a:p>
            <a:r>
              <a:rPr lang="en-GB"/>
              <a:t>Formula stay </a:t>
            </a:r>
            <a:r>
              <a:rPr lang="en-GB" dirty="0"/>
              <a:t>same</a:t>
            </a:r>
          </a:p>
        </p:txBody>
      </p:sp>
      <p:sp>
        <p:nvSpPr>
          <p:cNvPr id="3085" name="Rectangle 3084">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Julia Sets">
            <a:extLst>
              <a:ext uri="{FF2B5EF4-FFF2-40B4-BE49-F238E27FC236}">
                <a16:creationId xmlns:a16="http://schemas.microsoft.com/office/drawing/2014/main" id="{ACA94746-E0CA-4148-4686-ED07840EE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871" y="1917140"/>
            <a:ext cx="4015628" cy="301172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Complex Plane">
            <a:extLst>
              <a:ext uri="{FF2B5EF4-FFF2-40B4-BE49-F238E27FC236}">
                <a16:creationId xmlns:a16="http://schemas.microsoft.com/office/drawing/2014/main" id="{9ACD3629-4549-D6AA-B809-412CD5CFF7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mplex Plane">
            <a:extLst>
              <a:ext uri="{FF2B5EF4-FFF2-40B4-BE49-F238E27FC236}">
                <a16:creationId xmlns:a16="http://schemas.microsoft.com/office/drawing/2014/main" id="{18F642E0-C078-DA80-B09E-E947E2710CF9}"/>
              </a:ext>
            </a:extLst>
          </p:cNvPr>
          <p:cNvSpPr>
            <a:spLocks noChangeAspect="1" noChangeArrowheads="1"/>
          </p:cNvSpPr>
          <p:nvPr/>
        </p:nvSpPr>
        <p:spPr bwMode="auto">
          <a:xfrm>
            <a:off x="6095999" y="1632151"/>
            <a:ext cx="2101649" cy="21016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complex plane (math type)">
            <a:extLst>
              <a:ext uri="{FF2B5EF4-FFF2-40B4-BE49-F238E27FC236}">
                <a16:creationId xmlns:a16="http://schemas.microsoft.com/office/drawing/2014/main" id="{6FE644D9-8041-9394-2A40-58FA39BB0F58}"/>
              </a:ext>
            </a:extLst>
          </p:cNvPr>
          <p:cNvSpPr>
            <a:spLocks noChangeAspect="1" noChangeArrowheads="1"/>
          </p:cNvSpPr>
          <p:nvPr/>
        </p:nvSpPr>
        <p:spPr bwMode="auto">
          <a:xfrm>
            <a:off x="6096000" y="1018572"/>
            <a:ext cx="2715228" cy="27152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314411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Fractal Broccoli Plant">
            <a:extLst>
              <a:ext uri="{FF2B5EF4-FFF2-40B4-BE49-F238E27FC236}">
                <a16:creationId xmlns:a16="http://schemas.microsoft.com/office/drawing/2014/main" id="{E6E23273-1701-7E61-C12D-6E86EDBE0D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5456" y="1253965"/>
            <a:ext cx="3406261" cy="2273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ctal Human Heart Vascular System">
            <a:extLst>
              <a:ext uri="{FF2B5EF4-FFF2-40B4-BE49-F238E27FC236}">
                <a16:creationId xmlns:a16="http://schemas.microsoft.com/office/drawing/2014/main" id="{193415A1-C55F-C48C-11C3-4E9A0544EF1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44577" y="782136"/>
            <a:ext cx="2302846" cy="32207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undation To Plant 1,000 Trees In FCT">
            <a:extLst>
              <a:ext uri="{FF2B5EF4-FFF2-40B4-BE49-F238E27FC236}">
                <a16:creationId xmlns:a16="http://schemas.microsoft.com/office/drawing/2014/main" id="{3327060B-AE37-5A11-795C-13A1C5C6A4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25"/>
          <a:stretch/>
        </p:blipFill>
        <p:spPr bwMode="auto">
          <a:xfrm>
            <a:off x="8121444" y="956118"/>
            <a:ext cx="3406263" cy="2869371"/>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6A0B685E-5162-4E10-98F2-9511FD9E2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4216139"/>
            <a:ext cx="12192000" cy="26418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9" y="4380353"/>
            <a:ext cx="11859768" cy="2313432"/>
          </a:xfrm>
          <a:prstGeom prst="rect">
            <a:avLst/>
          </a:prstGeom>
          <a:no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398B73A2-493D-F2D0-E18F-198CB27FBEB7}"/>
              </a:ext>
            </a:extLst>
          </p:cNvPr>
          <p:cNvSpPr>
            <a:spLocks noGrp="1"/>
          </p:cNvSpPr>
          <p:nvPr>
            <p:ph type="title"/>
          </p:nvPr>
        </p:nvSpPr>
        <p:spPr>
          <a:xfrm>
            <a:off x="310776" y="4495893"/>
            <a:ext cx="5588000" cy="1923571"/>
          </a:xfrm>
        </p:spPr>
        <p:txBody>
          <a:bodyPr vert="horz" lIns="91440" tIns="45720" rIns="91440" bIns="45720" rtlCol="0" anchor="ctr">
            <a:normAutofit/>
          </a:bodyPr>
          <a:lstStyle/>
          <a:p>
            <a:pPr algn="r"/>
            <a:r>
              <a:rPr lang="en-US" sz="4400">
                <a:solidFill>
                  <a:schemeClr val="tx1"/>
                </a:solidFill>
              </a:rPr>
              <a:t>Fractals in nature</a:t>
            </a:r>
          </a:p>
        </p:txBody>
      </p:sp>
      <p:cxnSp>
        <p:nvCxnSpPr>
          <p:cNvPr id="1041" name="Straight Connector 1040">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881334"/>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B6200B-821E-9984-1B77-D4ABE8EDBAA1}"/>
              </a:ext>
            </a:extLst>
          </p:cNvPr>
          <p:cNvSpPr txBox="1"/>
          <p:nvPr/>
        </p:nvSpPr>
        <p:spPr>
          <a:xfrm>
            <a:off x="6256866" y="4495893"/>
            <a:ext cx="5624355" cy="1923570"/>
          </a:xfrm>
          <a:prstGeom prst="rect">
            <a:avLst/>
          </a:prstGeom>
        </p:spPr>
        <p:txBody>
          <a:bodyPr vert="horz" lIns="91440" tIns="45720" rIns="91440" bIns="45720" rtlCol="0" anchor="ctr">
            <a:normAutofit/>
          </a:bodyPr>
          <a:lstStyle/>
          <a:p>
            <a:pPr indent="-182880">
              <a:spcAft>
                <a:spcPts val="600"/>
              </a:spcAft>
              <a:buClr>
                <a:schemeClr val="tx1">
                  <a:lumMod val="85000"/>
                  <a:lumOff val="15000"/>
                </a:schemeClr>
              </a:buClr>
              <a:buFont typeface="Garamond" pitchFamily="18" charset="0"/>
              <a:buChar char="◦"/>
            </a:pPr>
            <a:r>
              <a:rPr lang="en-US"/>
              <a:t>“Clouds are not spheres, mountains are not cones, coastlines are not circles, and bark is not smooth, nor does lightning travel in a straight line.”</a:t>
            </a:r>
          </a:p>
          <a:p>
            <a:pPr indent="-182880">
              <a:spcAft>
                <a:spcPts val="600"/>
              </a:spcAft>
              <a:buClr>
                <a:schemeClr val="tx1">
                  <a:lumMod val="85000"/>
                  <a:lumOff val="15000"/>
                </a:schemeClr>
              </a:buClr>
              <a:buFont typeface="Garamond" pitchFamily="18" charset="0"/>
              <a:buChar char="◦"/>
            </a:pPr>
            <a:r>
              <a:rPr lang="en-US"/>
              <a:t>― Benoît Mandelbrot</a:t>
            </a:r>
          </a:p>
        </p:txBody>
      </p:sp>
      <p:sp>
        <p:nvSpPr>
          <p:cNvPr id="3" name="TextBox 2">
            <a:extLst>
              <a:ext uri="{FF2B5EF4-FFF2-40B4-BE49-F238E27FC236}">
                <a16:creationId xmlns:a16="http://schemas.microsoft.com/office/drawing/2014/main" id="{E43F8C24-D179-F971-303B-1B0AA84EBA54}"/>
              </a:ext>
            </a:extLst>
          </p:cNvPr>
          <p:cNvSpPr txBox="1"/>
          <p:nvPr/>
        </p:nvSpPr>
        <p:spPr>
          <a:xfrm>
            <a:off x="5137692" y="354945"/>
            <a:ext cx="1916615" cy="338554"/>
          </a:xfrm>
          <a:prstGeom prst="rect">
            <a:avLst/>
          </a:prstGeom>
          <a:noFill/>
        </p:spPr>
        <p:txBody>
          <a:bodyPr wrap="none" rtlCol="0">
            <a:spAutoFit/>
          </a:bodyPr>
          <a:lstStyle/>
          <a:p>
            <a:r>
              <a:rPr lang="en-GB" sz="1600" dirty="0">
                <a:solidFill>
                  <a:srgbClr val="666666"/>
                </a:solidFill>
                <a:latin typeface="Open Sans" panose="020B0606030504020204" pitchFamily="34" charset="0"/>
              </a:rPr>
              <a:t>circulatory system</a:t>
            </a:r>
          </a:p>
        </p:txBody>
      </p:sp>
      <p:sp>
        <p:nvSpPr>
          <p:cNvPr id="5" name="TextBox 4">
            <a:extLst>
              <a:ext uri="{FF2B5EF4-FFF2-40B4-BE49-F238E27FC236}">
                <a16:creationId xmlns:a16="http://schemas.microsoft.com/office/drawing/2014/main" id="{31F7715A-E04B-76C3-0D9C-41C3857B5A72}"/>
              </a:ext>
            </a:extLst>
          </p:cNvPr>
          <p:cNvSpPr txBox="1"/>
          <p:nvPr/>
        </p:nvSpPr>
        <p:spPr>
          <a:xfrm>
            <a:off x="8982240" y="354946"/>
            <a:ext cx="696153" cy="338554"/>
          </a:xfrm>
          <a:prstGeom prst="rect">
            <a:avLst/>
          </a:prstGeom>
          <a:noFill/>
        </p:spPr>
        <p:txBody>
          <a:bodyPr wrap="none" rtlCol="0">
            <a:spAutoFit/>
          </a:bodyPr>
          <a:lstStyle/>
          <a:p>
            <a:r>
              <a:rPr lang="en-GB" sz="1600" dirty="0">
                <a:solidFill>
                  <a:srgbClr val="666666"/>
                </a:solidFill>
                <a:latin typeface="Open Sans" panose="020B0606030504020204" pitchFamily="34" charset="0"/>
              </a:rPr>
              <a:t>Trees</a:t>
            </a:r>
          </a:p>
        </p:txBody>
      </p:sp>
      <p:sp>
        <p:nvSpPr>
          <p:cNvPr id="6" name="TextBox 5">
            <a:extLst>
              <a:ext uri="{FF2B5EF4-FFF2-40B4-BE49-F238E27FC236}">
                <a16:creationId xmlns:a16="http://schemas.microsoft.com/office/drawing/2014/main" id="{454D732B-EC81-4567-3C22-32F1A516BCFB}"/>
              </a:ext>
            </a:extLst>
          </p:cNvPr>
          <p:cNvSpPr txBox="1"/>
          <p:nvPr/>
        </p:nvSpPr>
        <p:spPr>
          <a:xfrm>
            <a:off x="2386970" y="339556"/>
            <a:ext cx="1372492" cy="369332"/>
          </a:xfrm>
          <a:prstGeom prst="rect">
            <a:avLst/>
          </a:prstGeom>
          <a:noFill/>
        </p:spPr>
        <p:txBody>
          <a:bodyPr wrap="none" rtlCol="0">
            <a:spAutoFit/>
          </a:bodyPr>
          <a:lstStyle/>
          <a:p>
            <a:r>
              <a:rPr lang="en-GB" sz="1600" dirty="0">
                <a:solidFill>
                  <a:srgbClr val="666666"/>
                </a:solidFill>
                <a:latin typeface="Open Sans" panose="020B0606030504020204" pitchFamily="34" charset="0"/>
              </a:rPr>
              <a:t>Plants, food</a:t>
            </a:r>
            <a:r>
              <a:rPr lang="en-GB" dirty="0">
                <a:solidFill>
                  <a:srgbClr val="666666"/>
                </a:solidFill>
                <a:latin typeface="Open Sans" panose="020B0606030504020204" pitchFamily="34" charset="0"/>
              </a:rPr>
              <a:t> </a:t>
            </a:r>
            <a:endParaRPr lang="en-GB" dirty="0"/>
          </a:p>
        </p:txBody>
      </p:sp>
    </p:spTree>
    <p:extLst>
      <p:ext uri="{BB962C8B-B14F-4D97-AF65-F5344CB8AC3E}">
        <p14:creationId xmlns:p14="http://schemas.microsoft.com/office/powerpoint/2010/main" val="154985015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6A0B685E-5162-4E10-98F2-9511FD9E2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4216139"/>
            <a:ext cx="12192000" cy="26418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9" y="4380353"/>
            <a:ext cx="11859768" cy="2313432"/>
          </a:xfrm>
          <a:prstGeom prst="rect">
            <a:avLst/>
          </a:prstGeom>
          <a:no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398B73A2-493D-F2D0-E18F-198CB27FBEB7}"/>
              </a:ext>
            </a:extLst>
          </p:cNvPr>
          <p:cNvSpPr>
            <a:spLocks noGrp="1"/>
          </p:cNvSpPr>
          <p:nvPr>
            <p:ph type="title"/>
          </p:nvPr>
        </p:nvSpPr>
        <p:spPr>
          <a:xfrm>
            <a:off x="310776" y="4495893"/>
            <a:ext cx="5588000" cy="1923571"/>
          </a:xfrm>
        </p:spPr>
        <p:txBody>
          <a:bodyPr vert="horz" lIns="91440" tIns="45720" rIns="91440" bIns="45720" rtlCol="0" anchor="ctr">
            <a:normAutofit/>
          </a:bodyPr>
          <a:lstStyle/>
          <a:p>
            <a:pPr algn="r"/>
            <a:r>
              <a:rPr lang="en-US" sz="4400" dirty="0">
                <a:solidFill>
                  <a:schemeClr val="tx1"/>
                </a:solidFill>
              </a:rPr>
              <a:t>Fractals in nature</a:t>
            </a:r>
          </a:p>
        </p:txBody>
      </p:sp>
      <p:cxnSp>
        <p:nvCxnSpPr>
          <p:cNvPr id="1041" name="Straight Connector 1040">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881334"/>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B6200B-821E-9984-1B77-D4ABE8EDBAA1}"/>
              </a:ext>
            </a:extLst>
          </p:cNvPr>
          <p:cNvSpPr txBox="1"/>
          <p:nvPr/>
        </p:nvSpPr>
        <p:spPr>
          <a:xfrm>
            <a:off x="6256866" y="4495893"/>
            <a:ext cx="5624355" cy="1923570"/>
          </a:xfrm>
          <a:prstGeom prst="rect">
            <a:avLst/>
          </a:prstGeom>
        </p:spPr>
        <p:txBody>
          <a:bodyPr vert="horz" lIns="91440" tIns="45720" rIns="91440" bIns="45720" rtlCol="0" anchor="ctr">
            <a:normAutofit/>
          </a:bodyPr>
          <a:lstStyle/>
          <a:p>
            <a:pPr indent="-182880">
              <a:spcAft>
                <a:spcPts val="600"/>
              </a:spcAft>
              <a:buClr>
                <a:schemeClr val="tx1">
                  <a:lumMod val="85000"/>
                  <a:lumOff val="15000"/>
                </a:schemeClr>
              </a:buClr>
              <a:buFont typeface="Garamond" pitchFamily="18" charset="0"/>
              <a:buChar char="◦"/>
            </a:pPr>
            <a:r>
              <a:rPr lang="en-GB" dirty="0"/>
              <a:t>Rivers divides like trees</a:t>
            </a:r>
          </a:p>
          <a:p>
            <a:pPr indent="-182880">
              <a:spcAft>
                <a:spcPts val="600"/>
              </a:spcAft>
              <a:buClr>
                <a:schemeClr val="tx1">
                  <a:lumMod val="85000"/>
                  <a:lumOff val="15000"/>
                </a:schemeClr>
              </a:buClr>
              <a:buFont typeface="Garamond" pitchFamily="18" charset="0"/>
              <a:buChar char="◦"/>
            </a:pPr>
            <a:r>
              <a:rPr lang="en-GB" dirty="0"/>
              <a:t>Length of Britain coast</a:t>
            </a:r>
          </a:p>
          <a:p>
            <a:pPr indent="-182880">
              <a:spcAft>
                <a:spcPts val="600"/>
              </a:spcAft>
              <a:buClr>
                <a:schemeClr val="tx1">
                  <a:lumMod val="85000"/>
                  <a:lumOff val="15000"/>
                </a:schemeClr>
              </a:buClr>
              <a:buFont typeface="Garamond" pitchFamily="18" charset="0"/>
              <a:buChar char="◦"/>
            </a:pPr>
            <a:r>
              <a:rPr lang="en-GB" dirty="0"/>
              <a:t>coastline paradox</a:t>
            </a:r>
            <a:endParaRPr lang="en-US" dirty="0"/>
          </a:p>
        </p:txBody>
      </p:sp>
      <p:pic>
        <p:nvPicPr>
          <p:cNvPr id="4" name="Picture 4" descr="The salt marshes of southern Spain's Coto Doñana National Park......more  like the tree of life | Fractals in nature, Fractals, National parks">
            <a:extLst>
              <a:ext uri="{FF2B5EF4-FFF2-40B4-BE49-F238E27FC236}">
                <a16:creationId xmlns:a16="http://schemas.microsoft.com/office/drawing/2014/main" id="{378B14B9-0CBE-505E-3DD7-0C4B44CB23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4249" y="980056"/>
            <a:ext cx="3298612" cy="2193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actal phase screen generation algorithm for atmospheric turbulence">
            <a:extLst>
              <a:ext uri="{FF2B5EF4-FFF2-40B4-BE49-F238E27FC236}">
                <a16:creationId xmlns:a16="http://schemas.microsoft.com/office/drawing/2014/main" id="{899867A5-8A2D-310D-0196-E5A6B93AD0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28977" y="392460"/>
            <a:ext cx="8117264" cy="32874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20DCF9-0312-CC09-4757-4B7B971CBF28}"/>
              </a:ext>
            </a:extLst>
          </p:cNvPr>
          <p:cNvSpPr txBox="1"/>
          <p:nvPr/>
        </p:nvSpPr>
        <p:spPr>
          <a:xfrm>
            <a:off x="308909" y="6245124"/>
            <a:ext cx="1521570" cy="338554"/>
          </a:xfrm>
          <a:prstGeom prst="rect">
            <a:avLst/>
          </a:prstGeom>
          <a:noFill/>
        </p:spPr>
        <p:txBody>
          <a:bodyPr wrap="none" rtlCol="0">
            <a:spAutoFit/>
          </a:bodyPr>
          <a:lstStyle/>
          <a:p>
            <a:r>
              <a:rPr lang="en-GB" sz="1600" dirty="0"/>
              <a:t>1 mile = 1.609</a:t>
            </a:r>
          </a:p>
        </p:txBody>
      </p:sp>
    </p:spTree>
    <p:extLst>
      <p:ext uri="{BB962C8B-B14F-4D97-AF65-F5344CB8AC3E}">
        <p14:creationId xmlns:p14="http://schemas.microsoft.com/office/powerpoint/2010/main" val="374568529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2EC8-0076-BE29-7297-F7139422D16A}"/>
              </a:ext>
            </a:extLst>
          </p:cNvPr>
          <p:cNvSpPr>
            <a:spLocks noGrp="1"/>
          </p:cNvSpPr>
          <p:nvPr>
            <p:ph type="title"/>
          </p:nvPr>
        </p:nvSpPr>
        <p:spPr/>
        <p:txBody>
          <a:bodyPr/>
          <a:lstStyle/>
          <a:p>
            <a:r>
              <a:rPr lang="en-GB" dirty="0"/>
              <a:t>Where are Fractals used in technic </a:t>
            </a:r>
          </a:p>
        </p:txBody>
      </p:sp>
      <p:sp>
        <p:nvSpPr>
          <p:cNvPr id="3" name="Content Placeholder 2">
            <a:extLst>
              <a:ext uri="{FF2B5EF4-FFF2-40B4-BE49-F238E27FC236}">
                <a16:creationId xmlns:a16="http://schemas.microsoft.com/office/drawing/2014/main" id="{BF934FDE-11BA-E8B6-8F6C-C2DAF2232B28}"/>
              </a:ext>
            </a:extLst>
          </p:cNvPr>
          <p:cNvSpPr>
            <a:spLocks noGrp="1"/>
          </p:cNvSpPr>
          <p:nvPr>
            <p:ph idx="1"/>
          </p:nvPr>
        </p:nvSpPr>
        <p:spPr/>
        <p:txBody>
          <a:bodyPr/>
          <a:lstStyle/>
          <a:p>
            <a:endParaRPr lang="en-GB" dirty="0"/>
          </a:p>
          <a:p>
            <a:endParaRPr lang="en-GB" dirty="0"/>
          </a:p>
          <a:p>
            <a:r>
              <a:rPr lang="en-GB" dirty="0"/>
              <a:t>Creating model of landscape (fractal landscaping)</a:t>
            </a:r>
          </a:p>
          <a:p>
            <a:endParaRPr lang="en-GB" dirty="0"/>
          </a:p>
        </p:txBody>
      </p:sp>
    </p:spTree>
    <p:extLst>
      <p:ext uri="{BB962C8B-B14F-4D97-AF65-F5344CB8AC3E}">
        <p14:creationId xmlns:p14="http://schemas.microsoft.com/office/powerpoint/2010/main" val="16951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97DD-76A2-3B52-22DD-D45BC6B64E61}"/>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4ED375F8-87CA-22B1-F06F-946FEE663653}"/>
              </a:ext>
            </a:extLst>
          </p:cNvPr>
          <p:cNvSpPr>
            <a:spLocks noGrp="1"/>
          </p:cNvSpPr>
          <p:nvPr>
            <p:ph idx="1"/>
          </p:nvPr>
        </p:nvSpPr>
        <p:spPr/>
        <p:txBody>
          <a:bodyPr/>
          <a:lstStyle/>
          <a:p>
            <a:r>
              <a:rPr lang="en-GB" dirty="0">
                <a:hlinkClick r:id="rId2"/>
              </a:rPr>
              <a:t>https://fractalfoundation.org/resources/what-are-fractals/</a:t>
            </a:r>
            <a:endParaRPr lang="en-GB" dirty="0"/>
          </a:p>
          <a:p>
            <a:r>
              <a:rPr lang="en-GB" dirty="0">
                <a:hlinkClick r:id="rId3"/>
              </a:rPr>
              <a:t>https://kaufland.media.schwarz/is/image/schwarz/vegetables-leaf-salad-lettuce-detail-1?JGstbGVnYWN5LW9uc2l0ZS00JA==</a:t>
            </a:r>
            <a:endParaRPr lang="en-GB" dirty="0"/>
          </a:p>
          <a:p>
            <a:r>
              <a:rPr lang="en-GB" dirty="0">
                <a:hlinkClick r:id="rId4"/>
              </a:rPr>
              <a:t>https://www.techtarget.com/whatis/definition/fractal</a:t>
            </a:r>
            <a:endParaRPr lang="en-GB" dirty="0"/>
          </a:p>
          <a:p>
            <a:r>
              <a:rPr lang="en-GB" dirty="0">
                <a:hlinkClick r:id="rId5"/>
              </a:rPr>
              <a:t>https://mathigon.org/course/fractals/introduction</a:t>
            </a:r>
            <a:endParaRPr lang="en-GB" dirty="0"/>
          </a:p>
          <a:p>
            <a:r>
              <a:rPr lang="en-GB" dirty="0">
                <a:hlinkClick r:id="rId6"/>
              </a:rPr>
              <a:t>https://en.wikipedia.org/wiki/Sierpi%C5%84ski_triangle</a:t>
            </a:r>
            <a:endParaRPr lang="en-GB" dirty="0"/>
          </a:p>
          <a:p>
            <a:r>
              <a:rPr lang="en-GB" dirty="0">
                <a:hlinkClick r:id="rId7"/>
              </a:rPr>
              <a:t>https://iternal.us/what-is-a-fractal/</a:t>
            </a:r>
            <a:endParaRPr lang="en-GB" dirty="0"/>
          </a:p>
          <a:p>
            <a:r>
              <a:rPr lang="en-GB" dirty="0">
                <a:hlinkClick r:id="rId8"/>
              </a:rPr>
              <a:t>https://www.youtube.com/watch?v=XMriWTvPXHI</a:t>
            </a:r>
            <a:endParaRPr lang="en-GB" dirty="0"/>
          </a:p>
          <a:p>
            <a:r>
              <a:rPr lang="en-GB" dirty="0">
                <a:hlinkClick r:id="rId9"/>
              </a:rPr>
              <a:t>https://en.wikipedia.org/wiki/L-system</a:t>
            </a:r>
            <a:endParaRPr lang="en-GB" dirty="0"/>
          </a:p>
          <a:p>
            <a:r>
              <a:rPr lang="en-GB" dirty="0">
                <a:hlinkClick r:id="rId10"/>
              </a:rPr>
              <a:t>https://www.codingame.com/playgrounds/2358/how-to-plot-the-mandelbrot-set/mandelbrot-set</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2357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97DD-76A2-3B52-22DD-D45BC6B64E61}"/>
              </a:ext>
            </a:extLst>
          </p:cNvPr>
          <p:cNvSpPr>
            <a:spLocks noGrp="1"/>
          </p:cNvSpPr>
          <p:nvPr>
            <p:ph type="title"/>
          </p:nvPr>
        </p:nvSpPr>
        <p:spPr/>
        <p:txBody>
          <a:bodyPr/>
          <a:lstStyle/>
          <a:p>
            <a:r>
              <a:rPr lang="cs-CZ" dirty="0"/>
              <a:t>Picture </a:t>
            </a:r>
            <a:r>
              <a:rPr lang="en-GB" dirty="0"/>
              <a:t>references</a:t>
            </a:r>
          </a:p>
        </p:txBody>
      </p:sp>
      <p:sp>
        <p:nvSpPr>
          <p:cNvPr id="3" name="Content Placeholder 2">
            <a:extLst>
              <a:ext uri="{FF2B5EF4-FFF2-40B4-BE49-F238E27FC236}">
                <a16:creationId xmlns:a16="http://schemas.microsoft.com/office/drawing/2014/main" id="{4ED375F8-87CA-22B1-F06F-946FEE663653}"/>
              </a:ext>
            </a:extLst>
          </p:cNvPr>
          <p:cNvSpPr>
            <a:spLocks noGrp="1"/>
          </p:cNvSpPr>
          <p:nvPr>
            <p:ph idx="1"/>
          </p:nvPr>
        </p:nvSpPr>
        <p:spPr/>
        <p:txBody>
          <a:bodyPr>
            <a:normAutofit fontScale="92500" lnSpcReduction="10000"/>
          </a:bodyPr>
          <a:lstStyle/>
          <a:p>
            <a:r>
              <a:rPr lang="en-GB" dirty="0">
                <a:hlinkClick r:id="rId2"/>
              </a:rPr>
              <a:t>http://fractalfoundation.wolfesongs.com/wp-content/uploads/2009/01/sierpinski-zoom41.gif</a:t>
            </a:r>
            <a:endParaRPr lang="cs-CZ" dirty="0">
              <a:hlinkClick r:id="rId2"/>
            </a:endParaRPr>
          </a:p>
          <a:p>
            <a:r>
              <a:rPr lang="en-GB" dirty="0">
                <a:hlinkClick r:id="rId2"/>
              </a:rPr>
              <a:t>https://encrypted-tbn2.gstatic.com/images?q=tbn:ANd9GcSkBGg32oqJHSGDLqM3Lnq5MNaEpfjf_h4QW6D0XiGEVddAKETU</a:t>
            </a:r>
            <a:endParaRPr lang="cs-CZ" dirty="0">
              <a:hlinkClick r:id="rId2"/>
            </a:endParaRPr>
          </a:p>
          <a:p>
            <a:r>
              <a:rPr lang="en-GB" dirty="0">
                <a:hlinkClick r:id="rId2"/>
              </a:rPr>
              <a:t>https://i.ytimg.com/vi/QK2SJo-AxT4/maxres2.jpg?sqp=-oaymwEoCIAKENAF8quKqQMcGADwAQH4Ac4FgAKACooCDAgAEAEYZSBlKGUwDw==&amp;rs=AOn4CLA6LwN7WA1Bdb66QeSKXr4N-zHg-g</a:t>
            </a:r>
            <a:endParaRPr lang="cs-CZ" dirty="0">
              <a:hlinkClick r:id="rId2"/>
            </a:endParaRPr>
          </a:p>
          <a:p>
            <a:r>
              <a:rPr lang="en-GB" dirty="0">
                <a:hlinkClick r:id="rId2"/>
              </a:rPr>
              <a:t>https://encrypted-tbn0.gstatic.com/images?q=tbn:ANd9GcQRKNqwlCUlW9oS4K4CtLMweLbN95DZZV16KLH0Q6j9ys9Qqobl</a:t>
            </a:r>
            <a:endParaRPr lang="cs-CZ" dirty="0">
              <a:hlinkClick r:id="rId2"/>
            </a:endParaRPr>
          </a:p>
          <a:p>
            <a:r>
              <a:rPr lang="en-GB" dirty="0">
                <a:hlinkClick r:id="rId2"/>
              </a:rPr>
              <a:t>https://www.codingame.com/servlet/fileservlet?id=13848520651734</a:t>
            </a:r>
            <a:endParaRPr lang="cs-CZ" dirty="0">
              <a:hlinkClick r:id="rId2"/>
            </a:endParaRPr>
          </a:p>
          <a:p>
            <a:r>
              <a:rPr lang="en-GB" dirty="0">
                <a:hlinkClick r:id="rId2"/>
              </a:rPr>
              <a:t>https://www.mcgoodwin.net/julia/mcmjul1.gif</a:t>
            </a:r>
            <a:endParaRPr lang="cs-CZ" dirty="0"/>
          </a:p>
          <a:p>
            <a:r>
              <a:rPr lang="cs-CZ" dirty="0">
                <a:hlinkClick r:id="rId3"/>
              </a:rPr>
              <a:t>https://leadership.ng/wp-content/uploads/2022/07/TREES.jpg</a:t>
            </a:r>
            <a:endParaRPr lang="cs-CZ" dirty="0"/>
          </a:p>
          <a:p>
            <a:r>
              <a:rPr lang="cs-CZ" dirty="0">
                <a:hlinkClick r:id="rId4"/>
              </a:rPr>
              <a:t>https://iternal.us/wp-content/uploads/2020/03/Fractal-Human-Heart-Vascular-System-600x840.jpg</a:t>
            </a:r>
            <a:endParaRPr lang="en-GB" dirty="0"/>
          </a:p>
          <a:p>
            <a:r>
              <a:rPr lang="cs-CZ" dirty="0">
                <a:hlinkClick r:id="rId5"/>
              </a:rPr>
              <a:t>https://iternal.us/wp-content/uploads/2020/03/Fractal-Broccoli-600x400.jpg</a:t>
            </a:r>
            <a:endParaRPr lang="cs-CZ" dirty="0"/>
          </a:p>
          <a:p>
            <a:endParaRPr lang="en-GB" dirty="0"/>
          </a:p>
          <a:p>
            <a:endParaRPr lang="cs-CZ" dirty="0"/>
          </a:p>
          <a:p>
            <a:endParaRPr lang="cs-CZ" dirty="0"/>
          </a:p>
        </p:txBody>
      </p:sp>
    </p:spTree>
    <p:extLst>
      <p:ext uri="{BB962C8B-B14F-4D97-AF65-F5344CB8AC3E}">
        <p14:creationId xmlns:p14="http://schemas.microsoft.com/office/powerpoint/2010/main" val="36484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97DD-76A2-3B52-22DD-D45BC6B64E61}"/>
              </a:ext>
            </a:extLst>
          </p:cNvPr>
          <p:cNvSpPr>
            <a:spLocks noGrp="1"/>
          </p:cNvSpPr>
          <p:nvPr>
            <p:ph type="title"/>
          </p:nvPr>
        </p:nvSpPr>
        <p:spPr/>
        <p:txBody>
          <a:bodyPr/>
          <a:lstStyle/>
          <a:p>
            <a:r>
              <a:rPr lang="cs-CZ" dirty="0"/>
              <a:t>Picture </a:t>
            </a:r>
            <a:r>
              <a:rPr lang="en-GB" dirty="0"/>
              <a:t>references</a:t>
            </a:r>
          </a:p>
        </p:txBody>
      </p:sp>
      <p:sp>
        <p:nvSpPr>
          <p:cNvPr id="3" name="Content Placeholder 2">
            <a:extLst>
              <a:ext uri="{FF2B5EF4-FFF2-40B4-BE49-F238E27FC236}">
                <a16:creationId xmlns:a16="http://schemas.microsoft.com/office/drawing/2014/main" id="{4ED375F8-87CA-22B1-F06F-946FEE663653}"/>
              </a:ext>
            </a:extLst>
          </p:cNvPr>
          <p:cNvSpPr>
            <a:spLocks noGrp="1"/>
          </p:cNvSpPr>
          <p:nvPr>
            <p:ph idx="1"/>
          </p:nvPr>
        </p:nvSpPr>
        <p:spPr/>
        <p:txBody>
          <a:bodyPr>
            <a:normAutofit/>
          </a:bodyPr>
          <a:lstStyle/>
          <a:p>
            <a:r>
              <a:rPr lang="en-GB" dirty="0">
                <a:hlinkClick r:id="rId2"/>
              </a:rPr>
              <a:t>https://i.pinimg.com/736x/df/08/3a/df083a6aaa9979c0f550f15f988c1704--fractals-in-nature-salt-marsh.jpg</a:t>
            </a:r>
            <a:endParaRPr lang="en-GB" dirty="0"/>
          </a:p>
          <a:p>
            <a:r>
              <a:rPr lang="cs-CZ" dirty="0">
                <a:hlinkClick r:id="rId3"/>
              </a:rPr>
              <a:t>https://opg.optica.org/getImage.cfm?img=M3cubGFyZ2UsYW8tNTQtMTMtNDAyMy1nMDAx</a:t>
            </a:r>
            <a:endParaRPr lang="cs-CZ" dirty="0"/>
          </a:p>
          <a:p>
            <a:r>
              <a:rPr lang="en-GB" dirty="0">
                <a:hlinkClick r:id="rId4"/>
              </a:rPr>
              <a:t>https://cdn.rucni-naradi.cz/img_product/img-398-3by2/stanley-0-47-011-odpichovatko-s-pruzinou.jpg</a:t>
            </a:r>
            <a:endParaRPr lang="en-GB" dirty="0"/>
          </a:p>
          <a:p>
            <a:r>
              <a:rPr lang="cs-CZ" dirty="0">
                <a:hlinkClick r:id="rId5"/>
              </a:rPr>
              <a:t>https://mathworld.wolfram.com/images/gifs/MengerSponge.jpg</a:t>
            </a:r>
            <a:endParaRPr lang="en-GB" dirty="0"/>
          </a:p>
          <a:p>
            <a:r>
              <a:rPr lang="en-GB" dirty="0">
                <a:hlinkClick r:id="rId6"/>
              </a:rPr>
              <a:t>https://fractalfoundation.org/wp-content/uploads/2018/11/PascalsFractalTriangle-Answers.jpg</a:t>
            </a:r>
            <a:endParaRPr lang="en-GB" dirty="0"/>
          </a:p>
          <a:p>
            <a:r>
              <a:rPr lang="en-GB" dirty="0">
                <a:hlinkClick r:id="rId7"/>
              </a:rPr>
              <a:t>https://upload.wikimedia.org/wikipedia/commons/thumb/8/81/Graftal2.png/225px-Graftal2.png</a:t>
            </a:r>
            <a:r>
              <a:rPr lang="en-GB" dirty="0"/>
              <a:t> (</a:t>
            </a:r>
            <a:r>
              <a:rPr lang="en-GB" dirty="0" err="1"/>
              <a:t>Graftal</a:t>
            </a:r>
            <a:r>
              <a:rPr lang="en-GB" dirty="0"/>
              <a:t> 0 - 5)</a:t>
            </a:r>
          </a:p>
          <a:p>
            <a:r>
              <a:rPr lang="en-GB" dirty="0">
                <a:hlinkClick r:id="rId8"/>
              </a:rPr>
              <a:t>https://www.mathsisfun.com/algebra/images/complex-plane.svg</a:t>
            </a:r>
            <a:endParaRPr lang="en-GB" dirty="0"/>
          </a:p>
          <a:p>
            <a:endParaRPr lang="en-GB" dirty="0"/>
          </a:p>
          <a:p>
            <a:endParaRPr lang="en-GB" dirty="0"/>
          </a:p>
          <a:p>
            <a:endParaRPr lang="cs-CZ" dirty="0"/>
          </a:p>
          <a:p>
            <a:endParaRPr lang="cs-CZ" dirty="0"/>
          </a:p>
        </p:txBody>
      </p:sp>
    </p:spTree>
    <p:extLst>
      <p:ext uri="{BB962C8B-B14F-4D97-AF65-F5344CB8AC3E}">
        <p14:creationId xmlns:p14="http://schemas.microsoft.com/office/powerpoint/2010/main" val="140953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5F7BD93D-65E3-6A87-A98A-72FA91FBFAB0}"/>
              </a:ext>
            </a:extLst>
          </p:cNvPr>
          <p:cNvSpPr>
            <a:spLocks noGrp="1"/>
          </p:cNvSpPr>
          <p:nvPr>
            <p:ph type="title"/>
          </p:nvPr>
        </p:nvSpPr>
        <p:spPr>
          <a:xfrm>
            <a:off x="1066800" y="642594"/>
            <a:ext cx="10058400" cy="1371600"/>
          </a:xfrm>
        </p:spPr>
        <p:txBody>
          <a:bodyPr>
            <a:normAutofit/>
          </a:bodyPr>
          <a:lstStyle/>
          <a:p>
            <a:pPr algn="ctr"/>
            <a:r>
              <a:rPr lang="en-GB" dirty="0"/>
              <a:t>Wat we will be talking about</a:t>
            </a:r>
          </a:p>
        </p:txBody>
      </p:sp>
      <p:graphicFrame>
        <p:nvGraphicFramePr>
          <p:cNvPr id="18" name="Content Placeholder 2">
            <a:extLst>
              <a:ext uri="{FF2B5EF4-FFF2-40B4-BE49-F238E27FC236}">
                <a16:creationId xmlns:a16="http://schemas.microsoft.com/office/drawing/2014/main" id="{ECFDB037-676B-A740-7D4A-44C0A71B7D9C}"/>
              </a:ext>
            </a:extLst>
          </p:cNvPr>
          <p:cNvGraphicFramePr>
            <a:graphicFrameLocks noGrp="1"/>
          </p:cNvGraphicFramePr>
          <p:nvPr>
            <p:ph idx="1"/>
            <p:extLst>
              <p:ext uri="{D42A27DB-BD31-4B8C-83A1-F6EECF244321}">
                <p14:modId xmlns:p14="http://schemas.microsoft.com/office/powerpoint/2010/main" val="427998268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66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1" name="Rectangle 2054">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Rectangle 2056">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3" name="Rectangle 2058">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19695D66-F811-2F87-58FF-2A8B3825E039}"/>
              </a:ext>
            </a:extLst>
          </p:cNvPr>
          <p:cNvSpPr>
            <a:spLocks noGrp="1"/>
          </p:cNvSpPr>
          <p:nvPr>
            <p:ph type="title"/>
          </p:nvPr>
        </p:nvSpPr>
        <p:spPr>
          <a:xfrm>
            <a:off x="1066800" y="642594"/>
            <a:ext cx="10058400" cy="1371600"/>
          </a:xfrm>
        </p:spPr>
        <p:txBody>
          <a:bodyPr>
            <a:normAutofit/>
          </a:bodyPr>
          <a:lstStyle/>
          <a:p>
            <a:r>
              <a:rPr lang="en-GB" dirty="0"/>
              <a:t>What is fractal</a:t>
            </a:r>
          </a:p>
        </p:txBody>
      </p:sp>
      <p:sp>
        <p:nvSpPr>
          <p:cNvPr id="3" name="Content Placeholder 2">
            <a:extLst>
              <a:ext uri="{FF2B5EF4-FFF2-40B4-BE49-F238E27FC236}">
                <a16:creationId xmlns:a16="http://schemas.microsoft.com/office/drawing/2014/main" id="{433F10B4-D6E3-BD50-2504-8DBCA950B93A}"/>
              </a:ext>
            </a:extLst>
          </p:cNvPr>
          <p:cNvSpPr>
            <a:spLocks noGrp="1"/>
          </p:cNvSpPr>
          <p:nvPr>
            <p:ph idx="1"/>
          </p:nvPr>
        </p:nvSpPr>
        <p:spPr>
          <a:xfrm>
            <a:off x="1066800" y="2001625"/>
            <a:ext cx="6485467" cy="3931920"/>
          </a:xfrm>
        </p:spPr>
        <p:txBody>
          <a:bodyPr>
            <a:normAutofit/>
          </a:bodyPr>
          <a:lstStyle/>
          <a:p>
            <a:r>
              <a:rPr lang="en-GB" sz="1800" dirty="0"/>
              <a:t>Never ending pattern</a:t>
            </a:r>
          </a:p>
          <a:p>
            <a:r>
              <a:rPr lang="en-GB" sz="1800" dirty="0"/>
              <a:t>infinitely complex patterns</a:t>
            </a:r>
          </a:p>
          <a:p>
            <a:r>
              <a:rPr lang="en-GB" sz="1800" dirty="0"/>
              <a:t>Created by repeating simple patterns</a:t>
            </a:r>
          </a:p>
          <a:p>
            <a:r>
              <a:rPr lang="en-GB" sz="1800" dirty="0"/>
              <a:t>Self similar across different scales</a:t>
            </a:r>
          </a:p>
          <a:p>
            <a:r>
              <a:rPr lang="en-GB" sz="1800" dirty="0"/>
              <a:t>Was first named in 1975 by Benoit Mandelbrot</a:t>
            </a:r>
            <a:endParaRPr lang="cs-CZ" sz="1800" dirty="0"/>
          </a:p>
          <a:p>
            <a:r>
              <a:rPr lang="en-GB" sz="1800" dirty="0"/>
              <a:t>word comes from the Latin word </a:t>
            </a:r>
            <a:r>
              <a:rPr lang="en-GB" sz="1800" dirty="0" err="1"/>
              <a:t>frāctus</a:t>
            </a:r>
            <a:endParaRPr lang="en-GB" dirty="0"/>
          </a:p>
        </p:txBody>
      </p:sp>
      <p:pic>
        <p:nvPicPr>
          <p:cNvPr id="2050" name="Picture 2">
            <a:extLst>
              <a:ext uri="{FF2B5EF4-FFF2-40B4-BE49-F238E27FC236}">
                <a16:creationId xmlns:a16="http://schemas.microsoft.com/office/drawing/2014/main" id="{775D3D4F-623E-782C-25E8-B1ECB2DCE4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1489" y="642594"/>
            <a:ext cx="3093711" cy="267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82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2827-73E7-7824-5F33-0AD010136E9D}"/>
              </a:ext>
            </a:extLst>
          </p:cNvPr>
          <p:cNvSpPr>
            <a:spLocks noGrp="1"/>
          </p:cNvSpPr>
          <p:nvPr>
            <p:ph type="title"/>
          </p:nvPr>
        </p:nvSpPr>
        <p:spPr/>
        <p:txBody>
          <a:bodyPr/>
          <a:lstStyle/>
          <a:p>
            <a:r>
              <a:rPr lang="en-GB" dirty="0"/>
              <a:t>Most known examples of fractals</a:t>
            </a:r>
          </a:p>
        </p:txBody>
      </p:sp>
      <p:sp>
        <p:nvSpPr>
          <p:cNvPr id="3" name="Content Placeholder 2">
            <a:extLst>
              <a:ext uri="{FF2B5EF4-FFF2-40B4-BE49-F238E27FC236}">
                <a16:creationId xmlns:a16="http://schemas.microsoft.com/office/drawing/2014/main" id="{34C31DD4-7310-8117-AE91-A814DBAAE308}"/>
              </a:ext>
            </a:extLst>
          </p:cNvPr>
          <p:cNvSpPr>
            <a:spLocks noGrp="1"/>
          </p:cNvSpPr>
          <p:nvPr>
            <p:ph idx="1"/>
          </p:nvPr>
        </p:nvSpPr>
        <p:spPr/>
        <p:txBody>
          <a:bodyPr>
            <a:normAutofit/>
          </a:bodyPr>
          <a:lstStyle/>
          <a:p>
            <a:r>
              <a:rPr lang="en-GB" sz="1800" dirty="0"/>
              <a:t>Koch Curve</a:t>
            </a:r>
          </a:p>
          <a:p>
            <a:r>
              <a:rPr lang="en-GB" sz="1800" dirty="0" err="1"/>
              <a:t>Sierpinski</a:t>
            </a:r>
            <a:r>
              <a:rPr lang="en-GB" sz="1800" dirty="0"/>
              <a:t> Triangle</a:t>
            </a:r>
          </a:p>
          <a:p>
            <a:r>
              <a:rPr lang="en-GB" sz="1800" dirty="0"/>
              <a:t>L-system</a:t>
            </a:r>
          </a:p>
          <a:p>
            <a:r>
              <a:rPr lang="en-GB" sz="1800" dirty="0"/>
              <a:t>Mandelbrot set</a:t>
            </a:r>
          </a:p>
          <a:p>
            <a:r>
              <a:rPr lang="en-GB" sz="1800" dirty="0"/>
              <a:t>Julia set</a:t>
            </a:r>
          </a:p>
        </p:txBody>
      </p:sp>
    </p:spTree>
    <p:extLst>
      <p:ext uri="{BB962C8B-B14F-4D97-AF65-F5344CB8AC3E}">
        <p14:creationId xmlns:p14="http://schemas.microsoft.com/office/powerpoint/2010/main" val="308783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3" name="Rectangle 308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5A945-C2C6-2787-1922-E826A300B411}"/>
              </a:ext>
            </a:extLst>
          </p:cNvPr>
          <p:cNvSpPr>
            <a:spLocks noGrp="1"/>
          </p:cNvSpPr>
          <p:nvPr>
            <p:ph type="title"/>
          </p:nvPr>
        </p:nvSpPr>
        <p:spPr>
          <a:xfrm>
            <a:off x="868680" y="642593"/>
            <a:ext cx="6281928" cy="1744183"/>
          </a:xfrm>
        </p:spPr>
        <p:txBody>
          <a:bodyPr>
            <a:normAutofit/>
          </a:bodyPr>
          <a:lstStyle/>
          <a:p>
            <a:r>
              <a:rPr lang="en-GB"/>
              <a:t>Koch Curve</a:t>
            </a:r>
            <a:br>
              <a:rPr lang="en-GB"/>
            </a:br>
            <a:endParaRPr lang="en-GB" dirty="0"/>
          </a:p>
        </p:txBody>
      </p:sp>
      <p:sp>
        <p:nvSpPr>
          <p:cNvPr id="3" name="Content Placeholder 2">
            <a:extLst>
              <a:ext uri="{FF2B5EF4-FFF2-40B4-BE49-F238E27FC236}">
                <a16:creationId xmlns:a16="http://schemas.microsoft.com/office/drawing/2014/main" id="{FD643ED5-D3EE-373A-F112-38083764753F}"/>
              </a:ext>
            </a:extLst>
          </p:cNvPr>
          <p:cNvSpPr>
            <a:spLocks noGrp="1"/>
          </p:cNvSpPr>
          <p:nvPr>
            <p:ph idx="1"/>
          </p:nvPr>
        </p:nvSpPr>
        <p:spPr>
          <a:xfrm>
            <a:off x="868680" y="2386584"/>
            <a:ext cx="6281928" cy="3648456"/>
          </a:xfrm>
        </p:spPr>
        <p:txBody>
          <a:bodyPr>
            <a:normAutofit/>
          </a:bodyPr>
          <a:lstStyle/>
          <a:p>
            <a:r>
              <a:rPr lang="en-GB" dirty="0"/>
              <a:t>How it is made</a:t>
            </a:r>
          </a:p>
          <a:p>
            <a:r>
              <a:rPr lang="en-GB" dirty="0"/>
              <a:t>Length of Koch curve is infinite</a:t>
            </a:r>
          </a:p>
          <a:p>
            <a:r>
              <a:rPr lang="en-GB" dirty="0"/>
              <a:t>Length with every </a:t>
            </a:r>
            <a:r>
              <a:rPr lang="en-GB" i="1" dirty="0"/>
              <a:t>n</a:t>
            </a:r>
            <a:r>
              <a:rPr lang="en-GB" dirty="0"/>
              <a:t>th iteration is (4/3)</a:t>
            </a:r>
            <a:r>
              <a:rPr lang="en-GB" i="1" baseline="30000" dirty="0"/>
              <a:t>n</a:t>
            </a:r>
          </a:p>
          <a:p>
            <a:r>
              <a:rPr lang="en-GB" dirty="0"/>
              <a:t>Iteration</a:t>
            </a:r>
          </a:p>
          <a:p>
            <a:r>
              <a:rPr lang="en-GB" dirty="0"/>
              <a:t>(Koch snowflake)</a:t>
            </a:r>
          </a:p>
        </p:txBody>
      </p:sp>
      <p:sp>
        <p:nvSpPr>
          <p:cNvPr id="3085" name="Rectangle 3084">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2969BF76-39D2-DF04-BB06-24541E82D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649" y="1191039"/>
            <a:ext cx="3520586" cy="447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715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94" name="Rectangle 309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5A945-C2C6-2787-1922-E826A300B411}"/>
              </a:ext>
            </a:extLst>
          </p:cNvPr>
          <p:cNvSpPr>
            <a:spLocks noGrp="1"/>
          </p:cNvSpPr>
          <p:nvPr>
            <p:ph type="title"/>
          </p:nvPr>
        </p:nvSpPr>
        <p:spPr>
          <a:xfrm>
            <a:off x="868680" y="642593"/>
            <a:ext cx="6281928" cy="1744183"/>
          </a:xfrm>
        </p:spPr>
        <p:txBody>
          <a:bodyPr>
            <a:normAutofit/>
          </a:bodyPr>
          <a:lstStyle/>
          <a:p>
            <a:r>
              <a:rPr lang="en-GB" sz="4000" dirty="0" err="1"/>
              <a:t>Sierpinski</a:t>
            </a:r>
            <a:r>
              <a:rPr lang="en-GB" sz="4000" dirty="0"/>
              <a:t> Triangle</a:t>
            </a:r>
            <a:br>
              <a:rPr lang="cs-CZ" sz="4000" dirty="0"/>
            </a:br>
            <a:endParaRPr lang="en-GB" dirty="0"/>
          </a:p>
        </p:txBody>
      </p:sp>
      <p:sp>
        <p:nvSpPr>
          <p:cNvPr id="3" name="Content Placeholder 2">
            <a:extLst>
              <a:ext uri="{FF2B5EF4-FFF2-40B4-BE49-F238E27FC236}">
                <a16:creationId xmlns:a16="http://schemas.microsoft.com/office/drawing/2014/main" id="{FD643ED5-D3EE-373A-F112-38083764753F}"/>
              </a:ext>
            </a:extLst>
          </p:cNvPr>
          <p:cNvSpPr>
            <a:spLocks noGrp="1"/>
          </p:cNvSpPr>
          <p:nvPr>
            <p:ph idx="1"/>
          </p:nvPr>
        </p:nvSpPr>
        <p:spPr>
          <a:xfrm>
            <a:off x="868680" y="2386584"/>
            <a:ext cx="6281928" cy="3648456"/>
          </a:xfrm>
        </p:spPr>
        <p:txBody>
          <a:bodyPr>
            <a:normAutofit/>
          </a:bodyPr>
          <a:lstStyle/>
          <a:p>
            <a:r>
              <a:rPr lang="en-GB" dirty="0"/>
              <a:t>How it is created</a:t>
            </a:r>
          </a:p>
          <a:p>
            <a:r>
              <a:rPr lang="en-GB" dirty="0"/>
              <a:t>Although we start with filled triangle, content = 0</a:t>
            </a:r>
          </a:p>
          <a:p>
            <a:r>
              <a:rPr lang="en-GB" dirty="0" err="1"/>
              <a:t>Sierpinski</a:t>
            </a:r>
            <a:r>
              <a:rPr lang="en-GB" dirty="0"/>
              <a:t> carped, pyramid, </a:t>
            </a:r>
            <a:r>
              <a:rPr lang="en-GB" dirty="0" err="1"/>
              <a:t>Menger</a:t>
            </a:r>
            <a:r>
              <a:rPr lang="en-GB" dirty="0"/>
              <a:t> Sponge</a:t>
            </a:r>
          </a:p>
          <a:p>
            <a:endParaRPr lang="en-GB" dirty="0"/>
          </a:p>
        </p:txBody>
      </p:sp>
      <p:sp>
        <p:nvSpPr>
          <p:cNvPr id="3096" name="Rectangle 3095">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evels of Sierpinski triangles | Download Scientific Diagram">
            <a:extLst>
              <a:ext uri="{FF2B5EF4-FFF2-40B4-BE49-F238E27FC236}">
                <a16:creationId xmlns:a16="http://schemas.microsoft.com/office/drawing/2014/main" id="{C4632D67-428D-C347-C064-D8D999DBF3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53624" y="917078"/>
            <a:ext cx="3322121" cy="34314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nger sponge metal sculpture (Bathsheba Grossman)">
            <a:extLst>
              <a:ext uri="{FF2B5EF4-FFF2-40B4-BE49-F238E27FC236}">
                <a16:creationId xmlns:a16="http://schemas.microsoft.com/office/drawing/2014/main" id="{DD8E8E62-7269-FF99-208C-6C406D92B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7168" y="4588856"/>
            <a:ext cx="1675031" cy="176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470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94" name="Rectangle 309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5A945-C2C6-2787-1922-E826A300B411}"/>
              </a:ext>
            </a:extLst>
          </p:cNvPr>
          <p:cNvSpPr>
            <a:spLocks noGrp="1"/>
          </p:cNvSpPr>
          <p:nvPr>
            <p:ph type="title"/>
          </p:nvPr>
        </p:nvSpPr>
        <p:spPr>
          <a:xfrm>
            <a:off x="868680" y="642593"/>
            <a:ext cx="6281928" cy="1744183"/>
          </a:xfrm>
        </p:spPr>
        <p:txBody>
          <a:bodyPr>
            <a:normAutofit/>
          </a:bodyPr>
          <a:lstStyle/>
          <a:p>
            <a:r>
              <a:rPr lang="en-GB" sz="4000" dirty="0" err="1"/>
              <a:t>Sierpinski</a:t>
            </a:r>
            <a:r>
              <a:rPr lang="en-GB" sz="4000" dirty="0"/>
              <a:t> Triangle</a:t>
            </a:r>
            <a:br>
              <a:rPr lang="cs-CZ" sz="4000" dirty="0"/>
            </a:br>
            <a:endParaRPr lang="en-GB" dirty="0"/>
          </a:p>
        </p:txBody>
      </p:sp>
      <p:sp>
        <p:nvSpPr>
          <p:cNvPr id="3" name="Content Placeholder 2">
            <a:extLst>
              <a:ext uri="{FF2B5EF4-FFF2-40B4-BE49-F238E27FC236}">
                <a16:creationId xmlns:a16="http://schemas.microsoft.com/office/drawing/2014/main" id="{FD643ED5-D3EE-373A-F112-38083764753F}"/>
              </a:ext>
            </a:extLst>
          </p:cNvPr>
          <p:cNvSpPr>
            <a:spLocks noGrp="1"/>
          </p:cNvSpPr>
          <p:nvPr>
            <p:ph idx="1"/>
          </p:nvPr>
        </p:nvSpPr>
        <p:spPr>
          <a:xfrm>
            <a:off x="868680" y="2386584"/>
            <a:ext cx="6281928" cy="3648456"/>
          </a:xfrm>
        </p:spPr>
        <p:txBody>
          <a:bodyPr>
            <a:normAutofit/>
          </a:bodyPr>
          <a:lstStyle/>
          <a:p>
            <a:r>
              <a:rPr lang="en-GB" dirty="0"/>
              <a:t>Creating</a:t>
            </a:r>
            <a:r>
              <a:rPr lang="cs-CZ" dirty="0"/>
              <a:t> by chaos </a:t>
            </a:r>
            <a:endParaRPr lang="en-GB" dirty="0"/>
          </a:p>
          <a:p>
            <a:r>
              <a:rPr lang="en-GB" dirty="0"/>
              <a:t>Colouring Pascal’s tringle </a:t>
            </a:r>
            <a:endParaRPr lang="cs-CZ" dirty="0"/>
          </a:p>
          <a:p>
            <a:endParaRPr lang="en-GB" dirty="0"/>
          </a:p>
        </p:txBody>
      </p:sp>
      <p:sp>
        <p:nvSpPr>
          <p:cNvPr id="3096" name="Rectangle 3095">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playback (1) (online-video-cutter.com)">
            <a:hlinkClick r:id="" action="ppaction://media"/>
            <a:extLst>
              <a:ext uri="{FF2B5EF4-FFF2-40B4-BE49-F238E27FC236}">
                <a16:creationId xmlns:a16="http://schemas.microsoft.com/office/drawing/2014/main" id="{16546F54-FD1F-4487-7859-8048D2AC1EB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62241" y="393365"/>
            <a:ext cx="3083610" cy="3187111"/>
          </a:xfrm>
          <a:prstGeom prst="rect">
            <a:avLst/>
          </a:prstGeom>
        </p:spPr>
      </p:pic>
      <p:pic>
        <p:nvPicPr>
          <p:cNvPr id="2050" name="Picture 2" descr="PascalsFractalTriangle-Answers">
            <a:extLst>
              <a:ext uri="{FF2B5EF4-FFF2-40B4-BE49-F238E27FC236}">
                <a16:creationId xmlns:a16="http://schemas.microsoft.com/office/drawing/2014/main" id="{68E1ECC0-0D7A-4217-9EF6-2EDB06939B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241" y="3532358"/>
            <a:ext cx="3083610" cy="30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5104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3" name="Rectangle 308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5A945-C2C6-2787-1922-E826A300B411}"/>
              </a:ext>
            </a:extLst>
          </p:cNvPr>
          <p:cNvSpPr>
            <a:spLocks noGrp="1"/>
          </p:cNvSpPr>
          <p:nvPr>
            <p:ph type="title"/>
          </p:nvPr>
        </p:nvSpPr>
        <p:spPr>
          <a:xfrm>
            <a:off x="868680" y="642593"/>
            <a:ext cx="6281928" cy="1744183"/>
          </a:xfrm>
        </p:spPr>
        <p:txBody>
          <a:bodyPr>
            <a:normAutofit/>
          </a:bodyPr>
          <a:lstStyle/>
          <a:p>
            <a:r>
              <a:rPr lang="en-GB" dirty="0"/>
              <a:t>L-systems</a:t>
            </a:r>
            <a:br>
              <a:rPr lang="en-GB" dirty="0"/>
            </a:br>
            <a:endParaRPr lang="en-GB" dirty="0"/>
          </a:p>
        </p:txBody>
      </p:sp>
      <p:sp>
        <p:nvSpPr>
          <p:cNvPr id="3" name="Content Placeholder 2">
            <a:extLst>
              <a:ext uri="{FF2B5EF4-FFF2-40B4-BE49-F238E27FC236}">
                <a16:creationId xmlns:a16="http://schemas.microsoft.com/office/drawing/2014/main" id="{FD643ED5-D3EE-373A-F112-38083764753F}"/>
              </a:ext>
            </a:extLst>
          </p:cNvPr>
          <p:cNvSpPr>
            <a:spLocks noGrp="1"/>
          </p:cNvSpPr>
          <p:nvPr>
            <p:ph idx="1"/>
          </p:nvPr>
        </p:nvSpPr>
        <p:spPr>
          <a:xfrm>
            <a:off x="868680" y="2386584"/>
            <a:ext cx="6281928" cy="3648456"/>
          </a:xfrm>
        </p:spPr>
        <p:txBody>
          <a:bodyPr>
            <a:normAutofit/>
          </a:bodyPr>
          <a:lstStyle/>
          <a:p>
            <a:r>
              <a:rPr lang="en-GB" dirty="0"/>
              <a:t>How it is made</a:t>
            </a:r>
          </a:p>
          <a:p>
            <a:r>
              <a:rPr lang="en-GB" dirty="0"/>
              <a:t>Tries to emit plant grow</a:t>
            </a:r>
          </a:p>
          <a:p>
            <a:r>
              <a:rPr lang="en-GB" dirty="0"/>
              <a:t> </a:t>
            </a:r>
          </a:p>
        </p:txBody>
      </p:sp>
      <p:sp>
        <p:nvSpPr>
          <p:cNvPr id="3085" name="Rectangle 3084">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opencv - Image similarity index for plant images produced by L-system  fractal - Stack Overflow">
            <a:extLst>
              <a:ext uri="{FF2B5EF4-FFF2-40B4-BE49-F238E27FC236}">
                <a16:creationId xmlns:a16="http://schemas.microsoft.com/office/drawing/2014/main" id="{4126FBD9-2814-44C6-BEBA-A7B97E89E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949" y="393365"/>
            <a:ext cx="4066658" cy="406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469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3" name="Rectangle 308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5A945-C2C6-2787-1922-E826A300B411}"/>
              </a:ext>
            </a:extLst>
          </p:cNvPr>
          <p:cNvSpPr>
            <a:spLocks noGrp="1"/>
          </p:cNvSpPr>
          <p:nvPr>
            <p:ph type="title"/>
          </p:nvPr>
        </p:nvSpPr>
        <p:spPr>
          <a:xfrm>
            <a:off x="868680" y="642593"/>
            <a:ext cx="6804098" cy="1744183"/>
          </a:xfrm>
        </p:spPr>
        <p:txBody>
          <a:bodyPr>
            <a:normAutofit/>
          </a:bodyPr>
          <a:lstStyle/>
          <a:p>
            <a:r>
              <a:rPr lang="en-GB" dirty="0"/>
              <a:t>L-systems (for the interested)</a:t>
            </a:r>
            <a:br>
              <a:rPr lang="en-GB" dirty="0"/>
            </a:br>
            <a:endParaRPr lang="en-GB" dirty="0"/>
          </a:p>
        </p:txBody>
      </p:sp>
      <p:sp>
        <p:nvSpPr>
          <p:cNvPr id="3" name="Content Placeholder 2">
            <a:extLst>
              <a:ext uri="{FF2B5EF4-FFF2-40B4-BE49-F238E27FC236}">
                <a16:creationId xmlns:a16="http://schemas.microsoft.com/office/drawing/2014/main" id="{FD643ED5-D3EE-373A-F112-38083764753F}"/>
              </a:ext>
            </a:extLst>
          </p:cNvPr>
          <p:cNvSpPr>
            <a:spLocks noGrp="1"/>
          </p:cNvSpPr>
          <p:nvPr>
            <p:ph idx="1"/>
          </p:nvPr>
        </p:nvSpPr>
        <p:spPr>
          <a:xfrm>
            <a:off x="868680" y="2386584"/>
            <a:ext cx="6281928" cy="3648456"/>
          </a:xfrm>
        </p:spPr>
        <p:txBody>
          <a:bodyPr>
            <a:normAutofit/>
          </a:bodyPr>
          <a:lstStyle/>
          <a:p>
            <a:r>
              <a:rPr lang="en-GB" dirty="0"/>
              <a:t>axiom:		0</a:t>
            </a:r>
          </a:p>
          <a:p>
            <a:r>
              <a:rPr lang="en-GB" dirty="0"/>
              <a:t>1st recursion:	1[0]0</a:t>
            </a:r>
          </a:p>
          <a:p>
            <a:r>
              <a:rPr lang="en-GB" dirty="0"/>
              <a:t>2nd recursion:	11[1[0]0]1[0]0</a:t>
            </a:r>
          </a:p>
          <a:p>
            <a:r>
              <a:rPr lang="en-GB" dirty="0"/>
              <a:t>3rd recursion:	1111[11[1[0]0]1[0]0]11[1[0]0]1[0]0</a:t>
            </a:r>
          </a:p>
          <a:p>
            <a:endParaRPr lang="en-GB" dirty="0"/>
          </a:p>
          <a:p>
            <a:r>
              <a:rPr lang="en-GB" dirty="0"/>
              <a:t>0: draw a line segment ending in a leaf</a:t>
            </a:r>
          </a:p>
          <a:p>
            <a:r>
              <a:rPr lang="en-GB" dirty="0"/>
              <a:t>1: draw a line segment</a:t>
            </a:r>
          </a:p>
          <a:p>
            <a:r>
              <a:rPr lang="en-GB" dirty="0"/>
              <a:t>[: push position and angle, turn left 45 degrees</a:t>
            </a:r>
          </a:p>
          <a:p>
            <a:r>
              <a:rPr lang="en-GB" dirty="0"/>
              <a:t>]: pop position and angle, turn right 45 degrees</a:t>
            </a:r>
          </a:p>
        </p:txBody>
      </p:sp>
      <p:sp>
        <p:nvSpPr>
          <p:cNvPr id="3085" name="Rectangle 3084">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descr="Axiom">
            <a:hlinkClick r:id="rId3" tooltip="Axiom"/>
            <a:extLst>
              <a:ext uri="{FF2B5EF4-FFF2-40B4-BE49-F238E27FC236}">
                <a16:creationId xmlns:a16="http://schemas.microsoft.com/office/drawing/2014/main" id="{5BC2F8EE-CDD1-77B4-8081-E40F3362C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241" y="506534"/>
            <a:ext cx="1428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1" name="Picture 11" descr="First recursion">
            <a:hlinkClick r:id="rId5" tooltip="First recursion"/>
            <a:extLst>
              <a:ext uri="{FF2B5EF4-FFF2-40B4-BE49-F238E27FC236}">
                <a16:creationId xmlns:a16="http://schemas.microsoft.com/office/drawing/2014/main" id="{0B5AFA16-6816-55E7-EDA1-819D12FC7F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9960" y="506534"/>
            <a:ext cx="1428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84" name="Picture 12" descr="Second recursion">
            <a:hlinkClick r:id="rId7" tooltip="Second recursion"/>
            <a:extLst>
              <a:ext uri="{FF2B5EF4-FFF2-40B4-BE49-F238E27FC236}">
                <a16:creationId xmlns:a16="http://schemas.microsoft.com/office/drawing/2014/main" id="{F316DDE1-16DA-E7C8-6A34-16393105BD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2241" y="2708626"/>
            <a:ext cx="1428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2" name="Picture 13" descr="Third recursion">
            <a:hlinkClick r:id="rId9" tooltip="Third recursion"/>
            <a:extLst>
              <a:ext uri="{FF2B5EF4-FFF2-40B4-BE49-F238E27FC236}">
                <a16:creationId xmlns:a16="http://schemas.microsoft.com/office/drawing/2014/main" id="{384EEAB9-1115-E4E6-0483-B6E72E235F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09960" y="2702627"/>
            <a:ext cx="1428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86" name="Picture 14" descr="Fourth recursion">
            <a:hlinkClick r:id="rId11" tooltip="Fourth recursion"/>
            <a:extLst>
              <a:ext uri="{FF2B5EF4-FFF2-40B4-BE49-F238E27FC236}">
                <a16:creationId xmlns:a16="http://schemas.microsoft.com/office/drawing/2014/main" id="{CA64A651-5B16-FD0F-6390-690E5EFB68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2241" y="4911018"/>
            <a:ext cx="1428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87" name="Picture 15" descr="Seventh recursion, scaled down ten times">
            <a:hlinkClick r:id="rId13" tooltip="Seventh recursion, scaled down ten times"/>
            <a:extLst>
              <a:ext uri="{FF2B5EF4-FFF2-40B4-BE49-F238E27FC236}">
                <a16:creationId xmlns:a16="http://schemas.microsoft.com/office/drawing/2014/main" id="{5E5A98FB-E61B-8E23-E14F-716B1FF0AE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09960" y="4898720"/>
            <a:ext cx="1428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9883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{D6F27D66-604B-4631-9028-3B88FAB13A13}tf56219246_win32</Template>
  <TotalTime>1230</TotalTime>
  <Words>1273</Words>
  <Application>Microsoft Office PowerPoint</Application>
  <PresentationFormat>Widescreen</PresentationFormat>
  <Paragraphs>148</Paragraphs>
  <Slides>18</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Next LT Pro</vt:lpstr>
      <vt:lpstr>Avenir Next LT Pro Light</vt:lpstr>
      <vt:lpstr>Calibri</vt:lpstr>
      <vt:lpstr>Garamond</vt:lpstr>
      <vt:lpstr>Open Sans</vt:lpstr>
      <vt:lpstr>Poppins</vt:lpstr>
      <vt:lpstr>Verdana</vt:lpstr>
      <vt:lpstr>SavonVTI</vt:lpstr>
      <vt:lpstr>fractals</vt:lpstr>
      <vt:lpstr>Wat we will be talking about</vt:lpstr>
      <vt:lpstr>What is fractal</vt:lpstr>
      <vt:lpstr>Most known examples of fractals</vt:lpstr>
      <vt:lpstr>Koch Curve </vt:lpstr>
      <vt:lpstr>Sierpinski Triangle </vt:lpstr>
      <vt:lpstr>Sierpinski Triangle </vt:lpstr>
      <vt:lpstr>L-systems </vt:lpstr>
      <vt:lpstr>L-systems (for the interested) </vt:lpstr>
      <vt:lpstr>Complex numbers</vt:lpstr>
      <vt:lpstr>Mandelbrot set </vt:lpstr>
      <vt:lpstr>Julia set </vt:lpstr>
      <vt:lpstr>Fractals in nature</vt:lpstr>
      <vt:lpstr>Fractals in nature</vt:lpstr>
      <vt:lpstr>Where are Fractals used in technic </vt:lpstr>
      <vt:lpstr>References </vt:lpstr>
      <vt:lpstr>Picture references</vt:lpstr>
      <vt:lpstr>Picture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fractals</dc:title>
  <dc:creator>Zápotocký František (2020)</dc:creator>
  <cp:lastModifiedBy>Zápotocký František (2020)</cp:lastModifiedBy>
  <cp:revision>19</cp:revision>
  <dcterms:created xsi:type="dcterms:W3CDTF">2022-10-16T09:40:28Z</dcterms:created>
  <dcterms:modified xsi:type="dcterms:W3CDTF">2022-11-08T21:31:08Z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