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526C7-3766-4B8B-84E0-BAABA387CC53}" v="118" dt="2023-02-16T09:40:32.782"/>
    <p1510:client id="{E96EA4DE-FD34-420E-A6E3-53AF308B1D91}" v="1" dt="2023-02-16T09:43:57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ki.muti@seznam.cz" userId="9d7e8af230dd0ad6" providerId="LiveId" clId="{E96EA4DE-FD34-420E-A6E3-53AF308B1D91}"/>
    <pc:docChg chg="modSld">
      <pc:chgData name="kiki.muti@seznam.cz" userId="9d7e8af230dd0ad6" providerId="LiveId" clId="{E96EA4DE-FD34-420E-A6E3-53AF308B1D91}" dt="2023-02-16T09:43:57.945" v="0"/>
      <pc:docMkLst>
        <pc:docMk/>
      </pc:docMkLst>
      <pc:sldChg chg="addSp">
        <pc:chgData name="kiki.muti@seznam.cz" userId="9d7e8af230dd0ad6" providerId="LiveId" clId="{E96EA4DE-FD34-420E-A6E3-53AF308B1D91}" dt="2023-02-16T09:43:57.945" v="0"/>
        <pc:sldMkLst>
          <pc:docMk/>
          <pc:sldMk cId="3382708424" sldId="258"/>
        </pc:sldMkLst>
        <pc:spChg chg="add">
          <ac:chgData name="kiki.muti@seznam.cz" userId="9d7e8af230dd0ad6" providerId="LiveId" clId="{E96EA4DE-FD34-420E-A6E3-53AF308B1D91}" dt="2023-02-16T09:43:57.945" v="0"/>
          <ac:spMkLst>
            <pc:docMk/>
            <pc:sldMk cId="3382708424" sldId="258"/>
            <ac:spMk id="4" creationId="{70365BB9-40C3-078C-A34D-666F8B17CB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1BB87-D69C-DF51-31D8-52F5DE085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D90F48-76DF-8ACE-96E2-A7473E982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282B44-B9D5-F4F3-FA02-A70E1372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91616-CD91-C61D-64CB-3C882BE6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0927D-423B-B0EA-82DE-69E89AB3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80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824A7-0BD9-8296-30A4-DC938897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D05E8B-1DCE-CCA1-E38E-2787CBC3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0E53C-6FD6-A6F5-DB2A-7373A136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7CB34A-3A3B-F673-428F-35D03257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B6C0FA-55B0-007D-9A26-224E91A6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19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90B097-9191-CAA0-2931-F1C035891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7B5B26-5A87-1DC1-E304-E8BD954A0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03031D-9DC4-6414-2716-C0F0FD4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F5ECF-DE7B-19B1-94BB-D097DC77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959B5-1348-DD31-949E-67E6D386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14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9B782-5A53-56B0-9F10-5FB816B0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1B3BC-579E-D778-A944-93D6AE18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457B-2F66-E611-5F0C-FC43E4A4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5A627C-E79B-566C-81BA-67E3EC4E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2EEA5-235C-64C8-DF18-FBB0DA7E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5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279D9-E825-A643-9339-F185303F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F424D2-6C8A-0CF3-F012-42A8EA606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31C05-4F27-B027-F680-A0AF54E1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8B7EA-87A5-3CD9-E9D9-A7013572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39A9D5-D9D8-288A-4549-A12324FD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3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A215C-AD40-EA2E-B094-FFE6A212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40095-B487-F647-177A-2B643F9C5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38AF7D-CF8C-B684-FA0B-466E68A6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A2F1D-1DA7-9D25-C91B-661B63D8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5731FD-3DB8-C396-81C3-ED2612C3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681B0-195E-9080-4F20-172E93B6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2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E9A03-AB84-E48E-17B9-6CF18E17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9ECCFE-D072-D87F-ECEB-E9F8CCCF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54C4D3-CC0E-6BB9-9688-FA7A4D3BF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CA3FB8-99C1-2843-B681-B7C8BE1E1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C7CB0B-ED93-185A-0BBF-66A6DAA18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97C6B2-3F89-8445-3749-653C2E02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A5A6FC-6B78-9854-A7A5-370B7449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F6B8FF-E6AE-2DB8-A195-45515015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9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30126-DA88-A2BF-146D-475ACBB8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6027FA-DE25-F64C-6F1B-F8B6246F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890427-B898-FC4E-CE7C-E234BFCA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27DE8F-4264-A9A4-5403-448D7492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83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59D13D-1B4E-6BEA-F88B-267C263D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300315-F631-7CD7-4429-FEAEEBDB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0350E8-64E6-2AFB-AF09-23140683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6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36EBA-6C79-6B8A-9C42-C3C4D1FD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3276E-44BE-A574-1F4F-40900D46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823B41-0727-1CCC-121F-48A892998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49E396-E276-EB52-31B0-E1E9AAC9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08C786-C639-C3D3-14EB-4291C44B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A971E-5419-249F-D4A1-9B3D68CA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851AE-9048-B6D2-F9A9-03547FB1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ED82FC-E2BC-1B98-10C4-7381FAF7B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3BEE25-514D-1805-99AB-E821F719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FF26A2-8CB5-EA95-F9A0-9ED96B66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CCE030-FEBC-F8F2-136E-8A76BB4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421340-3738-0DD0-127B-CE983D89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23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052C5A-0388-9860-0408-0D030398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FEAB61-3952-47A7-3F4E-FA3B8AB8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81D9AD-207B-B15B-B2ED-D0A69D802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7975-9FB0-453F-B309-C824D413087B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88BC06-4641-CD44-6E25-F464BC6F3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9C0B11-4B90-09B4-41E0-D36A57AB7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6E45-04D6-497A-A4B2-6136E144F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16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oodri.nature.cz/documents/901370/1358380/v%C3%A1%C5%BEka+jasnoskvrnn%C3%A1+%28Zbyn%C4%9Bk+Sov%C3%ADk%29.jpg/0e992b46-a2d0-3fb5-ce55-1eb4691ba81a?version=1.1&amp;t=1654456329356&amp;imageThumbnail=1" TargetMode="External"/><Relationship Id="rId13" Type="http://schemas.openxmlformats.org/officeDocument/2006/relationships/hyperlink" Target="https://poodri.nature.cz/documents/901370/1358380/ku%C5%88ka+obecn%C3%A1+%28Filip+%C5%A0%C3%A1lek%29.jpg/0454a563-9a95-0227-5f7f-14c7cfa298ff?version=1.1&amp;t=1654456409992&amp;imageThumbnail=1" TargetMode="External"/><Relationship Id="rId18" Type="http://schemas.openxmlformats.org/officeDocument/2006/relationships/hyperlink" Target="https://tvorove.cz/wp-content/uploads/2021/06/Volavka_popelava_ptaci_%E2%80%9Ezbabelec_1--scaled-e1623096462859-1000x667.jpg" TargetMode="External"/><Relationship Id="rId26" Type="http://schemas.openxmlformats.org/officeDocument/2006/relationships/hyperlink" Target="https://upload.wikimedia.org/wikipedia/commons/d/d3/Knautia_arvensis_-_harilik_%C3%A4iatar.jpg" TargetMode="External"/><Relationship Id="rId3" Type="http://schemas.openxmlformats.org/officeDocument/2006/relationships/hyperlink" Target="https://upload.wikimedia.org/wikipedia/commons/thumb/b/be/Relief_Map_of_Czech_Republic.png/360px-Relief_Map_of_Czech_Republic.png" TargetMode="External"/><Relationship Id="rId21" Type="http://schemas.openxmlformats.org/officeDocument/2006/relationships/hyperlink" Target="http://www.chovzvirat.cz/images/zvirata/vydra-ricni_csz06kj.jpg" TargetMode="External"/><Relationship Id="rId7" Type="http://schemas.openxmlformats.org/officeDocument/2006/relationships/hyperlink" Target="https://poodri.nature.cz/documents/901370/1358380/v%C3%A1%C5%BEka+rum%C4%9Blkov%C3%A1+%28Zbyn%C4%9Bk+Sov%C3%ADk%29.jpg/e1d7962d-e0ab-bfbe-9afa-3dc067d9d8aa?version=2.2&amp;t=1654456881049&amp;imagePreview=1" TargetMode="External"/><Relationship Id="rId12" Type="http://schemas.openxmlformats.org/officeDocument/2006/relationships/hyperlink" Target="https://poodri.nature.cz/documents/901370/1358380/rosni%C4%8Dka+zelen%C3%A1+%28Ond%C5%99ej+Klupa%29.jpg/90df5142-55a4-57f0-a53e-f52884b7516c?version=1.1&amp;t=1654456264899&amp;imageThumbnail=1" TargetMode="External"/><Relationship Id="rId17" Type="http://schemas.openxmlformats.org/officeDocument/2006/relationships/hyperlink" Target="https://poodri.nature.cz/documents/901370/1358380/orel+mo%C5%99sk%C3%BD+%28Ji%C5%99%C3%AD+Neudert%29.jpg/82178fe2-6324-dfba-c923-fbe1c2557138?version=1.1&amp;t=1654456248292&amp;imageThumbnail=1" TargetMode="External"/><Relationship Id="rId25" Type="http://schemas.openxmlformats.org/officeDocument/2006/relationships/hyperlink" Target="https://upload.wikimedia.org/wikipedia/commons/thumb/b/b9/Campanula_734317659.jpg/330px-Campanula_734317659.jpg" TargetMode="External"/><Relationship Id="rId2" Type="http://schemas.openxmlformats.org/officeDocument/2006/relationships/hyperlink" Target="https://cs.wikipedia.org/wiki/Chr%C3%A1n%C4%9Bn%C3%A1_krajinn%C3%A1_oblast_Pood%C5%99%C3%AD" TargetMode="External"/><Relationship Id="rId16" Type="http://schemas.openxmlformats.org/officeDocument/2006/relationships/hyperlink" Target="https://poodri.nature.cz/documents/901370/1358380/mot%C3%A1k+pochop+%28Lubo%C5%A1+Mr%C3%A1z%29.jpg/fcd52c31-eb61-3b54-d253-3bf7b25e86ca?version=1.1&amp;t=1654456283839&amp;imageThumbnail=1" TargetMode="External"/><Relationship Id="rId20" Type="http://schemas.openxmlformats.org/officeDocument/2006/relationships/hyperlink" Target="https://poodri.nature.cz/documents/901370/1358380/bobr+evropsk%C3%BD.jpg/ed794ce5-8ab5-e24a-331d-13ad9787f46e?version=1.1&amp;t=1654456389765&amp;imageThumbnail=1" TargetMode="External"/><Relationship Id="rId29" Type="http://schemas.openxmlformats.org/officeDocument/2006/relationships/hyperlink" Target="https://upload.wikimedia.org/wikipedia/commons/2/23/Galanthus_nival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odri.nature.cz/documents/901370/1358380/%C5%BE%C3%A1brono%C5%BEka+sn%C4%9B%C5%BEn%C3%AD+%28Lenka+Sov%C3%ADkov%C3%A1%29.jpg/83ff09ed-f0d6-aee6-1755-65e2f531a9a2?version=1.1&amp;t=1654456441103&amp;imagePreview=1" TargetMode="External"/><Relationship Id="rId11" Type="http://schemas.openxmlformats.org/officeDocument/2006/relationships/hyperlink" Target="https://www.rybarskyrozcestnik.cz/wp-content/uploads/2015/12/parma-obecna3.jpg" TargetMode="External"/><Relationship Id="rId24" Type="http://schemas.openxmlformats.org/officeDocument/2006/relationships/hyperlink" Target="https://poodri.nature.cz/rostliny" TargetMode="External"/><Relationship Id="rId32" Type="http://schemas.openxmlformats.org/officeDocument/2006/relationships/hyperlink" Target="https://poodri.nature.cz/documents/901370/1356167/stul%C3%ADk+%C5%BElut%C3%BD+%28Zbyn%C4%9Bk+Sov%C3%ADk%29.jpg/2b1254bc-a4ff-6591-e2d5-bea50255c4c6?version=1.1&amp;t=1654458035185&amp;imageThumbnail=1" TargetMode="External"/><Relationship Id="rId5" Type="http://schemas.openxmlformats.org/officeDocument/2006/relationships/hyperlink" Target="https://poodri.nature.cz/zivocichove" TargetMode="External"/><Relationship Id="rId15" Type="http://schemas.openxmlformats.org/officeDocument/2006/relationships/hyperlink" Target="https://www.zooliberec.cz/wp-content/uploads/2020/12/zelva_nadherna_tit.jpg" TargetMode="External"/><Relationship Id="rId23" Type="http://schemas.openxmlformats.org/officeDocument/2006/relationships/hyperlink" Target="https://www.romankomender.cz/photos/jezek-vychodni-erinaceus-concolor-4718.jpg" TargetMode="External"/><Relationship Id="rId28" Type="http://schemas.openxmlformats.org/officeDocument/2006/relationships/hyperlink" Target="https://www.biolib.cz/IMG/GAL/19761.jpg" TargetMode="External"/><Relationship Id="rId10" Type="http://schemas.openxmlformats.org/officeDocument/2006/relationships/hyperlink" Target="https://poodri.nature.cz/documents/901370/1358380/pisko%C5%99+pruhovan%C3%BD+%28Iva+N%C4%9Bme%C4%8Dkov%C3%A1%29.jpg/feff486a-2983-9b13-6bc7-2ae9bd19057a?version=2.0&amp;t=1654456546389&amp;imageThumbnail=1" TargetMode="External"/><Relationship Id="rId19" Type="http://schemas.openxmlformats.org/officeDocument/2006/relationships/hyperlink" Target="https://temata.rozhlas.cz/sites/default/files/images/02274081.jpeg" TargetMode="External"/><Relationship Id="rId31" Type="http://schemas.openxmlformats.org/officeDocument/2006/relationships/hyperlink" Target="https://poodri.nature.cz/documents/901370/1356167/nepukalka+vzpl%C3%BDvaj%C3%ADc%C3%AD+%28Zbyn%C4%9Bk+Sov%C3%ADk%29.jpg/5198fc24-77cb-e339-0bae-5c94d57bc713?version=1.1&amp;t=1654458139633&amp;imageThumbnail=1" TargetMode="External"/><Relationship Id="rId4" Type="http://schemas.openxmlformats.org/officeDocument/2006/relationships/hyperlink" Target="https://poodri.nature.cz/" TargetMode="External"/><Relationship Id="rId9" Type="http://schemas.openxmlformats.org/officeDocument/2006/relationships/hyperlink" Target="https://www.rybarskyrozcestnik.cz/wp-content/uploads/2015/12/strevle-potocni2.jpg" TargetMode="External"/><Relationship Id="rId14" Type="http://schemas.openxmlformats.org/officeDocument/2006/relationships/hyperlink" Target="https://www.zahrada-cs.com/images_forum/gallery/15602/43575-natrix-natrix-20.jpg" TargetMode="External"/><Relationship Id="rId22" Type="http://schemas.openxmlformats.org/officeDocument/2006/relationships/hyperlink" Target="http://www.chovzvirat.cz/images/zvirata/netopyr-vodni_epu29nk.jpg" TargetMode="External"/><Relationship Id="rId27" Type="http://schemas.openxmlformats.org/officeDocument/2006/relationships/hyperlink" Target="https://www.nazeleno.cz/wp-content/uploads/Files/FckGallery/Medv%C4%9Bd%C3%AD%20%C4%8Desnek.jpg" TargetMode="External"/><Relationship Id="rId30" Type="http://schemas.openxmlformats.org/officeDocument/2006/relationships/hyperlink" Target="https://poodri.nature.cz/documents/901370/1356167/kotvice+plovouc%C3%AD+%28Jan+Kle%C4%8Dka%29.jpg/1dc3aace-71ee-4b1e-ea73-15772bd16488?version=1.1&amp;t=1654458005961&amp;imageThumbnail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strom, tráva, exteriér, zelená&#10;&#10;Popis byl vytvořen automaticky">
            <a:extLst>
              <a:ext uri="{FF2B5EF4-FFF2-40B4-BE49-F238E27FC236}">
                <a16:creationId xmlns:a16="http://schemas.microsoft.com/office/drawing/2014/main" id="{E510B7AF-2C5F-F7B1-4E37-3258A37D7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 r="-1" b="2200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Obrázek 6" descr="Obsah obrázku strom, exteriér, tráva, lišejník&#10;&#10;Popis byl vytvořen automaticky">
            <a:extLst>
              <a:ext uri="{FF2B5EF4-FFF2-40B4-BE49-F238E27FC236}">
                <a16:creationId xmlns:a16="http://schemas.microsoft.com/office/drawing/2014/main" id="{F1968B62-AC25-69A1-085C-CB25E23BD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r="10229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9C8E4-FE57-CC40-0D01-E8B13A753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CHKO Poodří</a:t>
            </a:r>
          </a:p>
        </p:txBody>
      </p:sp>
    </p:spTree>
    <p:extLst>
      <p:ext uri="{BB962C8B-B14F-4D97-AF65-F5344CB8AC3E}">
        <p14:creationId xmlns:p14="http://schemas.microsoft.com/office/powerpoint/2010/main" val="248203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06ECE8-7F64-D867-5CFF-2E16B7BD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cs-CZ" sz="4000"/>
              <a:t>Lesy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1EE3EB-2FF4-798A-78C6-E0E0A5B19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r="17851" b="-1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něženka podsněžník – Wikipedie">
            <a:extLst>
              <a:ext uri="{FF2B5EF4-FFF2-40B4-BE49-F238E27FC236}">
                <a16:creationId xmlns:a16="http://schemas.microsoft.com/office/drawing/2014/main" id="{EB8A2E47-A242-1A1F-8258-1B5D3F855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r="5725" b="-1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emone nemorosa (sasanka hajní) | BioLib.cz">
            <a:extLst>
              <a:ext uri="{FF2B5EF4-FFF2-40B4-BE49-F238E27FC236}">
                <a16:creationId xmlns:a16="http://schemas.microsoft.com/office/drawing/2014/main" id="{0C2611C3-2A57-C1AE-C2EE-962AF36A2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 r="1" b="12478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CDE5E5-7578-CBDB-CC14-41C1628B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dub letní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lípa srdčitá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habr obecný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jasan ztepilý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vrba bílá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sněženka podsněžník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sasanka hajní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česnek medvědí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hvězdnatec zubatý</a:t>
            </a:r>
          </a:p>
          <a:p>
            <a:pPr>
              <a:buFont typeface="AngsanaUPC" panose="02020603050405020304" pitchFamily="18" charset="-34"/>
              <a:buChar char="»"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07647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4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D24617-20B8-CAE4-F060-E61331D6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cs-CZ" sz="4000"/>
              <a:t>Rybníky a tůně</a:t>
            </a:r>
          </a:p>
        </p:txBody>
      </p:sp>
      <p:pic>
        <p:nvPicPr>
          <p:cNvPr id="5128" name="Picture 8" descr="Obsah obrázku několik, linkovaný, výprodej, regál&#10;&#10;Popis byl vytvořen automaticky">
            <a:extLst>
              <a:ext uri="{FF2B5EF4-FFF2-40B4-BE49-F238E27FC236}">
                <a16:creationId xmlns:a16="http://schemas.microsoft.com/office/drawing/2014/main" id="{81E381CB-6F17-736D-2E1E-1A7321919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r="18165" b="1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sah obrázku exteriér, rostlina, strom&#10;&#10;Popis byl vytvořen automaticky">
            <a:extLst>
              <a:ext uri="{FF2B5EF4-FFF2-40B4-BE49-F238E27FC236}">
                <a16:creationId xmlns:a16="http://schemas.microsoft.com/office/drawing/2014/main" id="{31532D75-7EC0-8DB0-19A4-A7C2E26F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14556" b="1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572B42-F1B6-BBDD-F56E-022144670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r="2" b="22178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8B0ED-3AD6-5F00-E75F-09D04D3A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porosty rákosu, orobince, ostřic, růžkatců, rdestů, bublinatek, kotvice plovoucí či vodní kapradiny nepukalky vzplývající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žebratka bahenní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stulík žlutý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Žabník jitrocelo</a:t>
            </a:r>
          </a:p>
        </p:txBody>
      </p:sp>
    </p:spTree>
    <p:extLst>
      <p:ext uri="{BB962C8B-B14F-4D97-AF65-F5344CB8AC3E}">
        <p14:creationId xmlns:p14="http://schemas.microsoft.com/office/powerpoint/2010/main" val="423615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63DF9-1CA8-A384-B484-CCA83863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5" name="Obrázek 4" descr="Obsah obrázku exteriér, strom, stojící&#10;&#10;Popis byl vytvořen automaticky">
            <a:extLst>
              <a:ext uri="{FF2B5EF4-FFF2-40B4-BE49-F238E27FC236}">
                <a16:creationId xmlns:a16="http://schemas.microsoft.com/office/drawing/2014/main" id="{358B302C-AF59-C9BD-E41B-C3F275BB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57" y="13062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A805B-2D77-3657-ADAE-9F43F30A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5D91D-30E3-CA98-7D2C-D6C6D9A4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200" dirty="0">
                <a:hlinkClick r:id="rId2"/>
              </a:rPr>
              <a:t>https://cs.wikipedia.org/wiki/Chr%C3%A1n%C4%9Bn%C3%A1_krajinn%C3%A1_oblast_Pood%C5%99%C3%AD</a:t>
            </a:r>
            <a:endParaRPr lang="cs-CZ" sz="1200" dirty="0"/>
          </a:p>
          <a:p>
            <a:r>
              <a:rPr lang="cs-CZ" sz="1200" dirty="0">
                <a:hlinkClick r:id="rId3"/>
              </a:rPr>
              <a:t>https://upload.wikimedia.org/wikipedia/commons/thumb/b/be/Relief_Map_of_Czech_Republic.png/360px-Relief_Map_of_Czech_Republic.png</a:t>
            </a:r>
            <a:endParaRPr lang="cs-CZ" sz="1200" dirty="0"/>
          </a:p>
          <a:p>
            <a:r>
              <a:rPr lang="cs-CZ" sz="1200" dirty="0">
                <a:hlinkClick r:id="rId4"/>
              </a:rPr>
              <a:t>https://poodri.nature.cz/</a:t>
            </a:r>
            <a:endParaRPr lang="cs-CZ" sz="1200" dirty="0"/>
          </a:p>
          <a:p>
            <a:r>
              <a:rPr lang="cs-CZ" sz="1200" dirty="0">
                <a:hlinkClick r:id="rId5"/>
              </a:rPr>
              <a:t>https://poodri.nature.cz/zivocichove</a:t>
            </a:r>
            <a:endParaRPr lang="cs-CZ" sz="1200" dirty="0"/>
          </a:p>
          <a:p>
            <a:r>
              <a:rPr lang="cs-CZ" sz="1200" dirty="0">
                <a:hlinkClick r:id="rId6"/>
              </a:rPr>
              <a:t>https://poodri.nature.cz/documents/901370/1358380/%C5%BE%C3%A1brono%C5%BEka+sn%C4%9B%C5%BEn%C3%AD+%28Lenka+Sov%C3%ADkov%C3%A1%29.jpg/83ff09ed-f0d6-aee6-1755-65e2f531a9a2?version=1.1&amp;t=1654456441103&amp;imagePreview=1</a:t>
            </a:r>
            <a:endParaRPr lang="cs-CZ" sz="1200" dirty="0"/>
          </a:p>
          <a:p>
            <a:r>
              <a:rPr lang="cs-CZ" sz="1200" dirty="0">
                <a:hlinkClick r:id="rId7"/>
              </a:rPr>
              <a:t>https://poodri.nature.cz/documents/901370/1358380/v%C3%A1%C5%BEka+rum%C4%9Blkov%C3%A1+%28Zbyn%C4%9Bk+Sov%C3%ADk%29.jpg/e1d7962d-e0ab-bfbe-9afa-3dc067d9d8aa?version=2.2&amp;t=1654456881049&amp;imagePreview=1</a:t>
            </a:r>
            <a:endParaRPr lang="cs-CZ" sz="1200" dirty="0"/>
          </a:p>
          <a:p>
            <a:r>
              <a:rPr lang="cs-CZ" sz="1200" dirty="0">
                <a:hlinkClick r:id="rId8"/>
              </a:rPr>
              <a:t>https://poodri.nature.cz/documents/901370/1358380/v%C3%A1%C5%BEka+jasnoskvrnn%C3%A1+%28Zbyn%C4%9Bk+Sov%C3%ADk%29.jpg/0e992b46-a2d0-3fb5-ce55-1eb4691ba81a?version=1.1&amp;t=1654456329356&amp;imageThumbnail=1</a:t>
            </a:r>
            <a:endParaRPr lang="cs-CZ" sz="1200" dirty="0"/>
          </a:p>
          <a:p>
            <a:r>
              <a:rPr lang="cs-CZ" sz="1200" dirty="0">
                <a:hlinkClick r:id="rId9"/>
              </a:rPr>
              <a:t>https://www.rybarskyrozcestnik.cz/wp-content/uploads/2015/12/strevle-potocni2.jpg</a:t>
            </a:r>
            <a:endParaRPr lang="cs-CZ" sz="1200" dirty="0"/>
          </a:p>
          <a:p>
            <a:r>
              <a:rPr lang="cs-CZ" sz="1200" dirty="0">
                <a:hlinkClick r:id="rId10"/>
              </a:rPr>
              <a:t>https://poodri.nature.cz/documents/901370/1358380/pisko%C5%99+pruhovan%C3%BD+%28Iva+N%C4%9Bme%C4%8Dkov%C3%A1%29.jpg/feff486a-2983-9b13-6bc7-2ae9bd19057a?version=2.0&amp;t=1654456546389&amp;imageThumbnail=1</a:t>
            </a:r>
            <a:endParaRPr lang="cs-CZ" sz="1200" dirty="0"/>
          </a:p>
          <a:p>
            <a:r>
              <a:rPr lang="cs-CZ" sz="1200" dirty="0">
                <a:hlinkClick r:id="rId11"/>
              </a:rPr>
              <a:t>https://www.rybarskyrozcestnik.cz/wp-content/uploads/2015/12/parma-obecna3.jpg</a:t>
            </a:r>
            <a:endParaRPr lang="cs-CZ" sz="1200" dirty="0"/>
          </a:p>
          <a:p>
            <a:r>
              <a:rPr lang="cs-CZ" sz="1200" dirty="0">
                <a:hlinkClick r:id="rId12"/>
              </a:rPr>
              <a:t>https://poodri.nature.cz/documents/901370/1358380/rosni%C4%8Dka+zelen%C3%A1+%28Ond%C5%99ej+Klupa%29.jpg/90df5142-55a4-57f0-a53e-f52884b7516c?version=1.1&amp;t=1654456264899&amp;imageThumbnail=1</a:t>
            </a:r>
            <a:endParaRPr lang="cs-CZ" sz="1200" dirty="0"/>
          </a:p>
          <a:p>
            <a:r>
              <a:rPr lang="cs-CZ" sz="1200" dirty="0">
                <a:hlinkClick r:id="rId13"/>
              </a:rPr>
              <a:t>https://poodri.nature.cz/documents/901370/1358380/ku%C5%88ka+obecn%C3%A1+%28Filip+%C5%A0%C3%A1lek%29.jpg/0454a563-9a95-0227-5f7f-14c7cfa298ff?version=1.1&amp;t=1654456409992&amp;imageThumbnail=1</a:t>
            </a:r>
            <a:endParaRPr lang="cs-CZ" sz="1200" dirty="0"/>
          </a:p>
          <a:p>
            <a:r>
              <a:rPr lang="cs-CZ" sz="1200" dirty="0">
                <a:hlinkClick r:id="rId14"/>
              </a:rPr>
              <a:t>https://www.zahrada-cs.com/images_forum/gallery/15602/43575-natrix-natrix-20.jpg</a:t>
            </a:r>
            <a:endParaRPr lang="cs-CZ" sz="1200" dirty="0"/>
          </a:p>
          <a:p>
            <a:r>
              <a:rPr lang="cs-CZ" sz="1200" dirty="0">
                <a:hlinkClick r:id="rId15"/>
              </a:rPr>
              <a:t>https://www.zooliberec.cz/wp-content/uploads/2020/12/zelva_nadherna_tit.jpg</a:t>
            </a:r>
            <a:endParaRPr lang="cs-CZ" sz="1200" dirty="0"/>
          </a:p>
          <a:p>
            <a:r>
              <a:rPr lang="cs-CZ" sz="1200" dirty="0">
                <a:hlinkClick r:id="rId16"/>
              </a:rPr>
              <a:t>https://poodri.nature.cz/documents/901370/1358380/mot%C3%A1k+pochop+%28Lubo%C5%A1+Mr%C3%A1z%29.jpg/fcd52c31-eb61-3b54-d253-3bf7b25e86ca?version=1.1&amp;t=1654456283839&amp;imageThumbnail=1</a:t>
            </a:r>
            <a:endParaRPr lang="cs-CZ" sz="1200" dirty="0"/>
          </a:p>
          <a:p>
            <a:r>
              <a:rPr lang="cs-CZ" sz="1200" dirty="0">
                <a:hlinkClick r:id="rId17"/>
              </a:rPr>
              <a:t>https://poodri.nature.cz/documents/901370/1358380/orel+mo%C5%99sk%C3%BD+%28Ji%C5%99%C3%AD+Neudert%29.jpg/82178fe2-6324-dfba-c923-fbe1c2557138?version=1.1&amp;t=1654456248292&amp;imageThumbnail=1</a:t>
            </a:r>
            <a:endParaRPr lang="cs-CZ" sz="1200" dirty="0"/>
          </a:p>
          <a:p>
            <a:r>
              <a:rPr lang="cs-CZ" sz="1200" dirty="0">
                <a:hlinkClick r:id="rId18"/>
              </a:rPr>
              <a:t>https://tvorove.cz/wp-content/uploads/2021/06/Volavka_popelava_ptaci_%E2%80%9Ezbabelec_1--scaled-e1623096462859-1000x667.jpg</a:t>
            </a:r>
            <a:endParaRPr lang="cs-CZ" sz="1200" dirty="0"/>
          </a:p>
          <a:p>
            <a:r>
              <a:rPr lang="cs-CZ" sz="1200" dirty="0">
                <a:hlinkClick r:id="rId19"/>
              </a:rPr>
              <a:t>https://temata.rozhlas.cz/sites/default/files/images/02274081.jpeg</a:t>
            </a:r>
            <a:endParaRPr lang="cs-CZ" sz="1200" dirty="0"/>
          </a:p>
          <a:p>
            <a:r>
              <a:rPr lang="cs-CZ" sz="1200" dirty="0">
                <a:hlinkClick r:id="rId20"/>
              </a:rPr>
              <a:t>https://poodri.nature.cz/documents/901370/1358380/bobr+evropsk%C3%BD.jpg/ed794ce5-8ab5-e24a-331d-13ad9787f46e?version=1.1&amp;t=1654456389765&amp;imageThumbnail=1</a:t>
            </a:r>
            <a:endParaRPr lang="cs-CZ" sz="1200" dirty="0"/>
          </a:p>
          <a:p>
            <a:r>
              <a:rPr lang="cs-CZ" sz="1200" dirty="0">
                <a:hlinkClick r:id="rId21"/>
              </a:rPr>
              <a:t>http://www.chovzvirat.cz/images/zvirata/vydra-ricni_csz06kj.jpg</a:t>
            </a:r>
            <a:endParaRPr lang="cs-CZ" sz="1200" dirty="0"/>
          </a:p>
          <a:p>
            <a:r>
              <a:rPr lang="cs-CZ" sz="1200" dirty="0">
                <a:hlinkClick r:id="rId22"/>
              </a:rPr>
              <a:t>http://www.chovzvirat.cz/images/zvirata/netopyr-vodni_epu29nk.jpg</a:t>
            </a:r>
            <a:endParaRPr lang="cs-CZ" sz="1200" dirty="0"/>
          </a:p>
          <a:p>
            <a:r>
              <a:rPr lang="cs-CZ" sz="1200" dirty="0">
                <a:hlinkClick r:id="rId23"/>
              </a:rPr>
              <a:t>https://www.romankomender.cz/photos/jezek-vychodni-erinaceus-concolor-4718.jpg</a:t>
            </a:r>
            <a:endParaRPr lang="cs-CZ" sz="1200" dirty="0"/>
          </a:p>
          <a:p>
            <a:r>
              <a:rPr lang="cs-CZ" sz="1200" dirty="0">
                <a:hlinkClick r:id="rId24"/>
              </a:rPr>
              <a:t>https://poodri.nature.cz/rostliny</a:t>
            </a:r>
            <a:endParaRPr lang="cs-CZ" sz="1200" dirty="0"/>
          </a:p>
          <a:p>
            <a:r>
              <a:rPr lang="cs-CZ" sz="1200" dirty="0">
                <a:hlinkClick r:id="rId25"/>
              </a:rPr>
              <a:t>https://upload.wikimedia.org/wikipedia/commons/thumb/b/b9/Campanula_734317659.jpg/330px-Campanula_734317659.jpg</a:t>
            </a:r>
            <a:endParaRPr lang="cs-CZ" sz="1200" dirty="0"/>
          </a:p>
          <a:p>
            <a:r>
              <a:rPr lang="cs-CZ" sz="1200" dirty="0">
                <a:hlinkClick r:id="rId26"/>
              </a:rPr>
              <a:t>https://upload.wikimedia.org/wikipedia/commons/d/d3/Knautia_arvensis_-_harilik_%C3%A4iatar.jpg</a:t>
            </a:r>
            <a:endParaRPr lang="cs-CZ" sz="1200" dirty="0"/>
          </a:p>
          <a:p>
            <a:r>
              <a:rPr lang="cs-CZ" sz="1200" dirty="0">
                <a:hlinkClick r:id="rId27"/>
              </a:rPr>
              <a:t>https://www.nazeleno.cz/wp-content/uploads/Files/FckGallery/Medv%C4%9Bd%C3%AD%20%C4%8Desnek.jpg</a:t>
            </a:r>
            <a:endParaRPr lang="cs-CZ" sz="1200" dirty="0"/>
          </a:p>
          <a:p>
            <a:r>
              <a:rPr lang="cs-CZ" sz="1200" dirty="0">
                <a:hlinkClick r:id="rId28"/>
              </a:rPr>
              <a:t>https://www.biolib.cz/IMG/GAL/19761.jpg</a:t>
            </a:r>
            <a:endParaRPr lang="cs-CZ" sz="1200" dirty="0"/>
          </a:p>
          <a:p>
            <a:r>
              <a:rPr lang="cs-CZ" sz="1200" dirty="0">
                <a:hlinkClick r:id="rId29"/>
              </a:rPr>
              <a:t>https://upload.wikimedia.org/wikipedia/commons/2/23/Galanthus_nivalis.jpg</a:t>
            </a:r>
            <a:endParaRPr lang="cs-CZ" sz="1200" dirty="0"/>
          </a:p>
          <a:p>
            <a:r>
              <a:rPr lang="cs-CZ" sz="1200" dirty="0">
                <a:hlinkClick r:id="rId30"/>
              </a:rPr>
              <a:t>https://poodri.nature.cz/documents/901370/1356167/kotvice+plovouc%C3%AD+%28Jan+Kle%C4%8Dka%29.jpg/1dc3aace-71ee-4b1e-ea73-15772bd16488?version=1.1&amp;t=1654458005961&amp;imageThumbnail=1</a:t>
            </a:r>
            <a:endParaRPr lang="cs-CZ" sz="1200" dirty="0"/>
          </a:p>
          <a:p>
            <a:r>
              <a:rPr lang="cs-CZ" sz="1200" dirty="0">
                <a:hlinkClick r:id="rId31"/>
              </a:rPr>
              <a:t>https://poodri.nature.cz/documents/901370/1356167/nepukalka+vzpl%C3%BDvaj%C3%ADc%C3%AD+%28Zbyn%C4%9Bk+Sov%C3%ADk%29.jpg/5198fc24-77cb-e339-0bae-5c94d57bc713?version=1.1&amp;t=1654458139633&amp;imageThumbnail=1</a:t>
            </a:r>
            <a:endParaRPr lang="cs-CZ" sz="1200" dirty="0"/>
          </a:p>
          <a:p>
            <a:r>
              <a:rPr lang="cs-CZ" sz="1200" dirty="0">
                <a:hlinkClick r:id="rId32"/>
              </a:rPr>
              <a:t>https://poodri.nature.cz/documents/901370/1356167/stul%C3%ADk+%C5%BElut%C3%BD+%28Zbyn%C4%9Bk+Sov%C3%ADk%29.jpg/2b1254bc-a4ff-6591-e2d5-bea50255c4c6?version=1.1&amp;t=1654458035185&amp;imageThumbnail=1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00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0A7DB-0031-7586-4928-15E6FEFB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Chráněná krajinná oblast Poodří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9594B-D05E-7862-5768-0F4EF687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27" y="1690688"/>
            <a:ext cx="6105525" cy="5479946"/>
          </a:xfrm>
        </p:spPr>
        <p:txBody>
          <a:bodyPr/>
          <a:lstStyle/>
          <a:p>
            <a:pPr>
              <a:buFont typeface="AngsanaUPC" panose="02020603050405020304" pitchFamily="18" charset="-34"/>
              <a:buChar char="»"/>
            </a:pPr>
            <a:r>
              <a:rPr lang="cs-CZ" sz="2000" dirty="0"/>
              <a:t>CHKO Poodří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 dirty="0"/>
              <a:t>Vyhlášena: 1. května 1991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 dirty="0"/>
              <a:t>Rozloha: 81,5 km</a:t>
            </a:r>
            <a:r>
              <a:rPr lang="cs-CZ" sz="2000" b="0" i="0" dirty="0">
                <a:effectLst/>
              </a:rPr>
              <a:t>²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 dirty="0"/>
              <a:t>Správa: Správa CHKO Poodří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pl-PL" sz="2000" dirty="0"/>
              <a:t>P</a:t>
            </a:r>
            <a:r>
              <a:rPr lang="pl-PL" sz="2000" b="0" i="0" dirty="0">
                <a:effectLst/>
              </a:rPr>
              <a:t>odél toku řeky Odry, </a:t>
            </a:r>
          </a:p>
          <a:p>
            <a:pPr marL="0" indent="0">
              <a:buNone/>
            </a:pPr>
            <a:r>
              <a:rPr lang="pl-PL" sz="2000" b="0" i="0" dirty="0">
                <a:effectLst/>
              </a:rPr>
              <a:t>mezi obcemi </a:t>
            </a:r>
            <a:r>
              <a:rPr lang="pl-PL" sz="2000" b="0" i="0" u="none" strike="noStrike" dirty="0">
                <a:effectLst/>
              </a:rPr>
              <a:t>Jeseník nad Odrou</a:t>
            </a:r>
            <a:r>
              <a:rPr lang="pl-PL" sz="2000" b="0" i="0" dirty="0">
                <a:effectLst/>
              </a:rPr>
              <a:t> a </a:t>
            </a:r>
            <a:r>
              <a:rPr lang="pl-PL" sz="2000" b="0" i="0" u="none" strike="noStrike" dirty="0">
                <a:effectLst/>
              </a:rPr>
              <a:t>Ostrava</a:t>
            </a:r>
          </a:p>
          <a:p>
            <a:pPr>
              <a:buFont typeface="AngsanaUPC" panose="02020603050405020304" pitchFamily="18" charset="-34"/>
              <a:buChar char="»"/>
            </a:pPr>
            <a:endParaRPr lang="pl-PL" b="0" i="0" u="none" strike="noStrike" dirty="0">
              <a:effectLst/>
            </a:endParaRPr>
          </a:p>
          <a:p>
            <a:pPr>
              <a:buFont typeface="AngsanaUPC" panose="02020603050405020304" pitchFamily="18" charset="-34"/>
              <a:buChar char="»"/>
            </a:pPr>
            <a:endParaRPr lang="cs-CZ" dirty="0"/>
          </a:p>
          <a:p>
            <a:pPr>
              <a:buFont typeface="AngsanaUPC" panose="02020603050405020304" pitchFamily="18" charset="-34"/>
              <a:buChar char="»"/>
            </a:pPr>
            <a:endParaRPr lang="cs-CZ" dirty="0"/>
          </a:p>
        </p:txBody>
      </p:sp>
      <p:pic>
        <p:nvPicPr>
          <p:cNvPr id="1026" name="Picture 2" descr="Poodří">
            <a:extLst>
              <a:ext uri="{FF2B5EF4-FFF2-40B4-BE49-F238E27FC236}">
                <a16:creationId xmlns:a16="http://schemas.microsoft.com/office/drawing/2014/main" id="{7D4A10E9-6AF0-4B75-EC16-4EE03797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06" y="1621615"/>
            <a:ext cx="4143375" cy="252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9FF2557E-9057-B663-0A2E-DFFC7D8AA833}"/>
              </a:ext>
            </a:extLst>
          </p:cNvPr>
          <p:cNvSpPr/>
          <p:nvPr/>
        </p:nvSpPr>
        <p:spPr>
          <a:xfrm>
            <a:off x="8536537" y="2901395"/>
            <a:ext cx="124603" cy="12800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strom, exteriér, tráva, lišejník&#10;&#10;Popis byl vytvořen automaticky">
            <a:extLst>
              <a:ext uri="{FF2B5EF4-FFF2-40B4-BE49-F238E27FC236}">
                <a16:creationId xmlns:a16="http://schemas.microsoft.com/office/drawing/2014/main" id="{FD35F076-EBB3-417A-15DE-5FEA59782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63" y="4240110"/>
            <a:ext cx="3363729" cy="252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70365BB9-40C3-078C-A34D-666F8B17C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70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CBBAD-86B1-2FD3-382C-F7822EC1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Maloplošná chráněná území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03E72-D084-6859-6D0E-1E4D723D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450216" cy="47337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200" b="1" i="0" u="none" strike="noStrike" dirty="0">
                <a:effectLst/>
              </a:rPr>
              <a:t>NPR</a:t>
            </a:r>
            <a:endParaRPr lang="cs-CZ" sz="4200" b="1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Polanská niva</a:t>
            </a:r>
            <a:endParaRPr lang="cs-CZ" sz="3800" b="0" i="0" dirty="0">
              <a:effectLst/>
            </a:endParaRPr>
          </a:p>
          <a:p>
            <a:pPr marL="0" indent="0" algn="l">
              <a:buNone/>
            </a:pPr>
            <a:r>
              <a:rPr lang="cs-CZ" sz="4200" b="1" i="0" u="none" strike="noStrike" dirty="0">
                <a:effectLst/>
              </a:rPr>
              <a:t>PR</a:t>
            </a:r>
            <a:endParaRPr lang="cs-CZ" sz="4200" b="1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Bartošovický luh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Bařiny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Bažantula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Koryta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Kotvice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Polanský les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Rákosina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Rezavka</a:t>
            </a:r>
            <a:endParaRPr lang="cs-CZ" sz="3800" b="0" i="0" dirty="0">
              <a:effectLst/>
            </a:endParaRPr>
          </a:p>
          <a:p>
            <a:pPr marL="0" indent="0" algn="l">
              <a:buNone/>
            </a:pPr>
            <a:r>
              <a:rPr lang="cs-CZ" sz="4200" b="1" i="0" u="none" strike="noStrike" dirty="0">
                <a:effectLst/>
              </a:rPr>
              <a:t>PP</a:t>
            </a:r>
            <a:endParaRPr lang="cs-CZ" sz="4200" b="1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Meandry staré Odry</a:t>
            </a:r>
            <a:endParaRPr lang="cs-CZ" sz="3800" b="0" i="0" dirty="0">
              <a:effectLst/>
            </a:endParaRPr>
          </a:p>
          <a:p>
            <a:pPr lvl="1">
              <a:buFont typeface="AngsanaUPC" panose="02020603050405020304" pitchFamily="18" charset="-34"/>
              <a:buChar char="»"/>
            </a:pPr>
            <a:r>
              <a:rPr lang="cs-CZ" sz="3800" b="0" i="0" u="none" strike="noStrike" dirty="0">
                <a:effectLst/>
              </a:rPr>
              <a:t>Pusté nivy</a:t>
            </a:r>
            <a:r>
              <a:rPr lang="cs-CZ" sz="3800" b="0" i="0" dirty="0">
                <a:effectLst/>
              </a:rPr>
              <a:t> (zrušena 2014)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78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Rectangle 110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B7061F-75B0-4E42-4A48-66E8D86F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cs-CZ" sz="4200">
                <a:solidFill>
                  <a:srgbClr val="FFFFFF"/>
                </a:solidFill>
              </a:rPr>
              <a:t>Fauna</a:t>
            </a:r>
          </a:p>
        </p:txBody>
      </p:sp>
      <p:sp>
        <p:nvSpPr>
          <p:cNvPr id="1111" name="Rectangle 111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091" y="445459"/>
            <a:ext cx="4084983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0B7B5-9A34-587A-762C-D86D2116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864" y="805294"/>
            <a:ext cx="3518377" cy="52375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/>
              <a:t>Bezobratlí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žábronožka sněžní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velevrub malířský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lištovka hladká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svinutec tenký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vážka rumělková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vážka jasnoskvrnná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klínatka obecná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klínatka rohatá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98F102C-D68B-7D62-6805-E16DBD7BA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 r="2" b="2"/>
          <a:stretch/>
        </p:blipFill>
        <p:spPr bwMode="auto">
          <a:xfrm>
            <a:off x="8236960" y="448054"/>
            <a:ext cx="3473628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24B446-48B4-B299-A584-A24331C2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 r="-1" b="-1"/>
          <a:stretch/>
        </p:blipFill>
        <p:spPr bwMode="auto">
          <a:xfrm>
            <a:off x="8236965" y="2478081"/>
            <a:ext cx="3473627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3" name="Rectangle 1112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886F47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5015049-9463-4CC3-F061-03DCACC0F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 r="-1" b="-1"/>
          <a:stretch/>
        </p:blipFill>
        <p:spPr bwMode="auto">
          <a:xfrm>
            <a:off x="8236962" y="4517136"/>
            <a:ext cx="3473628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8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Rectangle 205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37" name="Rectangle 206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091" y="445459"/>
            <a:ext cx="4084983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DD6C5E-EA00-300C-4876-4DC8C084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864" y="805294"/>
            <a:ext cx="3518377" cy="52375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/>
              <a:t>Ryby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střevle potoční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ostroretka stěhovavá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parma obecná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piskoř pruhovaný</a:t>
            </a:r>
          </a:p>
        </p:txBody>
      </p:sp>
      <p:pic>
        <p:nvPicPr>
          <p:cNvPr id="2054" name="Picture 6" descr="Parma obecná (Barbus barbus) » Rybářský rozcestník">
            <a:extLst>
              <a:ext uri="{FF2B5EF4-FFF2-40B4-BE49-F238E27FC236}">
                <a16:creationId xmlns:a16="http://schemas.microsoft.com/office/drawing/2014/main" id="{C3733F15-A39A-A540-05BE-B29EAC428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r="-1" b="7052"/>
          <a:stretch/>
        </p:blipFill>
        <p:spPr bwMode="auto">
          <a:xfrm>
            <a:off x="8236960" y="448054"/>
            <a:ext cx="3473628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řevle potoční (Phoxinus phoxinus) » Rybářský rozcestník">
            <a:extLst>
              <a:ext uri="{FF2B5EF4-FFF2-40B4-BE49-F238E27FC236}">
                <a16:creationId xmlns:a16="http://schemas.microsoft.com/office/drawing/2014/main" id="{6A70780C-99FA-E157-C738-3F476DF86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4" r="3" b="3"/>
          <a:stretch/>
        </p:blipFill>
        <p:spPr bwMode="auto">
          <a:xfrm>
            <a:off x="8236965" y="2478081"/>
            <a:ext cx="3473627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8" name="Rectangle 2062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47664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7C2AFD0-CD6B-0FA1-9306-1E2902B02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40"/>
          <a:stretch/>
        </p:blipFill>
        <p:spPr bwMode="auto">
          <a:xfrm>
            <a:off x="8236962" y="4517136"/>
            <a:ext cx="3473628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253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9A4E78-87DF-6527-E525-A0B387B6B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25" b="-4"/>
          <a:stretch/>
        </p:blipFill>
        <p:spPr bwMode="auto">
          <a:xfrm>
            <a:off x="5042893" y="450221"/>
            <a:ext cx="2112264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žovka obojková 1">
            <a:extLst>
              <a:ext uri="{FF2B5EF4-FFF2-40B4-BE49-F238E27FC236}">
                <a16:creationId xmlns:a16="http://schemas.microsoft.com/office/drawing/2014/main" id="{3BE61982-CB50-4C57-9D15-01E87C3B9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13250" b="6"/>
          <a:stretch/>
        </p:blipFill>
        <p:spPr bwMode="auto">
          <a:xfrm>
            <a:off x="5042895" y="2494817"/>
            <a:ext cx="2107497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535424"/>
            <a:ext cx="4398264" cy="1858504"/>
          </a:xfrm>
          <a:prstGeom prst="rect">
            <a:avLst/>
          </a:prstGeom>
          <a:solidFill>
            <a:srgbClr val="3B4D61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AEC668B-FD45-0C5E-BE29-E4397D58C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r="13759" b="-4"/>
          <a:stretch/>
        </p:blipFill>
        <p:spPr bwMode="auto">
          <a:xfrm>
            <a:off x="5042889" y="4534354"/>
            <a:ext cx="2112264" cy="18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5C849-C088-1116-E648-F0023296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/>
              <a:t>Obojživelníci a plazi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skokan skřehotavý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skokan zelený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skokan štíhlý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rosnička obecná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rosnička zelená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kuňka obecná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blatnice skvrnitá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čolek obecný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užovka obojková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želva nádherná</a:t>
            </a:r>
          </a:p>
          <a:p>
            <a:pPr>
              <a:buFont typeface="AngsanaUPC" panose="02020603050405020304" pitchFamily="18" charset="-34"/>
              <a:buChar char="»"/>
            </a:pPr>
            <a:endParaRPr lang="cs-CZ" sz="2200"/>
          </a:p>
        </p:txBody>
      </p:sp>
      <p:pic>
        <p:nvPicPr>
          <p:cNvPr id="3080" name="Picture 8" descr="želva nádherná - Zoo Liberec">
            <a:extLst>
              <a:ext uri="{FF2B5EF4-FFF2-40B4-BE49-F238E27FC236}">
                <a16:creationId xmlns:a16="http://schemas.microsoft.com/office/drawing/2014/main" id="{4C61D864-BD5A-A09D-40D5-976EA041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2" y="4530185"/>
            <a:ext cx="3618488" cy="18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8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D97A9F3-23E4-4B8E-BD38-8C08AA69F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784" y="448056"/>
            <a:ext cx="3203156" cy="1883664"/>
          </a:xfrm>
          <a:prstGeom prst="rect">
            <a:avLst/>
          </a:prstGeom>
          <a:solidFill>
            <a:srgbClr val="92784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88A65B-0C6A-A375-3CD6-0A234E9D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5230" y="616663"/>
            <a:ext cx="2745177" cy="15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39A73BA-713C-4649-8A2F-834D0175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784" y="2478024"/>
            <a:ext cx="3203156" cy="1883664"/>
          </a:xfrm>
          <a:prstGeom prst="rect">
            <a:avLst/>
          </a:prstGeom>
          <a:solidFill>
            <a:srgbClr val="92784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Volavka popelavá: ptačí „zbabělec“ s dlouhýma nohama - Tvorové.cz">
            <a:extLst>
              <a:ext uri="{FF2B5EF4-FFF2-40B4-BE49-F238E27FC236}">
                <a16:creationId xmlns:a16="http://schemas.microsoft.com/office/drawing/2014/main" id="{171643C2-84AB-FC3C-4AD3-9078806B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870" y="2646631"/>
            <a:ext cx="2323898" cy="15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DD63F128-A717-47EC-A567-0ACD2DBC6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784" y="4517136"/>
            <a:ext cx="3203156" cy="1883664"/>
          </a:xfrm>
          <a:prstGeom prst="rect">
            <a:avLst/>
          </a:prstGeom>
          <a:solidFill>
            <a:srgbClr val="92784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3825" y="445459"/>
            <a:ext cx="4356767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BD870-BC4A-A872-AE55-0E61A6B17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976" y="805294"/>
            <a:ext cx="3752463" cy="52375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/>
              <a:t>Ptáci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zrzohlávka rudozobá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potápka černokrká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volavka popelavá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kormorán velký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chřástal polní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moták pochop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000"/>
              <a:t>orel mořský</a:t>
            </a:r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586744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986F1D-0C40-ADA0-85CB-82E40039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036" y="4692665"/>
            <a:ext cx="2745177" cy="15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tápka černokrká | Témata">
            <a:extLst>
              <a:ext uri="{FF2B5EF4-FFF2-40B4-BE49-F238E27FC236}">
                <a16:creationId xmlns:a16="http://schemas.microsoft.com/office/drawing/2014/main" id="{8BFF69A7-7712-178A-3BD9-1C35676A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6" y="1151711"/>
            <a:ext cx="3146689" cy="2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8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566160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F57560-F1A7-9BEB-BA03-31DAFE0CF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b="1830"/>
          <a:stretch/>
        </p:blipFill>
        <p:spPr bwMode="auto">
          <a:xfrm>
            <a:off x="4206240" y="448054"/>
            <a:ext cx="365760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opýr vodní (Myotis daubentonii) - ChovZvířat.cz">
            <a:extLst>
              <a:ext uri="{FF2B5EF4-FFF2-40B4-BE49-F238E27FC236}">
                <a16:creationId xmlns:a16="http://schemas.microsoft.com/office/drawing/2014/main" id="{049E92C9-B64D-C549-183D-74BAC981C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3"/>
          <a:stretch/>
        </p:blipFill>
        <p:spPr bwMode="auto">
          <a:xfrm>
            <a:off x="4206240" y="2478081"/>
            <a:ext cx="365760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3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5864" y="445459"/>
            <a:ext cx="3654727" cy="3911523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73E2C-DEC0-B69B-D047-14638F03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634" y="693028"/>
            <a:ext cx="3120561" cy="3416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/>
              <a:t>Savci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1800"/>
              <a:t>bobr evropský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1800"/>
              <a:t>vydra říční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1800"/>
              <a:t>ježek východní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1800"/>
              <a:t>ježek západní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1800"/>
              <a:t>16 druhů netopýrů, např.: netopýr vodní, netopýr ušatý</a:t>
            </a:r>
          </a:p>
        </p:txBody>
      </p:sp>
      <p:sp>
        <p:nvSpPr>
          <p:cNvPr id="1053" name="Rectangle 1038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566160" cy="1890452"/>
          </a:xfrm>
          <a:prstGeom prst="rect">
            <a:avLst/>
          </a:prstGeom>
          <a:solidFill>
            <a:srgbClr val="68673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" descr="Vydra říční (Lutra lutra) - ChovZvířat.cz">
            <a:extLst>
              <a:ext uri="{FF2B5EF4-FFF2-40B4-BE49-F238E27FC236}">
                <a16:creationId xmlns:a16="http://schemas.microsoft.com/office/drawing/2014/main" id="{696479F5-3FE0-E692-ED7F-F5D8532F4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b="8763"/>
          <a:stretch/>
        </p:blipFill>
        <p:spPr bwMode="auto">
          <a:xfrm>
            <a:off x="4206240" y="4517136"/>
            <a:ext cx="365760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žek východní (Erinaceus concolor) | Roman Komender">
            <a:extLst>
              <a:ext uri="{FF2B5EF4-FFF2-40B4-BE49-F238E27FC236}">
                <a16:creationId xmlns:a16="http://schemas.microsoft.com/office/drawing/2014/main" id="{6C5E2A84-7E39-B780-FC1C-DCBFD9FEF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6"/>
          <a:stretch/>
        </p:blipFill>
        <p:spPr bwMode="auto">
          <a:xfrm>
            <a:off x="8052991" y="4517136"/>
            <a:ext cx="365760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8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253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BC4400-E2A4-52AE-6317-F9DB283A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0098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Flora</a:t>
            </a:r>
          </a:p>
        </p:txBody>
      </p:sp>
      <p:pic>
        <p:nvPicPr>
          <p:cNvPr id="3078" name="Picture 6" descr="Kopretina bílá 'Maikönigin' - Leucanthemum vulgare 'Maikönigin' |  Zahradnictví FLOS">
            <a:extLst>
              <a:ext uri="{FF2B5EF4-FFF2-40B4-BE49-F238E27FC236}">
                <a16:creationId xmlns:a16="http://schemas.microsoft.com/office/drawing/2014/main" id="{BDA5F4A4-21D9-1198-5C32-B214A5007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15418"/>
          <a:stretch/>
        </p:blipFill>
        <p:spPr bwMode="auto">
          <a:xfrm>
            <a:off x="5042893" y="450221"/>
            <a:ext cx="2112264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0E6E1EC-D4D2-B085-A969-ADF9A6983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3787" b="-2"/>
          <a:stretch/>
        </p:blipFill>
        <p:spPr bwMode="auto">
          <a:xfrm>
            <a:off x="5042895" y="2494817"/>
            <a:ext cx="2107497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535424"/>
            <a:ext cx="4398264" cy="1858504"/>
          </a:xfrm>
          <a:prstGeom prst="rect">
            <a:avLst/>
          </a:prstGeom>
          <a:solidFill>
            <a:srgbClr val="696C0E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 descr="Chrastavec rolní – Wikipedie">
            <a:extLst>
              <a:ext uri="{FF2B5EF4-FFF2-40B4-BE49-F238E27FC236}">
                <a16:creationId xmlns:a16="http://schemas.microsoft.com/office/drawing/2014/main" id="{FC10B6EF-1176-3759-54B0-E60D4BAC4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r="2" b="30988"/>
          <a:stretch/>
        </p:blipFill>
        <p:spPr bwMode="auto">
          <a:xfrm>
            <a:off x="5042889" y="4534354"/>
            <a:ext cx="2112264" cy="18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01E14-4163-00DF-AA6A-26B147E5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/>
              <a:t>Louky </a:t>
            </a:r>
          </a:p>
          <a:p>
            <a:pPr marL="0" indent="0">
              <a:buNone/>
            </a:pPr>
            <a:r>
              <a:rPr lang="cs-CZ" sz="2200"/>
              <a:t>– (1/3 rozlohy)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ostřice štíhlá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ostřice pobřežní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pcháč potoční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psárka luční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zvonek rozkladitý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kopretina bílá</a:t>
            </a:r>
          </a:p>
          <a:p>
            <a:pPr>
              <a:buFont typeface="AngsanaUPC" panose="02020603050405020304" pitchFamily="18" charset="-34"/>
              <a:buChar char="»"/>
            </a:pPr>
            <a:r>
              <a:rPr lang="cs-CZ" sz="2200"/>
              <a:t>chrastavec rolní</a:t>
            </a:r>
          </a:p>
        </p:txBody>
      </p:sp>
    </p:spTree>
    <p:extLst>
      <p:ext uri="{BB962C8B-B14F-4D97-AF65-F5344CB8AC3E}">
        <p14:creationId xmlns:p14="http://schemas.microsoft.com/office/powerpoint/2010/main" val="28504288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1208</Words>
  <Application>Microsoft Office PowerPoint</Application>
  <PresentationFormat>Širokoúhlá obrazovka</PresentationFormat>
  <Paragraphs>131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AngsanaUPC</vt:lpstr>
      <vt:lpstr>Arial</vt:lpstr>
      <vt:lpstr>Calibri</vt:lpstr>
      <vt:lpstr>Calibri Light</vt:lpstr>
      <vt:lpstr>Motiv Office</vt:lpstr>
      <vt:lpstr>CHKO Poodří</vt:lpstr>
      <vt:lpstr>Chráněná krajinná oblast Poodří</vt:lpstr>
      <vt:lpstr>Maloplošná chráněná území</vt:lpstr>
      <vt:lpstr>Fauna</vt:lpstr>
      <vt:lpstr>Prezentace aplikace PowerPoint</vt:lpstr>
      <vt:lpstr>Prezentace aplikace PowerPoint</vt:lpstr>
      <vt:lpstr>Prezentace aplikace PowerPoint</vt:lpstr>
      <vt:lpstr>Prezentace aplikace PowerPoint</vt:lpstr>
      <vt:lpstr>Flora</vt:lpstr>
      <vt:lpstr>Lesy</vt:lpstr>
      <vt:lpstr>Rybníky a tůně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CHKO Poodří</dc:title>
  <dc:creator>kiki.muti@seznam.cz</dc:creator>
  <cp:lastModifiedBy>kiki.muti@seznam.cz</cp:lastModifiedBy>
  <cp:revision>2</cp:revision>
  <dcterms:created xsi:type="dcterms:W3CDTF">2023-02-02T07:43:45Z</dcterms:created>
  <dcterms:modified xsi:type="dcterms:W3CDTF">2023-02-16T09:44:00Z</dcterms:modified>
</cp:coreProperties>
</file>