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74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92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2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5442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964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6664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209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116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264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152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381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585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778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74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95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13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16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209DB-325E-45DA-AD1D-9452BAB7267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C2C4BB-73FF-40BF-A0D1-918D4104B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75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tikoncepce.cz/" TargetMode="External"/><Relationship Id="rId2" Type="http://schemas.openxmlformats.org/officeDocument/2006/relationships/hyperlink" Target="https://www.antikoncepce.cz/antikoncepce/historie-antikoncepc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8CBFC-908E-492E-B186-372DFD8C8D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8000" dirty="0">
                <a:latin typeface="Imprint MT Shadow" panose="04020605060303030202" pitchFamily="82" charset="0"/>
              </a:rPr>
              <a:t>Antikoncepce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539044-A14B-46C6-B4B8-C81D0A8011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Kristýna Graclová</a:t>
            </a:r>
          </a:p>
        </p:txBody>
      </p:sp>
    </p:spTree>
    <p:extLst>
      <p:ext uri="{BB962C8B-B14F-4D97-AF65-F5344CB8AC3E}">
        <p14:creationId xmlns:p14="http://schemas.microsoft.com/office/powerpoint/2010/main" val="1581823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F6F0E2-5D07-4CED-BE90-E56D7855E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1">
                    <a:lumMod val="50000"/>
                  </a:schemeClr>
                </a:solidFill>
                <a:latin typeface="Imprint MT Shadow" panose="04020605060303030202" pitchFamily="82" charset="0"/>
              </a:rPr>
              <a:t>Historie antikoncepce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0A7063-C4B0-48DB-B6D8-A4FF57FE9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úplně první antikoncepční metodou byl kondom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nejstarší kondomy pocházejí zhruba z roku 1640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byly vyrobeny z rybích a zvířecích střev 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používaly se spíše k ochraně před pohlavně přenosnými nemocemi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roku 1844 již gumová výroba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ochrany před nechtěným otěhotněním se rozrostly až v 19. století 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antikoncepční pilulka byla schválena v USA v roce 1960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22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58851C-10E2-451C-B08B-81446DBDA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bg2">
                    <a:lumMod val="25000"/>
                  </a:schemeClr>
                </a:solidFill>
                <a:latin typeface="Imprint MT Shadow" panose="04020605060303030202" pitchFamily="82" charset="0"/>
              </a:rPr>
              <a:t>Antikoncepční metody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A19F83D-34B4-4522-B51B-B67AA48C670F}"/>
              </a:ext>
            </a:extLst>
          </p:cNvPr>
          <p:cNvSpPr txBox="1"/>
          <p:nvPr/>
        </p:nvSpPr>
        <p:spPr>
          <a:xfrm>
            <a:off x="812800" y="1483360"/>
            <a:ext cx="663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antikoncepční metody můžeme rozdělit na ženské a mužské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avšak dělení jsou různá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CED8B08-4B20-4952-ADFA-F3EC2A42E939}"/>
              </a:ext>
            </a:extLst>
          </p:cNvPr>
          <p:cNvSpPr txBox="1"/>
          <p:nvPr/>
        </p:nvSpPr>
        <p:spPr>
          <a:xfrm>
            <a:off x="4866640" y="2296160"/>
            <a:ext cx="160528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ženské</a:t>
            </a:r>
          </a:p>
        </p:txBody>
      </p:sp>
      <p:cxnSp>
        <p:nvCxnSpPr>
          <p:cNvPr id="11" name="Spojnice: pravoúhlá 10">
            <a:extLst>
              <a:ext uri="{FF2B5EF4-FFF2-40B4-BE49-F238E27FC236}">
                <a16:creationId xmlns:a16="http://schemas.microsoft.com/office/drawing/2014/main" id="{3486CF06-8486-4518-96F3-D3D17420713C}"/>
              </a:ext>
            </a:extLst>
          </p:cNvPr>
          <p:cNvCxnSpPr/>
          <p:nvPr/>
        </p:nvCxnSpPr>
        <p:spPr>
          <a:xfrm rot="10800000" flipV="1">
            <a:off x="3769360" y="2480826"/>
            <a:ext cx="853440" cy="262374"/>
          </a:xfrm>
          <a:prstGeom prst="bentConnector3">
            <a:avLst>
              <a:gd name="adj1" fmla="val 3809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pojnice: pravoúhlá 12">
            <a:extLst>
              <a:ext uri="{FF2B5EF4-FFF2-40B4-BE49-F238E27FC236}">
                <a16:creationId xmlns:a16="http://schemas.microsoft.com/office/drawing/2014/main" id="{3F6CC17C-B687-404B-A8C7-4D92F721697F}"/>
              </a:ext>
            </a:extLst>
          </p:cNvPr>
          <p:cNvCxnSpPr>
            <a:cxnSpLocks/>
          </p:cNvCxnSpPr>
          <p:nvPr/>
        </p:nvCxnSpPr>
        <p:spPr>
          <a:xfrm>
            <a:off x="6715760" y="2481719"/>
            <a:ext cx="731520" cy="19214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7B9541BC-142B-4E2B-A838-AA045F977753}"/>
              </a:ext>
            </a:extLst>
          </p:cNvPr>
          <p:cNvSpPr txBox="1"/>
          <p:nvPr/>
        </p:nvSpPr>
        <p:spPr>
          <a:xfrm>
            <a:off x="1879600" y="2582428"/>
            <a:ext cx="151384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hormonální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45689CAB-90ED-48A3-9712-43DAA668B058}"/>
              </a:ext>
            </a:extLst>
          </p:cNvPr>
          <p:cNvSpPr txBox="1"/>
          <p:nvPr/>
        </p:nvSpPr>
        <p:spPr>
          <a:xfrm>
            <a:off x="7620000" y="2480826"/>
            <a:ext cx="17272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nehormonální</a:t>
            </a:r>
          </a:p>
        </p:txBody>
      </p:sp>
      <p:cxnSp>
        <p:nvCxnSpPr>
          <p:cNvPr id="20" name="Spojnice: pravoúhlá 19">
            <a:extLst>
              <a:ext uri="{FF2B5EF4-FFF2-40B4-BE49-F238E27FC236}">
                <a16:creationId xmlns:a16="http://schemas.microsoft.com/office/drawing/2014/main" id="{66AF68D2-A5A7-4E8F-8E4F-F853CC158570}"/>
              </a:ext>
            </a:extLst>
          </p:cNvPr>
          <p:cNvCxnSpPr>
            <a:cxnSpLocks/>
          </p:cNvCxnSpPr>
          <p:nvPr/>
        </p:nvCxnSpPr>
        <p:spPr>
          <a:xfrm>
            <a:off x="7782560" y="2850158"/>
            <a:ext cx="1491442" cy="44168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EC29A18D-5EAD-41D2-848F-6EADD71D81F4}"/>
              </a:ext>
            </a:extLst>
          </p:cNvPr>
          <p:cNvSpPr txBox="1"/>
          <p:nvPr/>
        </p:nvSpPr>
        <p:spPr>
          <a:xfrm>
            <a:off x="9438640" y="3220720"/>
            <a:ext cx="204216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bariérové metody</a:t>
            </a:r>
            <a:r>
              <a:rPr lang="cs-CZ" dirty="0"/>
              <a:t> </a:t>
            </a:r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A26D2C72-6483-4401-90E8-78B3C37FC699}"/>
              </a:ext>
            </a:extLst>
          </p:cNvPr>
          <p:cNvCxnSpPr/>
          <p:nvPr/>
        </p:nvCxnSpPr>
        <p:spPr>
          <a:xfrm flipH="1">
            <a:off x="8463280" y="3677920"/>
            <a:ext cx="619760" cy="345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AFCC0B16-2FEF-49F1-A959-9C377B07BF25}"/>
              </a:ext>
            </a:extLst>
          </p:cNvPr>
          <p:cNvCxnSpPr/>
          <p:nvPr/>
        </p:nvCxnSpPr>
        <p:spPr>
          <a:xfrm>
            <a:off x="10048240" y="3830320"/>
            <a:ext cx="0" cy="568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92B114B3-2088-4EE5-B530-BAAECA41B4A0}"/>
              </a:ext>
            </a:extLst>
          </p:cNvPr>
          <p:cNvCxnSpPr/>
          <p:nvPr/>
        </p:nvCxnSpPr>
        <p:spPr>
          <a:xfrm>
            <a:off x="11074400" y="3677920"/>
            <a:ext cx="203200" cy="487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E4F6F2BC-55D8-47C3-8F8E-C3F7F2B99E3C}"/>
              </a:ext>
            </a:extLst>
          </p:cNvPr>
          <p:cNvSpPr txBox="1"/>
          <p:nvPr/>
        </p:nvSpPr>
        <p:spPr>
          <a:xfrm>
            <a:off x="6715760" y="4165600"/>
            <a:ext cx="1747518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kondomy</a:t>
            </a:r>
            <a:r>
              <a:rPr lang="cs-CZ" dirty="0"/>
              <a:t> 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D5159330-C9DE-493E-87F6-6E14161AF366}"/>
              </a:ext>
            </a:extLst>
          </p:cNvPr>
          <p:cNvSpPr txBox="1"/>
          <p:nvPr/>
        </p:nvSpPr>
        <p:spPr>
          <a:xfrm>
            <a:off x="10657850" y="4399280"/>
            <a:ext cx="146303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poševní pesar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AD8F4E9C-BF28-48F6-99F9-E6ADE445D29E}"/>
              </a:ext>
            </a:extLst>
          </p:cNvPr>
          <p:cNvSpPr txBox="1"/>
          <p:nvPr/>
        </p:nvSpPr>
        <p:spPr>
          <a:xfrm>
            <a:off x="8554714" y="4534932"/>
            <a:ext cx="2011699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spermicidní čípky a gely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D4564B46-2F99-4E7E-8929-CD694D4AFE96}"/>
              </a:ext>
            </a:extLst>
          </p:cNvPr>
          <p:cNvSpPr txBox="1"/>
          <p:nvPr/>
        </p:nvSpPr>
        <p:spPr>
          <a:xfrm>
            <a:off x="45726" y="3220720"/>
            <a:ext cx="169567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gestagenní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met.</a:t>
            </a:r>
            <a:r>
              <a:rPr lang="cs-CZ" dirty="0"/>
              <a:t> 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431051A0-6F83-4AF2-A007-F2C340FE2737}"/>
              </a:ext>
            </a:extLst>
          </p:cNvPr>
          <p:cNvSpPr txBox="1"/>
          <p:nvPr/>
        </p:nvSpPr>
        <p:spPr>
          <a:xfrm>
            <a:off x="3296920" y="3088304"/>
            <a:ext cx="239672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kombinované metody</a:t>
            </a:r>
          </a:p>
        </p:txBody>
      </p:sp>
      <p:cxnSp>
        <p:nvCxnSpPr>
          <p:cNvPr id="39" name="Spojnice: pravoúhlá 38">
            <a:extLst>
              <a:ext uri="{FF2B5EF4-FFF2-40B4-BE49-F238E27FC236}">
                <a16:creationId xmlns:a16="http://schemas.microsoft.com/office/drawing/2014/main" id="{C72C40A2-ADA5-43D2-A45B-17906EB1F678}"/>
              </a:ext>
            </a:extLst>
          </p:cNvPr>
          <p:cNvCxnSpPr/>
          <p:nvPr/>
        </p:nvCxnSpPr>
        <p:spPr>
          <a:xfrm>
            <a:off x="2546119" y="2944784"/>
            <a:ext cx="589280" cy="19750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pojnice: pravoúhlá 40">
            <a:extLst>
              <a:ext uri="{FF2B5EF4-FFF2-40B4-BE49-F238E27FC236}">
                <a16:creationId xmlns:a16="http://schemas.microsoft.com/office/drawing/2014/main" id="{CB1356E2-D853-4772-906E-01F5799A5A67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41402" y="2958430"/>
            <a:ext cx="636039" cy="4091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3A15192E-3638-4DA6-BB52-8E7B583C011E}"/>
              </a:ext>
            </a:extLst>
          </p:cNvPr>
          <p:cNvSpPr txBox="1"/>
          <p:nvPr/>
        </p:nvSpPr>
        <p:spPr>
          <a:xfrm>
            <a:off x="45726" y="3850640"/>
            <a:ext cx="2849874" cy="230832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nitroděložní tělíska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minipilulky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antikoncepční injekce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antikoncepční podkožní implantáty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  <p:cxnSp>
        <p:nvCxnSpPr>
          <p:cNvPr id="45" name="Přímá spojnice se šipkou 44">
            <a:extLst>
              <a:ext uri="{FF2B5EF4-FFF2-40B4-BE49-F238E27FC236}">
                <a16:creationId xmlns:a16="http://schemas.microsoft.com/office/drawing/2014/main" id="{0D4F7DF1-21AF-4A37-BB32-B6884F277450}"/>
              </a:ext>
            </a:extLst>
          </p:cNvPr>
          <p:cNvCxnSpPr/>
          <p:nvPr/>
        </p:nvCxnSpPr>
        <p:spPr>
          <a:xfrm>
            <a:off x="965200" y="3677920"/>
            <a:ext cx="81280" cy="162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Přímá spojnice se šipkou 46">
            <a:extLst>
              <a:ext uri="{FF2B5EF4-FFF2-40B4-BE49-F238E27FC236}">
                <a16:creationId xmlns:a16="http://schemas.microsoft.com/office/drawing/2014/main" id="{784BD804-7EF7-4D8D-94A3-CC619FF7E46B}"/>
              </a:ext>
            </a:extLst>
          </p:cNvPr>
          <p:cNvCxnSpPr/>
          <p:nvPr/>
        </p:nvCxnSpPr>
        <p:spPr>
          <a:xfrm>
            <a:off x="3495040" y="3590052"/>
            <a:ext cx="406400" cy="240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AC43730D-57BE-4494-875B-7680A128660B}"/>
              </a:ext>
            </a:extLst>
          </p:cNvPr>
          <p:cNvSpPr txBox="1"/>
          <p:nvPr/>
        </p:nvSpPr>
        <p:spPr>
          <a:xfrm>
            <a:off x="3495039" y="3966864"/>
            <a:ext cx="2976863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antikoncepční tablety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antikoncepční náplasti </a:t>
            </a:r>
          </a:p>
        </p:txBody>
      </p:sp>
    </p:spTree>
    <p:extLst>
      <p:ext uri="{BB962C8B-B14F-4D97-AF65-F5344CB8AC3E}">
        <p14:creationId xmlns:p14="http://schemas.microsoft.com/office/powerpoint/2010/main" val="894515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153A6CB-BD2E-4C92-A22D-5C299D843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latin typeface="Imprint MT Shadow" panose="04020605060303030202" pitchFamily="82" charset="0"/>
              </a:rPr>
              <a:t>Kondom – bariérová metoda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D293166-5CD2-4DCF-AAC1-76EEEB4E95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1EAC0A-6F79-432B-8050-98E64B434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725" y="2837329"/>
            <a:ext cx="4512988" cy="3317938"/>
          </a:xfrm>
        </p:spPr>
        <p:txBody>
          <a:bodyPr anchor="t">
            <a:normAutofit/>
          </a:bodyPr>
          <a:lstStyle/>
          <a:p>
            <a:r>
              <a:rPr lang="cs-CZ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dnešní podoba – obal na pohlavní úd vyrobený z gumy, okraj je zesílený </a:t>
            </a:r>
          </a:p>
          <a:p>
            <a:r>
              <a:rPr lang="cs-CZ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vrcholku malý rezervoár na sperma </a:t>
            </a:r>
          </a:p>
          <a:p>
            <a:r>
              <a:rPr lang="cs-CZ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pružnost je opravdu velká</a:t>
            </a:r>
          </a:p>
          <a:p>
            <a:r>
              <a:rPr lang="cs-CZ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vejde se do jednoho kondomu 11 litrů vody</a:t>
            </a:r>
          </a:p>
          <a:p>
            <a:r>
              <a:rPr lang="cs-CZ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několik druhů a velikostí </a:t>
            </a:r>
          </a:p>
          <a:p>
            <a:r>
              <a:rPr lang="cs-CZ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chrání před početím a pohlavními nemocemi </a:t>
            </a:r>
          </a:p>
        </p:txBody>
      </p:sp>
    </p:spTree>
    <p:extLst>
      <p:ext uri="{BB962C8B-B14F-4D97-AF65-F5344CB8AC3E}">
        <p14:creationId xmlns:p14="http://schemas.microsoft.com/office/powerpoint/2010/main" val="4248371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2A85FB-C572-4770-9100-FCFD84E56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 dirty="0">
                <a:latin typeface="Imprint MT Shadow" panose="04020605060303030202" pitchFamily="82" charset="0"/>
              </a:rPr>
              <a:t>Nitroděložní tělísko – </a:t>
            </a:r>
            <a:r>
              <a:rPr lang="cs-CZ" dirty="0" err="1">
                <a:latin typeface="Imprint MT Shadow" panose="04020605060303030202" pitchFamily="82" charset="0"/>
              </a:rPr>
              <a:t>gestagenní</a:t>
            </a:r>
            <a:r>
              <a:rPr lang="cs-CZ" dirty="0">
                <a:latin typeface="Imprint MT Shadow" panose="04020605060303030202" pitchFamily="82" charset="0"/>
              </a:rPr>
              <a:t> metoda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35A4EA-D4E5-4E89-9EC4-C0114D910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5220430" cy="370127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700">
                <a:latin typeface="Times New Roman" panose="02020603050405020304" pitchFamily="18" charset="0"/>
                <a:cs typeface="Times New Roman" panose="02020603050405020304" pitchFamily="18" charset="0"/>
              </a:rPr>
              <a:t>vyráběno z kvalitních plastů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700" u="sng">
                <a:latin typeface="Times New Roman" panose="02020603050405020304" pitchFamily="18" charset="0"/>
                <a:cs typeface="Times New Roman" panose="02020603050405020304" pitchFamily="18" charset="0"/>
              </a:rPr>
              <a:t>zavádění: </a:t>
            </a:r>
          </a:p>
          <a:p>
            <a:pPr>
              <a:lnSpc>
                <a:spcPct val="90000"/>
              </a:lnSpc>
            </a:pPr>
            <a:r>
              <a:rPr lang="cs-CZ" sz="1700">
                <a:latin typeface="Times New Roman" panose="02020603050405020304" pitchFamily="18" charset="0"/>
                <a:cs typeface="Times New Roman" panose="02020603050405020304" pitchFamily="18" charset="0"/>
              </a:rPr>
              <a:t>tělísko se vtáhne do tenké trubičky velikosti běžného brčka na pití</a:t>
            </a:r>
          </a:p>
          <a:p>
            <a:pPr>
              <a:lnSpc>
                <a:spcPct val="90000"/>
              </a:lnSpc>
            </a:pPr>
            <a:r>
              <a:rPr lang="cs-CZ" sz="1700">
                <a:latin typeface="Times New Roman" panose="02020603050405020304" pitchFamily="18" charset="0"/>
                <a:cs typeface="Times New Roman" panose="02020603050405020304" pitchFamily="18" charset="0"/>
              </a:rPr>
              <a:t>spolu s trubičkou se zavede děložním hrdlem  do děložní dutiny a tam se vytlačí  - tělísko se rozloží do původního tvaru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700" u="sng">
                <a:latin typeface="Times New Roman" panose="02020603050405020304" pitchFamily="18" charset="0"/>
                <a:cs typeface="Times New Roman" panose="02020603050405020304" pitchFamily="18" charset="0"/>
              </a:rPr>
              <a:t>dva typy:</a:t>
            </a:r>
          </a:p>
          <a:p>
            <a:pPr>
              <a:lnSpc>
                <a:spcPct val="90000"/>
              </a:lnSpc>
            </a:pPr>
            <a:r>
              <a:rPr lang="cs-CZ" sz="1700">
                <a:latin typeface="Times New Roman" panose="02020603050405020304" pitchFamily="18" charset="0"/>
                <a:cs typeface="Times New Roman" panose="02020603050405020304" pitchFamily="18" charset="0"/>
              </a:rPr>
              <a:t>inertní – působí jen svou přítomností jako cizí těleso  </a:t>
            </a:r>
          </a:p>
          <a:p>
            <a:pPr>
              <a:lnSpc>
                <a:spcPct val="90000"/>
              </a:lnSpc>
            </a:pPr>
            <a:r>
              <a:rPr lang="cs-CZ" sz="170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medikovaná</a:t>
            </a:r>
            <a:r>
              <a:rPr lang="cs-CZ" sz="1700">
                <a:latin typeface="Times New Roman" panose="02020603050405020304" pitchFamily="18" charset="0"/>
                <a:cs typeface="Times New Roman" panose="02020603050405020304" pitchFamily="18" charset="0"/>
              </a:rPr>
              <a:t> – obsahují nějako látku, která se uvolňuje do organismu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A0C8C80-9171-4780-AD9E-A7C356CD01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7417" y="2159000"/>
            <a:ext cx="3145536" cy="206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234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BE9D4C4-9FA3-4885-A769-301639CC7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24F065-9F7C-400C-9A20-B343BFAA6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2627" y="-4"/>
            <a:ext cx="8139373" cy="6858000"/>
          </a:xfrm>
          <a:custGeom>
            <a:avLst/>
            <a:gdLst>
              <a:gd name="connsiteX0" fmla="*/ 5181344 w 8139373"/>
              <a:gd name="connsiteY0" fmla="*/ 0 h 6858000"/>
              <a:gd name="connsiteX1" fmla="*/ 8139373 w 8139373"/>
              <a:gd name="connsiteY1" fmla="*/ 0 h 6858000"/>
              <a:gd name="connsiteX2" fmla="*/ 8139373 w 8139373"/>
              <a:gd name="connsiteY2" fmla="*/ 6858000 h 6858000"/>
              <a:gd name="connsiteX3" fmla="*/ 0 w 813937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39373" h="6858000">
                <a:moveTo>
                  <a:pt x="5181344" y="0"/>
                </a:moveTo>
                <a:lnTo>
                  <a:pt x="8139373" y="0"/>
                </a:lnTo>
                <a:lnTo>
                  <a:pt x="8139373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52644DE-8E30-43F3-984F-3047B1881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76489"/>
            <a:ext cx="3749061" cy="1508469"/>
          </a:xfrm>
        </p:spPr>
        <p:txBody>
          <a:bodyPr anchor="ctr">
            <a:normAutofit/>
          </a:bodyPr>
          <a:lstStyle/>
          <a:p>
            <a:r>
              <a:rPr lang="cs-CZ" sz="3000">
                <a:latin typeface="Imprint MT Shadow" panose="04020605060303030202" pitchFamily="82" charset="0"/>
              </a:rPr>
              <a:t>Antikoncepční tablety – kombinovaná metoda 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7EB6695E-BED5-4DA3-8C9B-AD301AEF47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435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C9B0A7-E3D0-4B01-85CB-38A64755F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95618"/>
            <a:ext cx="3749061" cy="300528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obsahuje hormony, které se rozšiřují do celého těla</a:t>
            </a:r>
          </a:p>
          <a:p>
            <a:pPr>
              <a:lnSpc>
                <a:spcPct val="90000"/>
              </a:lnSpc>
            </a:pP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mohou obsahovat estrogen </a:t>
            </a:r>
          </a:p>
          <a:p>
            <a:pPr>
              <a:lnSpc>
                <a:spcPct val="90000"/>
              </a:lnSpc>
            </a:pP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berou se každý den ve stejnou dobu </a:t>
            </a:r>
          </a:p>
          <a:p>
            <a:pPr>
              <a:lnSpc>
                <a:spcPct val="90000"/>
              </a:lnSpc>
            </a:pPr>
            <a:r>
              <a:rPr lang="cs-CZ" sz="1600" u="sng">
                <a:latin typeface="Times New Roman" panose="02020603050405020304" pitchFamily="18" charset="0"/>
                <a:cs typeface="Times New Roman" panose="02020603050405020304" pitchFamily="18" charset="0"/>
              </a:rPr>
              <a:t>vedlejší účinky: </a:t>
            </a: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zlepšení pleti, příbytek na váze, bolesti hlavy, únava atd…</a:t>
            </a:r>
          </a:p>
          <a:p>
            <a:pPr>
              <a:lnSpc>
                <a:spcPct val="90000"/>
              </a:lnSpc>
            </a:pP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hormony se neustále uvolňují do krve a zabraňují nechtěnému otěhotnění</a:t>
            </a:r>
          </a:p>
          <a:p>
            <a:pPr>
              <a:lnSpc>
                <a:spcPct val="90000"/>
              </a:lnSpc>
            </a:pP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při typickém užívání stejně 90 z 1000 žen otěhotní</a:t>
            </a:r>
          </a:p>
          <a:p>
            <a:pPr>
              <a:lnSpc>
                <a:spcPct val="90000"/>
              </a:lnSpc>
            </a:pPr>
            <a:endParaRPr lang="cs-CZ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6DB9E65-E072-43AF-A8C9-9744BA0CC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6867" y="6"/>
            <a:ext cx="4831627" cy="4520011"/>
          </a:xfrm>
          <a:custGeom>
            <a:avLst/>
            <a:gdLst>
              <a:gd name="connsiteX0" fmla="*/ 0 w 4831627"/>
              <a:gd name="connsiteY0" fmla="*/ 0 h 4520011"/>
              <a:gd name="connsiteX1" fmla="*/ 4831627 w 4831627"/>
              <a:gd name="connsiteY1" fmla="*/ 0 h 4520011"/>
              <a:gd name="connsiteX2" fmla="*/ 1416677 w 4831627"/>
              <a:gd name="connsiteY2" fmla="*/ 4520011 h 452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1627" h="4520011">
                <a:moveTo>
                  <a:pt x="0" y="0"/>
                </a:moveTo>
                <a:lnTo>
                  <a:pt x="4831627" y="0"/>
                </a:lnTo>
                <a:lnTo>
                  <a:pt x="1416677" y="452001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F602197-2B66-43B7-9836-0D6663569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8778" y="639122"/>
            <a:ext cx="2373947" cy="139287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E2876DF-3958-4E94-9417-0B815712CB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1718" y="2382583"/>
            <a:ext cx="3994005" cy="344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129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EA59E-50B9-4CBE-A005-26772DC47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latin typeface="Imprint MT Shadow" panose="04020605060303030202" pitchFamily="82" charset="0"/>
              </a:rPr>
              <a:t>Zdroje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4D4373-9CB9-4B42-82BF-0124332A7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https://www.antikoncepce.cz/antikoncepce/historie-antikoncepce/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Barták, A. (2006).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Antikoncepce: druhy antikoncepce, hormony, když všechno selže.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Grada.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https://www.antikoncepce.cz/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872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A216A-6CE3-4BB2-A5DA-EBE546DB4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292667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6600" dirty="0">
                <a:latin typeface="Imprint MT Shadow" panose="04020605060303030202" pitchFamily="82" charset="0"/>
              </a:rPr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194874089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Modro-zelená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</TotalTime>
  <Words>323</Words>
  <Application>Microsoft Office PowerPoint</Application>
  <PresentationFormat>Širokoúhlá obrazovka</PresentationFormat>
  <Paragraphs>57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Imprint MT Shadow</vt:lpstr>
      <vt:lpstr>Times New Roman</vt:lpstr>
      <vt:lpstr>Trebuchet MS</vt:lpstr>
      <vt:lpstr>Wingdings</vt:lpstr>
      <vt:lpstr>Wingdings 3</vt:lpstr>
      <vt:lpstr>Fazeta</vt:lpstr>
      <vt:lpstr>Antikoncepce</vt:lpstr>
      <vt:lpstr>Historie antikoncepce </vt:lpstr>
      <vt:lpstr>Antikoncepční metody </vt:lpstr>
      <vt:lpstr>Kondom – bariérová metoda</vt:lpstr>
      <vt:lpstr>Nitroděložní tělísko – gestagenní metoda</vt:lpstr>
      <vt:lpstr>Antikoncepční tablety – kombinovaná metoda </vt:lpstr>
      <vt:lpstr>Zdroje 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Antikoncepce</dc:title>
  <dc:creator>Kristýna Graclová</dc:creator>
  <cp:lastModifiedBy>Kristýna Graclová</cp:lastModifiedBy>
  <cp:revision>8</cp:revision>
  <dcterms:created xsi:type="dcterms:W3CDTF">2021-04-15T19:03:49Z</dcterms:created>
  <dcterms:modified xsi:type="dcterms:W3CDTF">2021-04-15T20:23:06Z</dcterms:modified>
</cp:coreProperties>
</file>