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</p:sldIdLst>
  <p:sldSz cx="18288000" cy="10287000"/>
  <p:notesSz cx="6858000" cy="9144000"/>
  <p:embeddedFontLst>
    <p:embeddedFont>
      <p:font typeface="Archivo Black" panose="020B0A04020102020204" pitchFamily="34" charset="-18"/>
      <p:regular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Open Sans" panose="020B0606030504020204" pitchFamily="34" charset="0"/>
      <p:regular r:id="rId20"/>
      <p:bold r:id="rId21"/>
      <p:italic r:id="rId22"/>
      <p:boldItalic r:id="rId23"/>
    </p:embeddedFont>
    <p:embeddedFont>
      <p:font typeface="Open Sans Bold" panose="020B0806030504020204" charset="0"/>
      <p:regular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BB2A83BE-18B4-47CD-8C62-0A6746C77DC5}">
          <p14:sldIdLst>
            <p14:sldId id="256"/>
            <p14:sldId id="257"/>
          </p14:sldIdLst>
        </p14:section>
        <p14:section name="káva" id="{09116B64-F477-4310-98AC-DF18DFB62219}">
          <p14:sldIdLst>
            <p14:sldId id="258"/>
            <p14:sldId id="266"/>
            <p14:sldId id="267"/>
            <p14:sldId id="268"/>
            <p14:sldId id="269"/>
          </p14:sldIdLst>
        </p14:section>
        <p14:section name="čaj" id="{05F4A285-2213-46CE-B415-24140E423928}">
          <p14:sldIdLst>
            <p14:sldId id="270"/>
            <p14:sldId id="271"/>
            <p14:sldId id="272"/>
            <p14:sldId id="273"/>
            <p14:sldId id="274"/>
            <p14:sldId id="27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E7D8"/>
    <a:srgbClr val="1C19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98" autoAdjust="0"/>
    <p:restoredTop sz="92567" autoAdjust="0"/>
  </p:normalViewPr>
  <p:slideViewPr>
    <p:cSldViewPr>
      <p:cViewPr varScale="1">
        <p:scale>
          <a:sx n="72" d="100"/>
          <a:sy n="72" d="100"/>
        </p:scale>
        <p:origin x="75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8.fntdata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cover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anutea.cz/caje-dle-druhu-x2s11969" TargetMode="External"/><Relationship Id="rId3" Type="http://schemas.openxmlformats.org/officeDocument/2006/relationships/image" Target="../media/image2.svg"/><Relationship Id="rId7" Type="http://schemas.openxmlformats.org/officeDocument/2006/relationships/hyperlink" Target="https://www.caj.cz/" TargetMode="External"/><Relationship Id="rId12" Type="http://schemas.openxmlformats.org/officeDocument/2006/relationships/hyperlink" Target="https://www.manucafe.cz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benu.cz/caje" TargetMode="External"/><Relationship Id="rId11" Type="http://schemas.openxmlformats.org/officeDocument/2006/relationships/hyperlink" Target="https://kava.heureka.cz/" TargetMode="External"/><Relationship Id="rId5" Type="http://schemas.openxmlformats.org/officeDocument/2006/relationships/hyperlink" Target="https://oxalis.cz/cs/caje-153/" TargetMode="External"/><Relationship Id="rId10" Type="http://schemas.openxmlformats.org/officeDocument/2006/relationships/hyperlink" Target="https://www.kava.cz/" TargetMode="External"/><Relationship Id="rId4" Type="http://schemas.openxmlformats.org/officeDocument/2006/relationships/hyperlink" Target="https://cs.wikipedia.org/wiki/%C4%8Caj" TargetMode="External"/><Relationship Id="rId9" Type="http://schemas.openxmlformats.org/officeDocument/2006/relationships/hyperlink" Target="https://cs.wikipedia.org/wiki/K%C3%A1va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RIbff5iD0GQ?feature=oembed" TargetMode="External"/><Relationship Id="rId5" Type="http://schemas.openxmlformats.org/officeDocument/2006/relationships/image" Target="../media/image8.jpeg"/><Relationship Id="rId4" Type="http://schemas.openxmlformats.org/officeDocument/2006/relationships/image" Target="../media/image2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_CoxEgbyeK4?feature=oembed" TargetMode="External"/><Relationship Id="rId5" Type="http://schemas.openxmlformats.org/officeDocument/2006/relationships/image" Target="../media/image9.jpeg"/><Relationship Id="rId4" Type="http://schemas.openxmlformats.org/officeDocument/2006/relationships/image" Target="../media/image2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19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475039" y="0"/>
            <a:ext cx="3812961" cy="10287000"/>
            <a:chOff x="0" y="0"/>
            <a:chExt cx="1004237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04237" cy="2709333"/>
            </a:xfrm>
            <a:custGeom>
              <a:avLst/>
              <a:gdLst/>
              <a:ahLst/>
              <a:cxnLst/>
              <a:rect l="l" t="t" r="r" b="b"/>
              <a:pathLst>
                <a:path w="1004237" h="2709333">
                  <a:moveTo>
                    <a:pt x="0" y="0"/>
                  </a:moveTo>
                  <a:lnTo>
                    <a:pt x="1004237" y="0"/>
                  </a:lnTo>
                  <a:lnTo>
                    <a:pt x="1004237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6E7D8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1004237" cy="27569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3695608" y="4364069"/>
            <a:ext cx="1558861" cy="1558861"/>
          </a:xfrm>
          <a:custGeom>
            <a:avLst/>
            <a:gdLst/>
            <a:ahLst/>
            <a:cxnLst/>
            <a:rect l="l" t="t" r="r" b="b"/>
            <a:pathLst>
              <a:path w="1558861" h="1558861">
                <a:moveTo>
                  <a:pt x="0" y="0"/>
                </a:moveTo>
                <a:lnTo>
                  <a:pt x="1558861" y="0"/>
                </a:lnTo>
                <a:lnTo>
                  <a:pt x="1558861" y="1558862"/>
                </a:lnTo>
                <a:lnTo>
                  <a:pt x="0" y="15588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6" name="TextBox 6"/>
          <p:cNvSpPr txBox="1"/>
          <p:nvPr/>
        </p:nvSpPr>
        <p:spPr>
          <a:xfrm>
            <a:off x="1028700" y="3654901"/>
            <a:ext cx="13068300" cy="22618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8801"/>
              </a:lnSpc>
            </a:pPr>
            <a:r>
              <a:rPr lang="cs-CZ" sz="13429" spc="268" dirty="0">
                <a:solidFill>
                  <a:srgbClr val="F6E7D8"/>
                </a:solidFill>
                <a:latin typeface="Archivo Black"/>
              </a:rPr>
              <a:t>KÁVA &amp; ČAJ</a:t>
            </a:r>
            <a:endParaRPr lang="en-US" sz="13429" spc="268" dirty="0">
              <a:solidFill>
                <a:srgbClr val="F6E7D8"/>
              </a:solidFill>
              <a:latin typeface="Archivo Black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668883" y="5693886"/>
            <a:ext cx="12806156" cy="6464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000"/>
              </a:lnSpc>
            </a:pPr>
            <a:r>
              <a:rPr lang="cs-CZ" sz="5000" spc="250" dirty="0">
                <a:solidFill>
                  <a:srgbClr val="F6E7D8"/>
                </a:solidFill>
                <a:latin typeface="Open Sans Bold"/>
              </a:rPr>
              <a:t>KHANH DUNG NGUYEN – 2.OS</a:t>
            </a:r>
            <a:endParaRPr lang="en-US" sz="5000" spc="250" dirty="0">
              <a:solidFill>
                <a:srgbClr val="F6E7D8"/>
              </a:solidFill>
              <a:latin typeface="Open Sans Bold"/>
            </a:endParaRPr>
          </a:p>
        </p:txBody>
      </p:sp>
    </p:spTree>
  </p:cSld>
  <p:clrMapOvr>
    <a:masterClrMapping/>
  </p:clrMapOvr>
  <p:transition spd="slow">
    <p:cove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19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0" y="0"/>
            <a:ext cx="2011924" cy="10287000"/>
            <a:chOff x="0" y="0"/>
            <a:chExt cx="529889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29889" cy="2709333"/>
            </a:xfrm>
            <a:custGeom>
              <a:avLst/>
              <a:gdLst/>
              <a:ahLst/>
              <a:cxnLst/>
              <a:rect l="l" t="t" r="r" b="b"/>
              <a:pathLst>
                <a:path w="529889" h="2709333">
                  <a:moveTo>
                    <a:pt x="0" y="0"/>
                  </a:moveTo>
                  <a:lnTo>
                    <a:pt x="529889" y="0"/>
                  </a:lnTo>
                  <a:lnTo>
                    <a:pt x="529889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6E7D8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529889" cy="27569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2979427" y="809625"/>
            <a:ext cx="6926573" cy="18171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5119"/>
              </a:lnSpc>
            </a:pPr>
            <a:r>
              <a:rPr lang="cs-CZ" sz="10800" spc="216" dirty="0">
                <a:solidFill>
                  <a:srgbClr val="F6E7D8"/>
                </a:solidFill>
                <a:latin typeface="Archivo Black"/>
              </a:rPr>
              <a:t>ČAJ</a:t>
            </a:r>
            <a:endParaRPr lang="en-US" sz="10800" spc="216" dirty="0">
              <a:solidFill>
                <a:srgbClr val="F6E7D8"/>
              </a:solidFill>
              <a:latin typeface="Archivo Black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2969488" y="2901391"/>
            <a:ext cx="6477001" cy="67165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14000"/>
              </a:lnSpc>
            </a:pPr>
            <a:r>
              <a:rPr lang="cs-CZ" sz="3500" b="1" u="sng" spc="70" dirty="0">
                <a:solidFill>
                  <a:srgbClr val="F6E7D8"/>
                </a:solidFill>
                <a:latin typeface="Open Sans"/>
              </a:rPr>
              <a:t>ÚČINKY ČAJE</a:t>
            </a:r>
          </a:p>
          <a:p>
            <a:pPr>
              <a:lnSpc>
                <a:spcPct val="114000"/>
              </a:lnSpc>
            </a:pPr>
            <a:r>
              <a:rPr lang="cs-CZ" sz="3500" b="1" spc="70" dirty="0">
                <a:solidFill>
                  <a:srgbClr val="F6E7D8"/>
                </a:solidFill>
                <a:latin typeface="Open Sans"/>
              </a:rPr>
              <a:t>Kofein </a:t>
            </a:r>
            <a:r>
              <a:rPr lang="cs-CZ" sz="3500" spc="70" dirty="0">
                <a:solidFill>
                  <a:srgbClr val="F6E7D8"/>
                </a:solidFill>
                <a:latin typeface="Open Sans"/>
              </a:rPr>
              <a:t>- povzbuzuje srdeční činnost a zvyšuje krevní tlak</a:t>
            </a:r>
          </a:p>
          <a:p>
            <a:pPr>
              <a:lnSpc>
                <a:spcPct val="114000"/>
              </a:lnSpc>
            </a:pPr>
            <a:r>
              <a:rPr lang="cs-CZ" sz="3500" b="1" spc="70" dirty="0">
                <a:solidFill>
                  <a:srgbClr val="F6E7D8"/>
                </a:solidFill>
                <a:latin typeface="Open Sans"/>
              </a:rPr>
              <a:t>Teobromin</a:t>
            </a:r>
            <a:r>
              <a:rPr lang="cs-CZ" sz="3500" spc="70" dirty="0">
                <a:solidFill>
                  <a:srgbClr val="F6E7D8"/>
                </a:solidFill>
                <a:latin typeface="Open Sans"/>
              </a:rPr>
              <a:t> - podobné účinky jako kofein</a:t>
            </a:r>
          </a:p>
          <a:p>
            <a:pPr>
              <a:lnSpc>
                <a:spcPct val="114000"/>
              </a:lnSpc>
            </a:pPr>
            <a:r>
              <a:rPr lang="cs-CZ" sz="3500" b="1" spc="70" dirty="0">
                <a:solidFill>
                  <a:srgbClr val="F6E7D8"/>
                </a:solidFill>
                <a:latin typeface="Open Sans"/>
              </a:rPr>
              <a:t>Theofylin</a:t>
            </a:r>
            <a:r>
              <a:rPr lang="cs-CZ" sz="3500" spc="70" dirty="0">
                <a:solidFill>
                  <a:srgbClr val="F6E7D8"/>
                </a:solidFill>
                <a:latin typeface="Open Sans"/>
              </a:rPr>
              <a:t> - rozšiřuje průdušky</a:t>
            </a:r>
          </a:p>
          <a:p>
            <a:pPr>
              <a:lnSpc>
                <a:spcPct val="114000"/>
              </a:lnSpc>
            </a:pPr>
            <a:r>
              <a:rPr lang="cs-CZ" sz="3500" b="1" spc="70" dirty="0">
                <a:solidFill>
                  <a:srgbClr val="F6E7D8"/>
                </a:solidFill>
                <a:latin typeface="Open Sans"/>
              </a:rPr>
              <a:t>Třísloviny</a:t>
            </a:r>
            <a:r>
              <a:rPr lang="cs-CZ" sz="3500" spc="70" dirty="0">
                <a:solidFill>
                  <a:srgbClr val="F6E7D8"/>
                </a:solidFill>
                <a:latin typeface="Open Sans"/>
              </a:rPr>
              <a:t> - antibakteriální a protizánětlivé účinky</a:t>
            </a:r>
          </a:p>
          <a:p>
            <a:pPr>
              <a:lnSpc>
                <a:spcPct val="114000"/>
              </a:lnSpc>
            </a:pPr>
            <a:r>
              <a:rPr lang="cs-CZ" sz="3500" b="1" spc="70" dirty="0">
                <a:solidFill>
                  <a:srgbClr val="F6E7D8"/>
                </a:solidFill>
                <a:latin typeface="Open Sans"/>
              </a:rPr>
              <a:t>Kyselina chlorogenová </a:t>
            </a:r>
            <a:r>
              <a:rPr lang="cs-CZ" sz="3500" spc="70" dirty="0">
                <a:solidFill>
                  <a:srgbClr val="F6E7D8"/>
                </a:solidFill>
                <a:latin typeface="Open Sans"/>
              </a:rPr>
              <a:t>- antioxidační účinky</a:t>
            </a:r>
          </a:p>
        </p:txBody>
      </p:sp>
      <p:sp>
        <p:nvSpPr>
          <p:cNvPr id="9" name="Freeform 9"/>
          <p:cNvSpPr/>
          <p:nvPr/>
        </p:nvSpPr>
        <p:spPr>
          <a:xfrm>
            <a:off x="1399597" y="3957769"/>
            <a:ext cx="1224653" cy="1224653"/>
          </a:xfrm>
          <a:custGeom>
            <a:avLst/>
            <a:gdLst/>
            <a:ahLst/>
            <a:cxnLst/>
            <a:rect l="l" t="t" r="r" b="b"/>
            <a:pathLst>
              <a:path w="1224653" h="1224653">
                <a:moveTo>
                  <a:pt x="0" y="0"/>
                </a:moveTo>
                <a:lnTo>
                  <a:pt x="1224653" y="0"/>
                </a:lnTo>
                <a:lnTo>
                  <a:pt x="1224653" y="1224653"/>
                </a:lnTo>
                <a:lnTo>
                  <a:pt x="0" y="12246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pic>
        <p:nvPicPr>
          <p:cNvPr id="5122" name="Picture 2" descr="Kvalitní čaj působí jako lék i zdroj potěšení | Zdraví | Lidovky.cz">
            <a:extLst>
              <a:ext uri="{FF2B5EF4-FFF2-40B4-BE49-F238E27FC236}">
                <a16:creationId xmlns:a16="http://schemas.microsoft.com/office/drawing/2014/main" id="{DE2878D7-E4C3-F467-1931-E90B3F376E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0" y="2901391"/>
            <a:ext cx="6477000" cy="4562061"/>
          </a:xfrm>
          <a:prstGeom prst="rect">
            <a:avLst/>
          </a:prstGeom>
          <a:ln w="57150">
            <a:solidFill>
              <a:srgbClr val="F6E7D8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560612"/>
      </p:ext>
    </p:extLst>
  </p:cSld>
  <p:clrMapOvr>
    <a:masterClrMapping/>
  </p:clrMapOvr>
  <p:transition spd="slow"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19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0" y="0"/>
            <a:ext cx="2011924" cy="10287000"/>
            <a:chOff x="0" y="0"/>
            <a:chExt cx="529889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29889" cy="2709333"/>
            </a:xfrm>
            <a:custGeom>
              <a:avLst/>
              <a:gdLst/>
              <a:ahLst/>
              <a:cxnLst/>
              <a:rect l="l" t="t" r="r" b="b"/>
              <a:pathLst>
                <a:path w="529889" h="2709333">
                  <a:moveTo>
                    <a:pt x="0" y="0"/>
                  </a:moveTo>
                  <a:lnTo>
                    <a:pt x="529889" y="0"/>
                  </a:lnTo>
                  <a:lnTo>
                    <a:pt x="529889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6E7D8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529889" cy="27569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2979427" y="809625"/>
            <a:ext cx="17061173" cy="16955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5119"/>
              </a:lnSpc>
            </a:pPr>
            <a:r>
              <a:rPr lang="cs-CZ" sz="7200" spc="216" dirty="0">
                <a:solidFill>
                  <a:srgbClr val="F6E7D8"/>
                </a:solidFill>
                <a:latin typeface="Archivo Black"/>
              </a:rPr>
              <a:t>DĚKUJI ZA POZORNOST</a:t>
            </a:r>
            <a:endParaRPr lang="en-US" sz="7200" spc="216" dirty="0">
              <a:solidFill>
                <a:srgbClr val="F6E7D8"/>
              </a:solidFill>
              <a:latin typeface="Archivo Black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1399597" y="3957769"/>
            <a:ext cx="1224653" cy="1224653"/>
          </a:xfrm>
          <a:custGeom>
            <a:avLst/>
            <a:gdLst/>
            <a:ahLst/>
            <a:cxnLst/>
            <a:rect l="l" t="t" r="r" b="b"/>
            <a:pathLst>
              <a:path w="1224653" h="1224653">
                <a:moveTo>
                  <a:pt x="0" y="0"/>
                </a:moveTo>
                <a:lnTo>
                  <a:pt x="1224653" y="0"/>
                </a:lnTo>
                <a:lnTo>
                  <a:pt x="1224653" y="1224653"/>
                </a:lnTo>
                <a:lnTo>
                  <a:pt x="0" y="12246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6" name="TextBox 8">
            <a:extLst>
              <a:ext uri="{FF2B5EF4-FFF2-40B4-BE49-F238E27FC236}">
                <a16:creationId xmlns:a16="http://schemas.microsoft.com/office/drawing/2014/main" id="{03AFD73B-70C3-30A4-A8C1-23CD9C785662}"/>
              </a:ext>
            </a:extLst>
          </p:cNvPr>
          <p:cNvSpPr txBox="1"/>
          <p:nvPr/>
        </p:nvSpPr>
        <p:spPr>
          <a:xfrm>
            <a:off x="2969488" y="2901391"/>
            <a:ext cx="15470912" cy="67165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14000"/>
              </a:lnSpc>
            </a:pPr>
            <a:r>
              <a:rPr lang="cs-CZ" sz="3500" b="1" u="sng" spc="70" dirty="0">
                <a:solidFill>
                  <a:srgbClr val="F6E7D8"/>
                </a:solidFill>
                <a:latin typeface="Open Sans"/>
              </a:rPr>
              <a:t>ZDROJE</a:t>
            </a:r>
          </a:p>
          <a:p>
            <a:pPr>
              <a:lnSpc>
                <a:spcPct val="114000"/>
              </a:lnSpc>
            </a:pPr>
            <a:r>
              <a:rPr lang="cs-CZ" sz="3500" spc="70" dirty="0">
                <a:solidFill>
                  <a:srgbClr val="F6E7D8"/>
                </a:solidFill>
                <a:latin typeface="Open Sans"/>
                <a:hlinkClick r:id="rId4"/>
              </a:rPr>
              <a:t>https://cs.wikipedia.org/wiki/%C4%8Caj</a:t>
            </a:r>
            <a:endParaRPr lang="cs-CZ" sz="3500" spc="70" dirty="0">
              <a:solidFill>
                <a:srgbClr val="F6E7D8"/>
              </a:solidFill>
              <a:latin typeface="Open Sans"/>
            </a:endParaRPr>
          </a:p>
          <a:p>
            <a:pPr>
              <a:lnSpc>
                <a:spcPct val="114000"/>
              </a:lnSpc>
            </a:pPr>
            <a:r>
              <a:rPr lang="cs-CZ" sz="3500" spc="70" dirty="0">
                <a:solidFill>
                  <a:srgbClr val="F6E7D8"/>
                </a:solidFill>
                <a:latin typeface="Open Sans"/>
                <a:hlinkClick r:id="rId5"/>
              </a:rPr>
              <a:t>https://oxalis.cz/cs/caje-153/</a:t>
            </a:r>
            <a:endParaRPr lang="cs-CZ" sz="3500" spc="70" dirty="0">
              <a:solidFill>
                <a:srgbClr val="F6E7D8"/>
              </a:solidFill>
              <a:latin typeface="Open Sans"/>
            </a:endParaRPr>
          </a:p>
          <a:p>
            <a:pPr>
              <a:lnSpc>
                <a:spcPct val="114000"/>
              </a:lnSpc>
            </a:pPr>
            <a:r>
              <a:rPr lang="cs-CZ" sz="3500" spc="70" dirty="0">
                <a:solidFill>
                  <a:srgbClr val="F6E7D8"/>
                </a:solidFill>
                <a:latin typeface="Open Sans"/>
                <a:hlinkClick r:id="rId6"/>
              </a:rPr>
              <a:t>https://www.benu.cz/caje</a:t>
            </a:r>
            <a:endParaRPr lang="cs-CZ" sz="3500" spc="70" dirty="0">
              <a:solidFill>
                <a:srgbClr val="F6E7D8"/>
              </a:solidFill>
              <a:latin typeface="Open Sans"/>
            </a:endParaRPr>
          </a:p>
          <a:p>
            <a:pPr>
              <a:lnSpc>
                <a:spcPct val="114000"/>
              </a:lnSpc>
            </a:pPr>
            <a:r>
              <a:rPr lang="cs-CZ" sz="3500" spc="70" dirty="0">
                <a:solidFill>
                  <a:srgbClr val="F6E7D8"/>
                </a:solidFill>
                <a:latin typeface="Open Sans"/>
                <a:hlinkClick r:id="rId7"/>
              </a:rPr>
              <a:t>https://www.caj.cz/</a:t>
            </a:r>
            <a:endParaRPr lang="cs-CZ" sz="3500" spc="70" dirty="0">
              <a:solidFill>
                <a:srgbClr val="F6E7D8"/>
              </a:solidFill>
              <a:latin typeface="Open Sans"/>
            </a:endParaRPr>
          </a:p>
          <a:p>
            <a:pPr>
              <a:lnSpc>
                <a:spcPct val="114000"/>
              </a:lnSpc>
            </a:pPr>
            <a:r>
              <a:rPr lang="cs-CZ" sz="3500" spc="70" dirty="0">
                <a:solidFill>
                  <a:srgbClr val="F6E7D8"/>
                </a:solidFill>
                <a:latin typeface="Open Sans"/>
                <a:hlinkClick r:id="rId8"/>
              </a:rPr>
              <a:t>https://www.manutea.cz/caje-dle-druhu-x2s11969</a:t>
            </a:r>
            <a:endParaRPr lang="cs-CZ" sz="3500" spc="70" dirty="0">
              <a:solidFill>
                <a:srgbClr val="F6E7D8"/>
              </a:solidFill>
              <a:latin typeface="Open Sans"/>
            </a:endParaRPr>
          </a:p>
          <a:p>
            <a:pPr>
              <a:lnSpc>
                <a:spcPct val="114000"/>
              </a:lnSpc>
            </a:pPr>
            <a:r>
              <a:rPr lang="cs-CZ" sz="3500" spc="70" dirty="0">
                <a:solidFill>
                  <a:srgbClr val="F6E7D8"/>
                </a:solidFill>
                <a:latin typeface="Open Sans"/>
                <a:hlinkClick r:id="rId9"/>
              </a:rPr>
              <a:t>https://cs.wikipedia.org/wiki/K%C3%A1va</a:t>
            </a:r>
            <a:endParaRPr lang="cs-CZ" sz="3500" spc="70" dirty="0">
              <a:solidFill>
                <a:srgbClr val="F6E7D8"/>
              </a:solidFill>
              <a:latin typeface="Open Sans"/>
            </a:endParaRPr>
          </a:p>
          <a:p>
            <a:pPr>
              <a:lnSpc>
                <a:spcPct val="114000"/>
              </a:lnSpc>
            </a:pPr>
            <a:r>
              <a:rPr lang="cs-CZ" sz="3500" spc="70" dirty="0">
                <a:solidFill>
                  <a:srgbClr val="F6E7D8"/>
                </a:solidFill>
                <a:latin typeface="Open Sans"/>
                <a:hlinkClick r:id="rId10"/>
              </a:rPr>
              <a:t>https://www.kava.cz/</a:t>
            </a:r>
            <a:endParaRPr lang="cs-CZ" sz="3500" spc="70" dirty="0">
              <a:solidFill>
                <a:srgbClr val="F6E7D8"/>
              </a:solidFill>
              <a:latin typeface="Open Sans"/>
            </a:endParaRPr>
          </a:p>
          <a:p>
            <a:pPr>
              <a:lnSpc>
                <a:spcPct val="114000"/>
              </a:lnSpc>
            </a:pPr>
            <a:r>
              <a:rPr lang="cs-CZ" sz="3500" spc="70" dirty="0">
                <a:solidFill>
                  <a:srgbClr val="F6E7D8"/>
                </a:solidFill>
                <a:latin typeface="Open Sans"/>
                <a:hlinkClick r:id="rId11"/>
              </a:rPr>
              <a:t>https://kava.heureka.cz/</a:t>
            </a:r>
            <a:endParaRPr lang="cs-CZ" sz="3500" spc="70" dirty="0">
              <a:solidFill>
                <a:srgbClr val="F6E7D8"/>
              </a:solidFill>
              <a:latin typeface="Open Sans"/>
            </a:endParaRPr>
          </a:p>
          <a:p>
            <a:pPr>
              <a:lnSpc>
                <a:spcPct val="114000"/>
              </a:lnSpc>
            </a:pPr>
            <a:r>
              <a:rPr lang="cs-CZ" sz="3500" spc="70" dirty="0">
                <a:solidFill>
                  <a:srgbClr val="F6E7D8"/>
                </a:solidFill>
                <a:latin typeface="Open Sans"/>
                <a:hlinkClick r:id="rId12"/>
              </a:rPr>
              <a:t>https://www.manucafe.cz/</a:t>
            </a:r>
            <a:endParaRPr lang="cs-CZ" sz="3500" spc="70" dirty="0">
              <a:solidFill>
                <a:srgbClr val="F6E7D8"/>
              </a:solidFill>
              <a:latin typeface="Open Sans"/>
            </a:endParaRPr>
          </a:p>
          <a:p>
            <a:pPr>
              <a:lnSpc>
                <a:spcPct val="114000"/>
              </a:lnSpc>
            </a:pPr>
            <a:endParaRPr lang="cs-CZ" sz="3500" spc="70" dirty="0">
              <a:solidFill>
                <a:srgbClr val="F6E7D8"/>
              </a:solidFill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810505786"/>
      </p:ext>
    </p:extLst>
  </p:cSld>
  <p:clrMapOvr>
    <a:masterClrMapping/>
  </p:clrMapOvr>
  <p:transition spd="slow">
    <p:cov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19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0" y="0"/>
            <a:ext cx="2011924" cy="10287000"/>
            <a:chOff x="0" y="0"/>
            <a:chExt cx="529889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29889" cy="2709333"/>
            </a:xfrm>
            <a:custGeom>
              <a:avLst/>
              <a:gdLst/>
              <a:ahLst/>
              <a:cxnLst/>
              <a:rect l="l" t="t" r="r" b="b"/>
              <a:pathLst>
                <a:path w="529889" h="2709333">
                  <a:moveTo>
                    <a:pt x="0" y="0"/>
                  </a:moveTo>
                  <a:lnTo>
                    <a:pt x="529889" y="0"/>
                  </a:lnTo>
                  <a:lnTo>
                    <a:pt x="529889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6E7D8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529889" cy="27569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2895600" y="659982"/>
            <a:ext cx="17061173" cy="16955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5119"/>
              </a:lnSpc>
            </a:pPr>
            <a:r>
              <a:rPr lang="cs-CZ" sz="7200" spc="216" dirty="0">
                <a:solidFill>
                  <a:srgbClr val="F6E7D8"/>
                </a:solidFill>
                <a:latin typeface="Archivo Black"/>
              </a:rPr>
              <a:t>Video 1</a:t>
            </a:r>
            <a:endParaRPr lang="en-US" sz="7200" spc="216" dirty="0">
              <a:solidFill>
                <a:srgbClr val="F6E7D8"/>
              </a:solidFill>
              <a:latin typeface="Archivo Black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1399597" y="3957769"/>
            <a:ext cx="1224653" cy="1224653"/>
          </a:xfrm>
          <a:custGeom>
            <a:avLst/>
            <a:gdLst/>
            <a:ahLst/>
            <a:cxnLst/>
            <a:rect l="l" t="t" r="r" b="b"/>
            <a:pathLst>
              <a:path w="1224653" h="1224653">
                <a:moveTo>
                  <a:pt x="0" y="0"/>
                </a:moveTo>
                <a:lnTo>
                  <a:pt x="1224653" y="0"/>
                </a:lnTo>
                <a:lnTo>
                  <a:pt x="1224653" y="1224653"/>
                </a:lnTo>
                <a:lnTo>
                  <a:pt x="0" y="122465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pic>
        <p:nvPicPr>
          <p:cNvPr id="7" name="Online médium 6" title="How to extract Caffeine from Tea (Classic DCM Method)">
            <a:hlinkClick r:id="" action="ppaction://media"/>
            <a:extLst>
              <a:ext uri="{FF2B5EF4-FFF2-40B4-BE49-F238E27FC236}">
                <a16:creationId xmlns:a16="http://schemas.microsoft.com/office/drawing/2014/main" id="{E956DBE3-3060-397F-3C82-CF1CD32E70C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3676250" y="2324100"/>
            <a:ext cx="12340354" cy="697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03640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19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0" y="0"/>
            <a:ext cx="2011924" cy="10287000"/>
            <a:chOff x="0" y="0"/>
            <a:chExt cx="529889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29889" cy="2709333"/>
            </a:xfrm>
            <a:custGeom>
              <a:avLst/>
              <a:gdLst/>
              <a:ahLst/>
              <a:cxnLst/>
              <a:rect l="l" t="t" r="r" b="b"/>
              <a:pathLst>
                <a:path w="529889" h="2709333">
                  <a:moveTo>
                    <a:pt x="0" y="0"/>
                  </a:moveTo>
                  <a:lnTo>
                    <a:pt x="529889" y="0"/>
                  </a:lnTo>
                  <a:lnTo>
                    <a:pt x="529889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6E7D8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529889" cy="27569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2895600" y="552308"/>
            <a:ext cx="17061173" cy="16955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5119"/>
              </a:lnSpc>
            </a:pPr>
            <a:r>
              <a:rPr lang="cs-CZ" sz="7200" spc="216" dirty="0">
                <a:solidFill>
                  <a:srgbClr val="F6E7D8"/>
                </a:solidFill>
                <a:latin typeface="Archivo Black"/>
              </a:rPr>
              <a:t>Video 2</a:t>
            </a:r>
            <a:endParaRPr lang="en-US" sz="7200" spc="216" dirty="0">
              <a:solidFill>
                <a:srgbClr val="F6E7D8"/>
              </a:solidFill>
              <a:latin typeface="Archivo Black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1399597" y="3957769"/>
            <a:ext cx="1224653" cy="1224653"/>
          </a:xfrm>
          <a:custGeom>
            <a:avLst/>
            <a:gdLst/>
            <a:ahLst/>
            <a:cxnLst/>
            <a:rect l="l" t="t" r="r" b="b"/>
            <a:pathLst>
              <a:path w="1224653" h="1224653">
                <a:moveTo>
                  <a:pt x="0" y="0"/>
                </a:moveTo>
                <a:lnTo>
                  <a:pt x="1224653" y="0"/>
                </a:lnTo>
                <a:lnTo>
                  <a:pt x="1224653" y="1224653"/>
                </a:lnTo>
                <a:lnTo>
                  <a:pt x="0" y="122465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pic>
        <p:nvPicPr>
          <p:cNvPr id="6" name="Online médium 5" title="Extracting caffeine from coffee">
            <a:hlinkClick r:id="" action="ppaction://media"/>
            <a:extLst>
              <a:ext uri="{FF2B5EF4-FFF2-40B4-BE49-F238E27FC236}">
                <a16:creationId xmlns:a16="http://schemas.microsoft.com/office/drawing/2014/main" id="{A9EC579E-D46E-59AE-5FE6-3C3129E5C4C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3411523" y="2247900"/>
            <a:ext cx="13082124" cy="739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9033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19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8138038" y="137038"/>
            <a:ext cx="2011924" cy="18288000"/>
            <a:chOff x="0" y="0"/>
            <a:chExt cx="529889" cy="481659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29889" cy="4816592"/>
            </a:xfrm>
            <a:custGeom>
              <a:avLst/>
              <a:gdLst/>
              <a:ahLst/>
              <a:cxnLst/>
              <a:rect l="l" t="t" r="r" b="b"/>
              <a:pathLst>
                <a:path w="529889" h="4816592">
                  <a:moveTo>
                    <a:pt x="0" y="0"/>
                  </a:moveTo>
                  <a:lnTo>
                    <a:pt x="529889" y="0"/>
                  </a:lnTo>
                  <a:lnTo>
                    <a:pt x="529889" y="4816592"/>
                  </a:lnTo>
                  <a:lnTo>
                    <a:pt x="0" y="4816592"/>
                  </a:lnTo>
                  <a:close/>
                </a:path>
              </a:pathLst>
            </a:custGeom>
            <a:solidFill>
              <a:srgbClr val="F6E7D8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529889" cy="48642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2959783" y="790575"/>
            <a:ext cx="12368434" cy="2066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00"/>
              </a:lnSpc>
            </a:pPr>
            <a:r>
              <a:rPr lang="en-US" sz="12000" spc="240" dirty="0">
                <a:solidFill>
                  <a:srgbClr val="F6E7D8"/>
                </a:solidFill>
                <a:latin typeface="Archivo Black"/>
              </a:rPr>
              <a:t>OVERVIEW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5307769" y="9061449"/>
            <a:ext cx="7672462" cy="4603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cs-CZ" sz="3500" spc="70" dirty="0">
                <a:solidFill>
                  <a:srgbClr val="1C191A"/>
                </a:solidFill>
                <a:latin typeface="Open Sans"/>
              </a:rPr>
              <a:t>Khanh Dung Nguyen – 2.OS</a:t>
            </a:r>
            <a:endParaRPr lang="en-US" sz="3500" spc="70" dirty="0">
              <a:solidFill>
                <a:srgbClr val="1C191A"/>
              </a:solidFill>
              <a:latin typeface="Open Sans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4647503" y="3851274"/>
            <a:ext cx="8992994" cy="22478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cs-CZ" sz="3500" spc="70" dirty="0">
                <a:solidFill>
                  <a:srgbClr val="F6E7D8"/>
                </a:solidFill>
                <a:latin typeface="Open Sans"/>
              </a:rPr>
              <a:t>Základní informace – Káva</a:t>
            </a:r>
          </a:p>
          <a:p>
            <a:pPr algn="ctr">
              <a:lnSpc>
                <a:spcPts val="3500"/>
              </a:lnSpc>
            </a:pPr>
            <a:r>
              <a:rPr lang="cs-CZ" sz="3500" spc="70" dirty="0">
                <a:solidFill>
                  <a:srgbClr val="F6E7D8"/>
                </a:solidFill>
                <a:latin typeface="Open Sans"/>
              </a:rPr>
              <a:t>Základní informace – Čaj</a:t>
            </a:r>
          </a:p>
          <a:p>
            <a:pPr algn="ctr">
              <a:lnSpc>
                <a:spcPts val="3500"/>
              </a:lnSpc>
            </a:pPr>
            <a:r>
              <a:rPr lang="cs-CZ" sz="3500" spc="70" dirty="0">
                <a:solidFill>
                  <a:srgbClr val="F6E7D8"/>
                </a:solidFill>
                <a:latin typeface="Open Sans"/>
              </a:rPr>
              <a:t>Zdroje</a:t>
            </a:r>
          </a:p>
          <a:p>
            <a:pPr algn="ctr">
              <a:lnSpc>
                <a:spcPts val="3500"/>
              </a:lnSpc>
            </a:pPr>
            <a:r>
              <a:rPr lang="cs-CZ" sz="3500" spc="70" dirty="0">
                <a:solidFill>
                  <a:srgbClr val="F6E7D8"/>
                </a:solidFill>
                <a:latin typeface="Open Sans"/>
              </a:rPr>
              <a:t>Videa</a:t>
            </a:r>
          </a:p>
          <a:p>
            <a:pPr algn="ctr">
              <a:lnSpc>
                <a:spcPts val="3500"/>
              </a:lnSpc>
            </a:pPr>
            <a:endParaRPr lang="en-US" sz="3500" spc="70" dirty="0">
              <a:solidFill>
                <a:srgbClr val="F6E7D8"/>
              </a:solidFill>
              <a:latin typeface="Open Sans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8364569" y="7495646"/>
            <a:ext cx="1558861" cy="1558861"/>
          </a:xfrm>
          <a:custGeom>
            <a:avLst/>
            <a:gdLst/>
            <a:ahLst/>
            <a:cxnLst/>
            <a:rect l="l" t="t" r="r" b="b"/>
            <a:pathLst>
              <a:path w="1558861" h="1558861">
                <a:moveTo>
                  <a:pt x="0" y="0"/>
                </a:moveTo>
                <a:lnTo>
                  <a:pt x="1558862" y="0"/>
                </a:lnTo>
                <a:lnTo>
                  <a:pt x="1558862" y="1558861"/>
                </a:lnTo>
                <a:lnTo>
                  <a:pt x="0" y="15588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ransition spd="slow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19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0" y="0"/>
            <a:ext cx="2011924" cy="10287000"/>
            <a:chOff x="0" y="0"/>
            <a:chExt cx="529889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29889" cy="2709333"/>
            </a:xfrm>
            <a:custGeom>
              <a:avLst/>
              <a:gdLst/>
              <a:ahLst/>
              <a:cxnLst/>
              <a:rect l="l" t="t" r="r" b="b"/>
              <a:pathLst>
                <a:path w="529889" h="2709333">
                  <a:moveTo>
                    <a:pt x="0" y="0"/>
                  </a:moveTo>
                  <a:lnTo>
                    <a:pt x="529889" y="0"/>
                  </a:lnTo>
                  <a:lnTo>
                    <a:pt x="529889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6E7D8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529889" cy="27569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2979427" y="809625"/>
            <a:ext cx="6926573" cy="18171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5119"/>
              </a:lnSpc>
            </a:pPr>
            <a:r>
              <a:rPr lang="cs-CZ" sz="10800" spc="216" dirty="0">
                <a:solidFill>
                  <a:srgbClr val="F6E7D8"/>
                </a:solidFill>
                <a:latin typeface="Archivo Black"/>
              </a:rPr>
              <a:t>KÁVA</a:t>
            </a:r>
            <a:endParaRPr lang="en-US" sz="10800" spc="216" dirty="0">
              <a:solidFill>
                <a:srgbClr val="F6E7D8"/>
              </a:solidFill>
              <a:latin typeface="Archivo Black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2861313" y="3848100"/>
            <a:ext cx="12565373" cy="48744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cs-CZ" sz="3500" spc="70" dirty="0">
                <a:solidFill>
                  <a:srgbClr val="F6E7D8"/>
                </a:solidFill>
                <a:latin typeface="Open Sans"/>
              </a:rPr>
              <a:t>Z upražených a rozemletých semen plodů </a:t>
            </a:r>
            <a:r>
              <a:rPr lang="cs-CZ" sz="3500" b="1" spc="70" dirty="0">
                <a:solidFill>
                  <a:srgbClr val="F6E7D8"/>
                </a:solidFill>
                <a:latin typeface="Open Sans"/>
              </a:rPr>
              <a:t>kávovníku</a:t>
            </a:r>
          </a:p>
          <a:p>
            <a:pPr marL="457200" indent="-4572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cs-CZ" sz="3500" spc="70" dirty="0">
                <a:solidFill>
                  <a:srgbClr val="F6E7D8"/>
                </a:solidFill>
                <a:latin typeface="Open Sans"/>
              </a:rPr>
              <a:t>Pěstuje se již od </a:t>
            </a:r>
            <a:r>
              <a:rPr lang="cs-CZ" sz="3500" b="1" spc="70" dirty="0">
                <a:solidFill>
                  <a:srgbClr val="F6E7D8"/>
                </a:solidFill>
                <a:latin typeface="Open Sans"/>
              </a:rPr>
              <a:t>15. století</a:t>
            </a:r>
          </a:p>
          <a:p>
            <a:pPr marL="457200" indent="-4572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cs-CZ" sz="3500" spc="70" dirty="0">
                <a:solidFill>
                  <a:srgbClr val="F6E7D8"/>
                </a:solidFill>
                <a:latin typeface="Open Sans"/>
              </a:rPr>
              <a:t>Největšími </a:t>
            </a:r>
            <a:r>
              <a:rPr lang="cs-CZ" sz="3500" b="1" spc="70" dirty="0">
                <a:solidFill>
                  <a:srgbClr val="F6E7D8"/>
                </a:solidFill>
                <a:latin typeface="Open Sans"/>
              </a:rPr>
              <a:t>producenty</a:t>
            </a:r>
            <a:r>
              <a:rPr lang="cs-CZ" sz="3500" spc="70" dirty="0">
                <a:solidFill>
                  <a:srgbClr val="F6E7D8"/>
                </a:solidFill>
                <a:latin typeface="Open Sans"/>
              </a:rPr>
              <a:t> kávy jsou: </a:t>
            </a:r>
          </a:p>
          <a:p>
            <a:pPr marL="914400" lvl="1" indent="-4572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cs-CZ" sz="3500" spc="70" dirty="0">
                <a:solidFill>
                  <a:srgbClr val="F6E7D8"/>
                </a:solidFill>
                <a:latin typeface="Open Sans"/>
              </a:rPr>
              <a:t>Brazílie</a:t>
            </a:r>
          </a:p>
          <a:p>
            <a:pPr marL="914400" lvl="1" indent="-4572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cs-CZ" sz="3500" spc="70" dirty="0">
                <a:solidFill>
                  <a:srgbClr val="F6E7D8"/>
                </a:solidFill>
                <a:latin typeface="Open Sans"/>
              </a:rPr>
              <a:t>Vietnam</a:t>
            </a:r>
          </a:p>
          <a:p>
            <a:pPr marL="914400" lvl="1" indent="-4572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cs-CZ" sz="3500" spc="70" dirty="0">
                <a:solidFill>
                  <a:srgbClr val="F6E7D8"/>
                </a:solidFill>
                <a:latin typeface="Open Sans"/>
              </a:rPr>
              <a:t>Indonésie</a:t>
            </a:r>
          </a:p>
          <a:p>
            <a:pPr marL="914400" lvl="1" indent="-4572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cs-CZ" sz="3500" spc="70" dirty="0">
                <a:solidFill>
                  <a:srgbClr val="F6E7D8"/>
                </a:solidFill>
                <a:latin typeface="Open Sans"/>
              </a:rPr>
              <a:t>Kolumbie</a:t>
            </a:r>
          </a:p>
          <a:p>
            <a:pPr marL="457200" indent="-457200">
              <a:lnSpc>
                <a:spcPct val="114000"/>
              </a:lnSpc>
              <a:buFont typeface="Arial" panose="020B0604020202020204" pitchFamily="34" charset="0"/>
              <a:buChar char="•"/>
            </a:pPr>
            <a:endParaRPr lang="cs-CZ" sz="3500" spc="70" dirty="0">
              <a:solidFill>
                <a:srgbClr val="F6E7D8"/>
              </a:solidFill>
              <a:latin typeface="Open Sans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1399597" y="3957769"/>
            <a:ext cx="1224653" cy="1224653"/>
          </a:xfrm>
          <a:custGeom>
            <a:avLst/>
            <a:gdLst/>
            <a:ahLst/>
            <a:cxnLst/>
            <a:rect l="l" t="t" r="r" b="b"/>
            <a:pathLst>
              <a:path w="1224653" h="1224653">
                <a:moveTo>
                  <a:pt x="0" y="0"/>
                </a:moveTo>
                <a:lnTo>
                  <a:pt x="1224653" y="0"/>
                </a:lnTo>
                <a:lnTo>
                  <a:pt x="1224653" y="1224653"/>
                </a:lnTo>
                <a:lnTo>
                  <a:pt x="0" y="12246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ransition spd="slow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19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0" y="0"/>
            <a:ext cx="2011924" cy="10287000"/>
            <a:chOff x="0" y="0"/>
            <a:chExt cx="529889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29889" cy="2709333"/>
            </a:xfrm>
            <a:custGeom>
              <a:avLst/>
              <a:gdLst/>
              <a:ahLst/>
              <a:cxnLst/>
              <a:rect l="l" t="t" r="r" b="b"/>
              <a:pathLst>
                <a:path w="529889" h="2709333">
                  <a:moveTo>
                    <a:pt x="0" y="0"/>
                  </a:moveTo>
                  <a:lnTo>
                    <a:pt x="529889" y="0"/>
                  </a:lnTo>
                  <a:lnTo>
                    <a:pt x="529889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6E7D8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529889" cy="27569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2979427" y="809625"/>
            <a:ext cx="6926573" cy="18171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5119"/>
              </a:lnSpc>
            </a:pPr>
            <a:r>
              <a:rPr lang="cs-CZ" sz="10800" spc="216" dirty="0">
                <a:solidFill>
                  <a:srgbClr val="F6E7D8"/>
                </a:solidFill>
                <a:latin typeface="Archivo Black"/>
              </a:rPr>
              <a:t>KÁVA</a:t>
            </a:r>
            <a:endParaRPr lang="en-US" sz="10800" spc="216" dirty="0">
              <a:solidFill>
                <a:srgbClr val="F6E7D8"/>
              </a:solidFill>
              <a:latin typeface="Archivo Black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2976114" y="3947375"/>
            <a:ext cx="12565373" cy="36464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14000"/>
              </a:lnSpc>
            </a:pPr>
            <a:r>
              <a:rPr lang="cs-CZ" sz="3500" b="1" u="sng" spc="70" dirty="0">
                <a:solidFill>
                  <a:srgbClr val="F6E7D8"/>
                </a:solidFill>
                <a:latin typeface="Open Sans"/>
              </a:rPr>
              <a:t>NEJPOPULÁRNĚJŠÍ ZPŮSOBY PŘÍPRAVY KÁVY</a:t>
            </a:r>
          </a:p>
          <a:p>
            <a:pPr marL="457200" indent="-4572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cs-CZ" sz="3500" spc="70" dirty="0">
                <a:solidFill>
                  <a:srgbClr val="F6E7D8"/>
                </a:solidFill>
                <a:latin typeface="Open Sans"/>
              </a:rPr>
              <a:t>Espresso</a:t>
            </a:r>
          </a:p>
          <a:p>
            <a:pPr marL="457200" indent="-4572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cs-CZ" sz="3500" spc="70" dirty="0">
                <a:solidFill>
                  <a:srgbClr val="F6E7D8"/>
                </a:solidFill>
                <a:latin typeface="Open Sans"/>
              </a:rPr>
              <a:t>Cappuccino</a:t>
            </a:r>
          </a:p>
          <a:p>
            <a:pPr marL="457200" indent="-4572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cs-CZ" sz="3500" spc="70" dirty="0">
                <a:solidFill>
                  <a:srgbClr val="F6E7D8"/>
                </a:solidFill>
                <a:latin typeface="Open Sans"/>
              </a:rPr>
              <a:t>Latte</a:t>
            </a:r>
          </a:p>
          <a:p>
            <a:pPr marL="457200" indent="-4572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cs-CZ" sz="3500" spc="70" dirty="0">
                <a:solidFill>
                  <a:srgbClr val="F6E7D8"/>
                </a:solidFill>
                <a:latin typeface="Open Sans"/>
              </a:rPr>
              <a:t>Moka</a:t>
            </a:r>
          </a:p>
          <a:p>
            <a:pPr marL="457200" indent="-4572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cs-CZ" sz="3500" spc="70" dirty="0">
                <a:solidFill>
                  <a:srgbClr val="F6E7D8"/>
                </a:solidFill>
                <a:latin typeface="Open Sans"/>
              </a:rPr>
              <a:t>Turek</a:t>
            </a:r>
          </a:p>
        </p:txBody>
      </p:sp>
      <p:sp>
        <p:nvSpPr>
          <p:cNvPr id="9" name="Freeform 9"/>
          <p:cNvSpPr/>
          <p:nvPr/>
        </p:nvSpPr>
        <p:spPr>
          <a:xfrm>
            <a:off x="1399597" y="3957769"/>
            <a:ext cx="1224653" cy="1224653"/>
          </a:xfrm>
          <a:custGeom>
            <a:avLst/>
            <a:gdLst/>
            <a:ahLst/>
            <a:cxnLst/>
            <a:rect l="l" t="t" r="r" b="b"/>
            <a:pathLst>
              <a:path w="1224653" h="1224653">
                <a:moveTo>
                  <a:pt x="0" y="0"/>
                </a:moveTo>
                <a:lnTo>
                  <a:pt x="1224653" y="0"/>
                </a:lnTo>
                <a:lnTo>
                  <a:pt x="1224653" y="1224653"/>
                </a:lnTo>
                <a:lnTo>
                  <a:pt x="0" y="12246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1075439"/>
      </p:ext>
    </p:extLst>
  </p:cSld>
  <p:clrMapOvr>
    <a:masterClrMapping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19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0" y="0"/>
            <a:ext cx="2011924" cy="10287000"/>
            <a:chOff x="0" y="0"/>
            <a:chExt cx="529889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29889" cy="2709333"/>
            </a:xfrm>
            <a:custGeom>
              <a:avLst/>
              <a:gdLst/>
              <a:ahLst/>
              <a:cxnLst/>
              <a:rect l="l" t="t" r="r" b="b"/>
              <a:pathLst>
                <a:path w="529889" h="2709333">
                  <a:moveTo>
                    <a:pt x="0" y="0"/>
                  </a:moveTo>
                  <a:lnTo>
                    <a:pt x="529889" y="0"/>
                  </a:lnTo>
                  <a:lnTo>
                    <a:pt x="529889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6E7D8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529889" cy="27569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2979427" y="809625"/>
            <a:ext cx="6926573" cy="18171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5119"/>
              </a:lnSpc>
            </a:pPr>
            <a:r>
              <a:rPr lang="cs-CZ" sz="10800" spc="216" dirty="0">
                <a:solidFill>
                  <a:srgbClr val="F6E7D8"/>
                </a:solidFill>
                <a:latin typeface="Archivo Black"/>
              </a:rPr>
              <a:t>KÁVA</a:t>
            </a:r>
            <a:endParaRPr lang="en-US" sz="10800" spc="216" dirty="0">
              <a:solidFill>
                <a:srgbClr val="F6E7D8"/>
              </a:solidFill>
              <a:latin typeface="Archivo Black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2976114" y="3947375"/>
            <a:ext cx="10130286" cy="3070071"/>
          </a:xfrm>
          <a:prstGeom prst="rect">
            <a:avLst/>
          </a:prstGeom>
        </p:spPr>
        <p:txBody>
          <a:bodyPr wrap="square" lIns="0" tIns="0" rIns="0" bIns="0" numCol="2" rtlCol="0" anchor="t">
            <a:spAutoFit/>
          </a:bodyPr>
          <a:lstStyle/>
          <a:p>
            <a:pPr>
              <a:lnSpc>
                <a:spcPct val="114000"/>
              </a:lnSpc>
            </a:pPr>
            <a:r>
              <a:rPr lang="cs-CZ" sz="3500" b="1" u="sng" spc="70" dirty="0">
                <a:solidFill>
                  <a:srgbClr val="F6E7D8"/>
                </a:solidFill>
                <a:latin typeface="Open Sans"/>
              </a:rPr>
              <a:t>POZITIVNÍ ÚČINKY</a:t>
            </a:r>
          </a:p>
          <a:p>
            <a:pPr marL="457200" indent="-4572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cs-CZ" sz="3500" spc="70" dirty="0">
                <a:solidFill>
                  <a:srgbClr val="F6E7D8"/>
                </a:solidFill>
                <a:latin typeface="Open Sans"/>
              </a:rPr>
              <a:t>Soustředění</a:t>
            </a:r>
          </a:p>
          <a:p>
            <a:pPr marL="457200" indent="-4572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cs-CZ" sz="3500" spc="70" dirty="0">
                <a:solidFill>
                  <a:srgbClr val="F6E7D8"/>
                </a:solidFill>
                <a:latin typeface="Open Sans"/>
              </a:rPr>
              <a:t>Paměť</a:t>
            </a:r>
          </a:p>
          <a:p>
            <a:pPr marL="457200" indent="-4572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cs-CZ" sz="3500" spc="70" dirty="0">
                <a:solidFill>
                  <a:srgbClr val="F6E7D8"/>
                </a:solidFill>
                <a:latin typeface="Open Sans"/>
              </a:rPr>
              <a:t>Náladu</a:t>
            </a:r>
          </a:p>
          <a:p>
            <a:pPr marL="457200" indent="-4572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cs-CZ" sz="3500" spc="70" dirty="0">
                <a:solidFill>
                  <a:srgbClr val="F6E7D8"/>
                </a:solidFill>
                <a:latin typeface="Open Sans"/>
              </a:rPr>
              <a:t>Antioxidační účinky</a:t>
            </a:r>
          </a:p>
          <a:p>
            <a:pPr>
              <a:lnSpc>
                <a:spcPct val="114000"/>
              </a:lnSpc>
            </a:pPr>
            <a:r>
              <a:rPr lang="cs-CZ" sz="3500" b="1" u="sng" spc="70" dirty="0">
                <a:solidFill>
                  <a:srgbClr val="F6E7D8"/>
                </a:solidFill>
                <a:latin typeface="Open Sans"/>
              </a:rPr>
              <a:t>NEGATIVNÍ ÚČINKY</a:t>
            </a:r>
          </a:p>
          <a:p>
            <a:pPr marL="457200" indent="-4572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cs-CZ" sz="3500" spc="70" dirty="0">
                <a:solidFill>
                  <a:srgbClr val="F6E7D8"/>
                </a:solidFill>
                <a:latin typeface="Open Sans"/>
              </a:rPr>
              <a:t>Úzkost</a:t>
            </a:r>
          </a:p>
          <a:p>
            <a:pPr marL="457200" indent="-4572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cs-CZ" sz="3500" spc="70" dirty="0">
                <a:solidFill>
                  <a:srgbClr val="F6E7D8"/>
                </a:solidFill>
                <a:latin typeface="Open Sans"/>
              </a:rPr>
              <a:t>Nespavost</a:t>
            </a:r>
          </a:p>
        </p:txBody>
      </p:sp>
      <p:sp>
        <p:nvSpPr>
          <p:cNvPr id="9" name="Freeform 9"/>
          <p:cNvSpPr/>
          <p:nvPr/>
        </p:nvSpPr>
        <p:spPr>
          <a:xfrm>
            <a:off x="1399597" y="3957769"/>
            <a:ext cx="1224653" cy="1224653"/>
          </a:xfrm>
          <a:custGeom>
            <a:avLst/>
            <a:gdLst/>
            <a:ahLst/>
            <a:cxnLst/>
            <a:rect l="l" t="t" r="r" b="b"/>
            <a:pathLst>
              <a:path w="1224653" h="1224653">
                <a:moveTo>
                  <a:pt x="0" y="0"/>
                </a:moveTo>
                <a:lnTo>
                  <a:pt x="1224653" y="0"/>
                </a:lnTo>
                <a:lnTo>
                  <a:pt x="1224653" y="1224653"/>
                </a:lnTo>
                <a:lnTo>
                  <a:pt x="0" y="12246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5752766"/>
      </p:ext>
    </p:extLst>
  </p:cSld>
  <p:clrMapOvr>
    <a:masterClrMapping/>
  </p:clrMapOvr>
  <p:transition spd="slow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19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0" y="0"/>
            <a:ext cx="2011924" cy="10287000"/>
            <a:chOff x="0" y="0"/>
            <a:chExt cx="529889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29889" cy="2709333"/>
            </a:xfrm>
            <a:custGeom>
              <a:avLst/>
              <a:gdLst/>
              <a:ahLst/>
              <a:cxnLst/>
              <a:rect l="l" t="t" r="r" b="b"/>
              <a:pathLst>
                <a:path w="529889" h="2709333">
                  <a:moveTo>
                    <a:pt x="0" y="0"/>
                  </a:moveTo>
                  <a:lnTo>
                    <a:pt x="529889" y="0"/>
                  </a:lnTo>
                  <a:lnTo>
                    <a:pt x="529889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6E7D8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529889" cy="27569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2979427" y="809625"/>
            <a:ext cx="6926573" cy="18171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5119"/>
              </a:lnSpc>
            </a:pPr>
            <a:r>
              <a:rPr lang="cs-CZ" sz="10800" spc="216" dirty="0">
                <a:solidFill>
                  <a:srgbClr val="F6E7D8"/>
                </a:solidFill>
                <a:latin typeface="Archivo Black"/>
              </a:rPr>
              <a:t>KÁVA</a:t>
            </a:r>
            <a:endParaRPr lang="en-US" sz="10800" spc="216" dirty="0">
              <a:solidFill>
                <a:srgbClr val="F6E7D8"/>
              </a:solidFill>
              <a:latin typeface="Archivo Black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2976115" y="3947377"/>
            <a:ext cx="9215885" cy="5488490"/>
          </a:xfrm>
          <a:prstGeom prst="rect">
            <a:avLst/>
          </a:prstGeom>
        </p:spPr>
        <p:txBody>
          <a:bodyPr wrap="square" lIns="0" tIns="0" rIns="0" bIns="0" numCol="1" rtlCol="0" anchor="t">
            <a:spAutoFit/>
          </a:bodyPr>
          <a:lstStyle/>
          <a:p>
            <a:pPr>
              <a:lnSpc>
                <a:spcPct val="114000"/>
              </a:lnSpc>
            </a:pPr>
            <a:r>
              <a:rPr lang="cs-CZ" sz="3500" b="1" u="sng" spc="70" dirty="0">
                <a:solidFill>
                  <a:srgbClr val="F6E7D8"/>
                </a:solidFill>
                <a:latin typeface="Open Sans"/>
              </a:rPr>
              <a:t>ARABICA</a:t>
            </a:r>
          </a:p>
          <a:p>
            <a:pPr marL="457200" indent="-4572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cs-CZ" sz="3500" spc="70" dirty="0">
                <a:solidFill>
                  <a:srgbClr val="F6E7D8"/>
                </a:solidFill>
                <a:latin typeface="Open Sans"/>
              </a:rPr>
              <a:t>Nejrozšířenější druh kávy</a:t>
            </a:r>
          </a:p>
          <a:p>
            <a:pPr marL="457200" indent="-4572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cs-CZ" sz="3500" spc="70" dirty="0">
                <a:solidFill>
                  <a:srgbClr val="F6E7D8"/>
                </a:solidFill>
                <a:latin typeface="Open Sans"/>
              </a:rPr>
              <a:t>Má jemnou chuť</a:t>
            </a:r>
          </a:p>
          <a:p>
            <a:pPr marL="457200" indent="-4572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cs-CZ" sz="3500" spc="70" dirty="0">
                <a:solidFill>
                  <a:srgbClr val="F6E7D8"/>
                </a:solidFill>
                <a:latin typeface="Open Sans"/>
              </a:rPr>
              <a:t>Nízký obsah kofeinu</a:t>
            </a:r>
          </a:p>
          <a:p>
            <a:pPr marL="457200" indent="-457200">
              <a:lnSpc>
                <a:spcPct val="114000"/>
              </a:lnSpc>
              <a:buFont typeface="Arial" panose="020B0604020202020204" pitchFamily="34" charset="0"/>
              <a:buChar char="•"/>
            </a:pPr>
            <a:endParaRPr lang="cs-CZ" sz="3500" spc="70" dirty="0">
              <a:solidFill>
                <a:srgbClr val="F6E7D8"/>
              </a:solidFill>
              <a:latin typeface="Open Sans"/>
            </a:endParaRPr>
          </a:p>
          <a:p>
            <a:pPr>
              <a:lnSpc>
                <a:spcPct val="114000"/>
              </a:lnSpc>
            </a:pPr>
            <a:r>
              <a:rPr lang="cs-CZ" sz="3500" b="1" u="sng" spc="70" dirty="0">
                <a:solidFill>
                  <a:srgbClr val="F6E7D8"/>
                </a:solidFill>
                <a:latin typeface="Open Sans"/>
              </a:rPr>
              <a:t>ROBUSTA</a:t>
            </a:r>
          </a:p>
          <a:p>
            <a:pPr marL="457200" indent="-4572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cs-CZ" sz="3500" spc="70" dirty="0">
                <a:solidFill>
                  <a:srgbClr val="F6E7D8"/>
                </a:solidFill>
                <a:latin typeface="Open Sans"/>
              </a:rPr>
              <a:t>Druh kávy s vyšším obsahem kofeinu</a:t>
            </a:r>
          </a:p>
          <a:p>
            <a:pPr marL="457200" indent="-4572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cs-CZ" sz="3500" spc="70" dirty="0">
                <a:solidFill>
                  <a:srgbClr val="F6E7D8"/>
                </a:solidFill>
                <a:latin typeface="Open Sans"/>
              </a:rPr>
              <a:t>Má silnější chuť</a:t>
            </a:r>
          </a:p>
          <a:p>
            <a:pPr marL="457200" indent="-4572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cs-CZ" sz="3500" spc="70" dirty="0">
                <a:solidFill>
                  <a:srgbClr val="F6E7D8"/>
                </a:solidFill>
                <a:latin typeface="Open Sans"/>
              </a:rPr>
              <a:t>Je odolnější vůči chorobám</a:t>
            </a:r>
          </a:p>
        </p:txBody>
      </p:sp>
      <p:sp>
        <p:nvSpPr>
          <p:cNvPr id="9" name="Freeform 9"/>
          <p:cNvSpPr/>
          <p:nvPr/>
        </p:nvSpPr>
        <p:spPr>
          <a:xfrm>
            <a:off x="1399597" y="3957769"/>
            <a:ext cx="1224653" cy="1224653"/>
          </a:xfrm>
          <a:custGeom>
            <a:avLst/>
            <a:gdLst/>
            <a:ahLst/>
            <a:cxnLst/>
            <a:rect l="l" t="t" r="r" b="b"/>
            <a:pathLst>
              <a:path w="1224653" h="1224653">
                <a:moveTo>
                  <a:pt x="0" y="0"/>
                </a:moveTo>
                <a:lnTo>
                  <a:pt x="1224653" y="0"/>
                </a:lnTo>
                <a:lnTo>
                  <a:pt x="1224653" y="1224653"/>
                </a:lnTo>
                <a:lnTo>
                  <a:pt x="0" y="12246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641578B1-B691-E24A-747A-96D1FD295136}"/>
              </a:ext>
            </a:extLst>
          </p:cNvPr>
          <p:cNvSpPr txBox="1"/>
          <p:nvPr/>
        </p:nvSpPr>
        <p:spPr>
          <a:xfrm>
            <a:off x="2895600" y="3196337"/>
            <a:ext cx="9144000" cy="7510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000" b="1" i="0" u="none" strike="noStrike" kern="1200" cap="none" spc="70" normalizeH="0" baseline="0" noProof="0" dirty="0">
                <a:ln>
                  <a:noFill/>
                </a:ln>
                <a:solidFill>
                  <a:srgbClr val="F6E7D8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ZÁKLADNÍ DRUHY KÁVY</a:t>
            </a:r>
          </a:p>
        </p:txBody>
      </p:sp>
    </p:spTree>
    <p:extLst>
      <p:ext uri="{BB962C8B-B14F-4D97-AF65-F5344CB8AC3E}">
        <p14:creationId xmlns:p14="http://schemas.microsoft.com/office/powerpoint/2010/main" val="3352248261"/>
      </p:ext>
    </p:extLst>
  </p:cSld>
  <p:clrMapOvr>
    <a:masterClrMapping/>
  </p:clrMapOvr>
  <p:transition spd="slow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19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0" y="0"/>
            <a:ext cx="2011924" cy="10287000"/>
            <a:chOff x="0" y="0"/>
            <a:chExt cx="529889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29889" cy="2709333"/>
            </a:xfrm>
            <a:custGeom>
              <a:avLst/>
              <a:gdLst/>
              <a:ahLst/>
              <a:cxnLst/>
              <a:rect l="l" t="t" r="r" b="b"/>
              <a:pathLst>
                <a:path w="529889" h="2709333">
                  <a:moveTo>
                    <a:pt x="0" y="0"/>
                  </a:moveTo>
                  <a:lnTo>
                    <a:pt x="529889" y="0"/>
                  </a:lnTo>
                  <a:lnTo>
                    <a:pt x="529889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6E7D8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529889" cy="27569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2979427" y="809625"/>
            <a:ext cx="6926573" cy="18171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5119"/>
              </a:lnSpc>
            </a:pPr>
            <a:r>
              <a:rPr lang="cs-CZ" sz="10800" spc="216" dirty="0">
                <a:solidFill>
                  <a:srgbClr val="F6E7D8"/>
                </a:solidFill>
                <a:latin typeface="Archivo Black"/>
              </a:rPr>
              <a:t>KÁVA</a:t>
            </a:r>
            <a:endParaRPr lang="en-US" sz="10800" spc="216" dirty="0">
              <a:solidFill>
                <a:srgbClr val="F6E7D8"/>
              </a:solidFill>
              <a:latin typeface="Archivo Black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1399597" y="3957769"/>
            <a:ext cx="1224653" cy="1224653"/>
          </a:xfrm>
          <a:custGeom>
            <a:avLst/>
            <a:gdLst/>
            <a:ahLst/>
            <a:cxnLst/>
            <a:rect l="l" t="t" r="r" b="b"/>
            <a:pathLst>
              <a:path w="1224653" h="1224653">
                <a:moveTo>
                  <a:pt x="0" y="0"/>
                </a:moveTo>
                <a:lnTo>
                  <a:pt x="1224653" y="0"/>
                </a:lnTo>
                <a:lnTo>
                  <a:pt x="1224653" y="1224653"/>
                </a:lnTo>
                <a:lnTo>
                  <a:pt x="0" y="12246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5928C39F-4871-4163-9D32-5A300CC929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2100" y="3314700"/>
            <a:ext cx="4998770" cy="5714809"/>
          </a:xfrm>
          <a:prstGeom prst="rect">
            <a:avLst/>
          </a:prstGeom>
          <a:ln w="57150">
            <a:solidFill>
              <a:srgbClr val="F6E7D8"/>
            </a:solidFill>
          </a:ln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A11565D7-83CB-EF25-51A3-9C5D4DF5B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0800" y="3314699"/>
            <a:ext cx="5000459" cy="5714809"/>
          </a:xfrm>
          <a:prstGeom prst="rect">
            <a:avLst/>
          </a:prstGeom>
          <a:ln w="57150">
            <a:solidFill>
              <a:srgbClr val="F6E7D8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A3196DDC-F1F7-50F2-2F65-2CBF76AB7A7A}"/>
              </a:ext>
            </a:extLst>
          </p:cNvPr>
          <p:cNvSpPr txBox="1"/>
          <p:nvPr/>
        </p:nvSpPr>
        <p:spPr>
          <a:xfrm>
            <a:off x="5125585" y="9101855"/>
            <a:ext cx="2971800" cy="7510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000" b="1" i="0" u="none" strike="noStrike" kern="1200" cap="none" spc="70" normalizeH="0" baseline="0" noProof="0" dirty="0">
                <a:ln>
                  <a:noFill/>
                </a:ln>
                <a:solidFill>
                  <a:srgbClr val="F6E7D8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ARABICA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D0222077-6F0C-C2B7-619F-BC33608B4C14}"/>
              </a:ext>
            </a:extLst>
          </p:cNvPr>
          <p:cNvSpPr txBox="1"/>
          <p:nvPr/>
        </p:nvSpPr>
        <p:spPr>
          <a:xfrm>
            <a:off x="11225129" y="9063755"/>
            <a:ext cx="2971800" cy="7510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000" b="1" i="0" u="none" strike="noStrike" kern="1200" cap="none" spc="70" normalizeH="0" baseline="0" noProof="0" dirty="0">
                <a:ln>
                  <a:noFill/>
                </a:ln>
                <a:solidFill>
                  <a:srgbClr val="F6E7D8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ROBUSTA</a:t>
            </a:r>
          </a:p>
        </p:txBody>
      </p:sp>
    </p:spTree>
    <p:extLst>
      <p:ext uri="{BB962C8B-B14F-4D97-AF65-F5344CB8AC3E}">
        <p14:creationId xmlns:p14="http://schemas.microsoft.com/office/powerpoint/2010/main" val="3529497720"/>
      </p:ext>
    </p:extLst>
  </p:cSld>
  <p:clrMapOvr>
    <a:masterClrMapping/>
  </p:clrMapOvr>
  <p:transition spd="slow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19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0" y="0"/>
            <a:ext cx="2011924" cy="10287000"/>
            <a:chOff x="0" y="0"/>
            <a:chExt cx="529889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29889" cy="2709333"/>
            </a:xfrm>
            <a:custGeom>
              <a:avLst/>
              <a:gdLst/>
              <a:ahLst/>
              <a:cxnLst/>
              <a:rect l="l" t="t" r="r" b="b"/>
              <a:pathLst>
                <a:path w="529889" h="2709333">
                  <a:moveTo>
                    <a:pt x="0" y="0"/>
                  </a:moveTo>
                  <a:lnTo>
                    <a:pt x="529889" y="0"/>
                  </a:lnTo>
                  <a:lnTo>
                    <a:pt x="529889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6E7D8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529889" cy="27569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2979427" y="809625"/>
            <a:ext cx="6926573" cy="18171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5119"/>
              </a:lnSpc>
            </a:pPr>
            <a:r>
              <a:rPr lang="cs-CZ" sz="10800" spc="216" dirty="0">
                <a:solidFill>
                  <a:srgbClr val="F6E7D8"/>
                </a:solidFill>
                <a:latin typeface="Archivo Black"/>
              </a:rPr>
              <a:t>ČAJ</a:t>
            </a:r>
            <a:endParaRPr lang="en-US" sz="10800" spc="216" dirty="0">
              <a:solidFill>
                <a:srgbClr val="F6E7D8"/>
              </a:solidFill>
              <a:latin typeface="Archivo Black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2861313" y="3848100"/>
            <a:ext cx="7273287" cy="30324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cs-CZ" sz="3500" spc="70" dirty="0">
                <a:solidFill>
                  <a:srgbClr val="F6E7D8"/>
                </a:solidFill>
                <a:latin typeface="Open Sans"/>
              </a:rPr>
              <a:t>Nápoj z listů </a:t>
            </a:r>
            <a:r>
              <a:rPr lang="cs-CZ" sz="3500" b="1" spc="70" dirty="0">
                <a:solidFill>
                  <a:srgbClr val="F6E7D8"/>
                </a:solidFill>
                <a:latin typeface="Open Sans"/>
              </a:rPr>
              <a:t>čajovníku</a:t>
            </a:r>
          </a:p>
          <a:p>
            <a:pPr marL="457200" indent="-4572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cs-CZ" sz="3500" spc="70" dirty="0">
                <a:solidFill>
                  <a:srgbClr val="F6E7D8"/>
                </a:solidFill>
                <a:latin typeface="Open Sans"/>
              </a:rPr>
              <a:t>Hned po vodě </a:t>
            </a:r>
            <a:r>
              <a:rPr lang="cs-CZ" sz="3500" b="1" spc="70" dirty="0">
                <a:solidFill>
                  <a:srgbClr val="F6E7D8"/>
                </a:solidFill>
                <a:latin typeface="Open Sans"/>
              </a:rPr>
              <a:t>nejrozšířenější nápoj na světě</a:t>
            </a:r>
          </a:p>
          <a:p>
            <a:pPr marL="457200" indent="-4572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cs-CZ" sz="3500" spc="70" dirty="0">
                <a:solidFill>
                  <a:srgbClr val="F6E7D8"/>
                </a:solidFill>
                <a:latin typeface="Open Sans"/>
              </a:rPr>
              <a:t>Poprvé objeven císařem </a:t>
            </a:r>
            <a:r>
              <a:rPr lang="cs-CZ" sz="3500" b="1" spc="70" dirty="0" err="1">
                <a:solidFill>
                  <a:srgbClr val="F6E7D8"/>
                </a:solidFill>
                <a:latin typeface="Open Sans"/>
              </a:rPr>
              <a:t>Shen-Nungem</a:t>
            </a:r>
            <a:r>
              <a:rPr lang="cs-CZ" sz="3500" spc="70" dirty="0">
                <a:solidFill>
                  <a:srgbClr val="F6E7D8"/>
                </a:solidFill>
                <a:latin typeface="Open Sans"/>
              </a:rPr>
              <a:t> v roce </a:t>
            </a:r>
            <a:r>
              <a:rPr lang="cs-CZ" sz="3500" b="1" spc="70" dirty="0">
                <a:solidFill>
                  <a:srgbClr val="F6E7D8"/>
                </a:solidFill>
                <a:latin typeface="Open Sans"/>
              </a:rPr>
              <a:t>2737 př. n. l.</a:t>
            </a:r>
          </a:p>
        </p:txBody>
      </p:sp>
      <p:sp>
        <p:nvSpPr>
          <p:cNvPr id="9" name="Freeform 9"/>
          <p:cNvSpPr/>
          <p:nvPr/>
        </p:nvSpPr>
        <p:spPr>
          <a:xfrm>
            <a:off x="1399597" y="3957769"/>
            <a:ext cx="1224653" cy="1224653"/>
          </a:xfrm>
          <a:custGeom>
            <a:avLst/>
            <a:gdLst/>
            <a:ahLst/>
            <a:cxnLst/>
            <a:rect l="l" t="t" r="r" b="b"/>
            <a:pathLst>
              <a:path w="1224653" h="1224653">
                <a:moveTo>
                  <a:pt x="0" y="0"/>
                </a:moveTo>
                <a:lnTo>
                  <a:pt x="1224653" y="0"/>
                </a:lnTo>
                <a:lnTo>
                  <a:pt x="1224653" y="1224653"/>
                </a:lnTo>
                <a:lnTo>
                  <a:pt x="0" y="12246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pic>
        <p:nvPicPr>
          <p:cNvPr id="4098" name="Picture 2" descr="Jak si vytvořit domácí čaj (+ 3 recepty) | Jíme Jinak">
            <a:extLst>
              <a:ext uri="{FF2B5EF4-FFF2-40B4-BE49-F238E27FC236}">
                <a16:creationId xmlns:a16="http://schemas.microsoft.com/office/drawing/2014/main" id="{EA161C18-CA83-A0D9-075A-5CC07B36BD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3988" y="2931951"/>
            <a:ext cx="6467475" cy="4500942"/>
          </a:xfrm>
          <a:prstGeom prst="rect">
            <a:avLst/>
          </a:prstGeom>
          <a:ln w="57150">
            <a:solidFill>
              <a:srgbClr val="F6E7D8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8374906"/>
      </p:ext>
    </p:extLst>
  </p:cSld>
  <p:clrMapOvr>
    <a:masterClrMapping/>
  </p:clrMapOvr>
  <p:transition spd="slow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19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0" y="0"/>
            <a:ext cx="2011924" cy="10287000"/>
            <a:chOff x="0" y="0"/>
            <a:chExt cx="529889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29889" cy="2709333"/>
            </a:xfrm>
            <a:custGeom>
              <a:avLst/>
              <a:gdLst/>
              <a:ahLst/>
              <a:cxnLst/>
              <a:rect l="l" t="t" r="r" b="b"/>
              <a:pathLst>
                <a:path w="529889" h="2709333">
                  <a:moveTo>
                    <a:pt x="0" y="0"/>
                  </a:moveTo>
                  <a:lnTo>
                    <a:pt x="529889" y="0"/>
                  </a:lnTo>
                  <a:lnTo>
                    <a:pt x="529889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6E7D8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529889" cy="27569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2979427" y="809625"/>
            <a:ext cx="6926573" cy="18171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5119"/>
              </a:lnSpc>
            </a:pPr>
            <a:r>
              <a:rPr lang="cs-CZ" sz="10800" spc="216" dirty="0">
                <a:solidFill>
                  <a:srgbClr val="F6E7D8"/>
                </a:solidFill>
                <a:latin typeface="Archivo Black"/>
              </a:rPr>
              <a:t>ČAJ</a:t>
            </a:r>
            <a:endParaRPr lang="en-US" sz="10800" spc="216" dirty="0">
              <a:solidFill>
                <a:srgbClr val="F6E7D8"/>
              </a:solidFill>
              <a:latin typeface="Archivo Black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2861313" y="3848100"/>
            <a:ext cx="12565373" cy="30324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14000"/>
              </a:lnSpc>
            </a:pPr>
            <a:r>
              <a:rPr lang="cs-CZ" sz="3500" b="1" u="sng" spc="70" dirty="0">
                <a:solidFill>
                  <a:srgbClr val="F6E7D8"/>
                </a:solidFill>
                <a:latin typeface="Open Sans"/>
              </a:rPr>
              <a:t>NEJBĚŽNĚJŠÍ DRUHY ČAJE</a:t>
            </a:r>
          </a:p>
          <a:p>
            <a:pPr marL="457200" indent="-4572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cs-CZ" sz="3500" spc="70" dirty="0">
                <a:solidFill>
                  <a:srgbClr val="F6E7D8"/>
                </a:solidFill>
                <a:latin typeface="Open Sans"/>
              </a:rPr>
              <a:t>Černý čaj</a:t>
            </a:r>
          </a:p>
          <a:p>
            <a:pPr marL="457200" indent="-4572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cs-CZ" sz="3500" spc="70" dirty="0">
                <a:solidFill>
                  <a:srgbClr val="F6E7D8"/>
                </a:solidFill>
                <a:latin typeface="Open Sans"/>
              </a:rPr>
              <a:t>Zelený čaj</a:t>
            </a:r>
          </a:p>
          <a:p>
            <a:pPr marL="457200" indent="-4572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cs-CZ" sz="3500" spc="70" dirty="0">
                <a:solidFill>
                  <a:srgbClr val="F6E7D8"/>
                </a:solidFill>
                <a:latin typeface="Open Sans"/>
              </a:rPr>
              <a:t>Bílý čaj</a:t>
            </a:r>
          </a:p>
          <a:p>
            <a:pPr marL="457200" indent="-457200">
              <a:lnSpc>
                <a:spcPct val="114000"/>
              </a:lnSpc>
              <a:buFont typeface="Arial" panose="020B0604020202020204" pitchFamily="34" charset="0"/>
              <a:buChar char="•"/>
            </a:pPr>
            <a:endParaRPr lang="cs-CZ" sz="3500" spc="70" dirty="0">
              <a:solidFill>
                <a:srgbClr val="F6E7D8"/>
              </a:solidFill>
              <a:latin typeface="Open Sans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1399597" y="3957769"/>
            <a:ext cx="1224653" cy="1224653"/>
          </a:xfrm>
          <a:custGeom>
            <a:avLst/>
            <a:gdLst/>
            <a:ahLst/>
            <a:cxnLst/>
            <a:rect l="l" t="t" r="r" b="b"/>
            <a:pathLst>
              <a:path w="1224653" h="1224653">
                <a:moveTo>
                  <a:pt x="0" y="0"/>
                </a:moveTo>
                <a:lnTo>
                  <a:pt x="1224653" y="0"/>
                </a:lnTo>
                <a:lnTo>
                  <a:pt x="1224653" y="1224653"/>
                </a:lnTo>
                <a:lnTo>
                  <a:pt x="0" y="12246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F25BB1CD-8BE6-39D2-FF51-5652E77F9A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42443" y="3053468"/>
            <a:ext cx="7086600" cy="4621696"/>
          </a:xfrm>
          <a:prstGeom prst="rect">
            <a:avLst/>
          </a:prstGeom>
          <a:ln w="57150">
            <a:solidFill>
              <a:srgbClr val="F6E7D8"/>
            </a:solidFill>
          </a:ln>
        </p:spPr>
      </p:pic>
    </p:spTree>
    <p:extLst>
      <p:ext uri="{BB962C8B-B14F-4D97-AF65-F5344CB8AC3E}">
        <p14:creationId xmlns:p14="http://schemas.microsoft.com/office/powerpoint/2010/main" val="1043502736"/>
      </p:ext>
    </p:extLst>
  </p:cSld>
  <p:clrMapOvr>
    <a:masterClrMapping/>
  </p:clrMapOvr>
  <p:transition spd="slow">
    <p:cover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267</Words>
  <Application>Microsoft Office PowerPoint</Application>
  <PresentationFormat>Vlastní</PresentationFormat>
  <Paragraphs>75</Paragraphs>
  <Slides>13</Slides>
  <Notes>0</Notes>
  <HiddenSlides>0</HiddenSlides>
  <MMClips>2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9" baseType="lpstr">
      <vt:lpstr>Open Sans</vt:lpstr>
      <vt:lpstr>Open Sans Bold</vt:lpstr>
      <vt:lpstr>Archivo Black</vt:lpstr>
      <vt:lpstr>Calibri</vt:lpstr>
      <vt:lpstr>Arial</vt:lpstr>
      <vt:lpstr>Office Theme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Green and Orange English Class Minimalist Lesson Presentation</dc:title>
  <dc:creator>Olikynn</dc:creator>
  <cp:lastModifiedBy>Dung Nguyen Khanh</cp:lastModifiedBy>
  <cp:revision>2</cp:revision>
  <dcterms:created xsi:type="dcterms:W3CDTF">2006-08-16T00:00:00Z</dcterms:created>
  <dcterms:modified xsi:type="dcterms:W3CDTF">2023-12-13T19:36:01Z</dcterms:modified>
  <dc:identifier>DAFy83wqo4U</dc:identifier>
</cp:coreProperties>
</file>