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7" r:id="rId2"/>
    <p:sldId id="258" r:id="rId3"/>
    <p:sldId id="264" r:id="rId4"/>
    <p:sldId id="259" r:id="rId5"/>
    <p:sldId id="261" r:id="rId6"/>
    <p:sldId id="265" r:id="rId7"/>
    <p:sldId id="262" r:id="rId8"/>
    <p:sldId id="263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70F276-1833-4A75-9C1D-A56E2295A68D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13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7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52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2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5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6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70F276-1833-4A75-9C1D-A56E2295A68D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1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Den_vzniku_samostatn%C3%A9ho_%C4%8Deskoslovensk%C3%A9ho_st%C3%A1t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e.wikipedia.org/wiki/Datei:Czechoslovakia,_bridge_between_East_and_West.pn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wwadCyM7po&amp;t=22s" TargetMode="External"/><Relationship Id="rId3" Type="http://schemas.openxmlformats.org/officeDocument/2006/relationships/hyperlink" Target="https://www.youtube.com/watch?v=5epkejAtUXI" TargetMode="External"/><Relationship Id="rId7" Type="http://schemas.openxmlformats.org/officeDocument/2006/relationships/hyperlink" Target="https://www.youtube.com/watch?v=YOeGXEm2wao" TargetMode="External"/><Relationship Id="rId2" Type="http://schemas.openxmlformats.org/officeDocument/2006/relationships/hyperlink" Target="https://cs.wikipedia.org/wiki/Den_vzniku_samostatn%C3%A9ho_%C4%8Deskoslovensk%C3%A9ho_st%C3%A1tu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OX2fn-uu03s" TargetMode="External"/><Relationship Id="rId5" Type="http://schemas.openxmlformats.org/officeDocument/2006/relationships/hyperlink" Target="https://www.youtube.com/channel/UCCt8ZuhBWud7EPkFN8vcdaQ" TargetMode="External"/><Relationship Id="rId10" Type="http://schemas.openxmlformats.org/officeDocument/2006/relationships/hyperlink" Target="https://www.dejepis.com/vznik-ceskoslovenska/" TargetMode="External"/><Relationship Id="rId4" Type="http://schemas.openxmlformats.org/officeDocument/2006/relationships/hyperlink" Target="https://www.youtube.com/watch?v=qD8ec7pJ4SY" TargetMode="External"/><Relationship Id="rId9" Type="http://schemas.openxmlformats.org/officeDocument/2006/relationships/hyperlink" Target="https://www.youtube.com/watch?v=yGPtIWl2ZSw&amp;t=339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63323-83B8-4DF9-A5F1-43C57CDC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VZNIK SAMOSTATNÉHO ČESKOSLOVENSKA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CC26414-4F4A-4A96-AB40-A49FACEBFB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52043" y="1957537"/>
            <a:ext cx="4404883" cy="4022725"/>
          </a:xfr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2D94545-A949-44FA-A4E7-141312CA90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455514" y="1825625"/>
            <a:ext cx="4099295" cy="4154637"/>
          </a:xfrm>
        </p:spPr>
      </p:pic>
    </p:spTree>
    <p:extLst>
      <p:ext uri="{BB962C8B-B14F-4D97-AF65-F5344CB8AC3E}">
        <p14:creationId xmlns:p14="http://schemas.microsoft.com/office/powerpoint/2010/main" val="20789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07B08-66B3-4B36-9798-28007259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89" y="938049"/>
            <a:ext cx="10205621" cy="1068890"/>
          </a:xfrm>
        </p:spPr>
        <p:txBody>
          <a:bodyPr>
            <a:noAutofit/>
          </a:bodyPr>
          <a:lstStyle/>
          <a:p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Večer 28. října vydal 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Národní výbor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 první zákon, 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zákon o zřízení samostatného státu československého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, a poté bylo zveřejněno provolání Národního výboru „</a:t>
            </a:r>
            <a:r>
              <a:rPr lang="cs-CZ" sz="2000" b="0" i="1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Lide československý. Tvůj odvěký sen se stal skutkem …“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 Pod dokumenty byli podepsáni 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Antonín Švehla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, 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Alois Rašín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, 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Jiří Stříbrný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, 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Vavro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Šrobár</a:t>
            </a:r>
            <a:r>
              <a:rPr lang="cs-CZ" sz="20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 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a 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František Soukup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 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– později zvaní „Muži 28. října“.</a:t>
            </a:r>
            <a:endParaRPr lang="cs-CZ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F541E23-C057-4A02-96D8-82A3F27710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674774"/>
            <a:ext cx="4754562" cy="3245177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B03E97F-57B1-4BFC-BDEE-129A631273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01" y="2249618"/>
            <a:ext cx="4876800" cy="4000500"/>
          </a:xfrm>
        </p:spPr>
      </p:pic>
    </p:spTree>
    <p:extLst>
      <p:ext uri="{BB962C8B-B14F-4D97-AF65-F5344CB8AC3E}">
        <p14:creationId xmlns:p14="http://schemas.microsoft.com/office/powerpoint/2010/main" val="3677892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DF382-6417-4B7C-803A-2067BFAA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922" y="340468"/>
            <a:ext cx="4587111" cy="2099569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accent5">
                    <a:lumMod val="75000"/>
                  </a:schemeClr>
                </a:solidFill>
              </a:rPr>
              <a:t>Československo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1AD6D3C-AF1A-493A-BA7C-804C29495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57" y="3093396"/>
            <a:ext cx="2992598" cy="209956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AD6F9E-0E9D-4E66-9948-167A38968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4315" y="2705944"/>
            <a:ext cx="7261821" cy="38115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Všechno to skončilo 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30. října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Českoslovenso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 se poté začalo dál rozvíjet. Ženy tu teď mohli volit a být voleny což v mnoha zemích Evropy ještě dlouho nebylo. Rozvíjelo se zde. Taky se velmi rozšířila výroba a název „</a:t>
            </a:r>
            <a:r>
              <a:rPr lang="cs-CZ" sz="2400" dirty="0" err="1">
                <a:solidFill>
                  <a:schemeClr val="accent5">
                    <a:lumMod val="75000"/>
                  </a:schemeClr>
                </a:solidFill>
              </a:rPr>
              <a:t>Czechoslovakia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“ znal celý svět, byli jsme tehdy jedničkou na trhu.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Nejúspěšnější firmy byly: Baťa, Škoda, Tatra atd…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0A35EA-A7BC-4B7C-BA4E-4453F8035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825" y="449204"/>
            <a:ext cx="4673344" cy="199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A60120D-C4FF-7EE8-D708-2AA515272A2F}"/>
              </a:ext>
            </a:extLst>
          </p:cNvPr>
          <p:cNvSpPr/>
          <p:nvPr/>
        </p:nvSpPr>
        <p:spPr>
          <a:xfrm>
            <a:off x="1902560" y="1634246"/>
            <a:ext cx="8537579" cy="293775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3D91B0-79E8-4C04-B24F-487D5067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64" y="2266545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cs-CZ" sz="6600" dirty="0">
                <a:solidFill>
                  <a:schemeClr val="accent5">
                    <a:lumMod val="75000"/>
                  </a:schemeClr>
                </a:solidFill>
              </a:rPr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66F680-D489-4392-8856-454362513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688746" y="4001185"/>
            <a:ext cx="9901253" cy="3994951"/>
          </a:xfrm>
        </p:spPr>
        <p:txBody>
          <a:bodyPr>
            <a:normAutofit/>
          </a:bodyPr>
          <a:lstStyle/>
          <a:p>
            <a:pPr algn="r"/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Autor: Barbora Švástová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2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5BA02-9711-4B20-B637-AF8AEA5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68" y="923096"/>
            <a:ext cx="8092446" cy="3168188"/>
          </a:xfrm>
        </p:spPr>
        <p:txBody>
          <a:bodyPr>
            <a:normAutofit fontScale="90000"/>
          </a:bodyPr>
          <a:lstStyle/>
          <a:p>
            <a:br>
              <a:rPr lang="cs-CZ" sz="2200" dirty="0"/>
            </a:b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Zdroje:</a:t>
            </a:r>
            <a:br>
              <a:rPr lang="cs-CZ" sz="2200" dirty="0"/>
            </a:br>
            <a:r>
              <a:rPr lang="cs-CZ" sz="2200" dirty="0">
                <a:hlinkClick r:id="rId2"/>
              </a:rPr>
              <a:t>https://cs.wikipedia.org/wiki/Den_vzniku_samostatn%C3%A9ho_%C4%8Deskoslovensk%C3%A9ho_st%C3%A1tu</a:t>
            </a:r>
            <a:br>
              <a:rPr lang="cs-CZ" sz="2200" dirty="0"/>
            </a:br>
            <a:r>
              <a:rPr lang="cs-CZ" sz="2200" dirty="0">
                <a:hlinkClick r:id="rId3"/>
              </a:rPr>
              <a:t>https://www.youtube.com/watch?v=5epkejAtUXI</a:t>
            </a:r>
            <a:br>
              <a:rPr lang="cs-CZ" sz="2200" dirty="0"/>
            </a:br>
            <a:r>
              <a:rPr lang="cs-CZ" sz="2200" dirty="0">
                <a:hlinkClick r:id="rId4"/>
              </a:rPr>
              <a:t>https://www.youtube.com/watch?v=qD8ec7pJ4SY</a:t>
            </a:r>
            <a:br>
              <a:rPr lang="cs-CZ" sz="2200" dirty="0"/>
            </a:br>
            <a:r>
              <a:rPr lang="cs-CZ" sz="2200" dirty="0">
                <a:hlinkClick r:id="rId5"/>
              </a:rPr>
              <a:t>https://www.youtube.com/channel/UCCt8ZuhBWud7EPkFN8vcdaQ</a:t>
            </a:r>
            <a:br>
              <a:rPr lang="cs-CZ" sz="2200" dirty="0"/>
            </a:br>
            <a:r>
              <a:rPr lang="cs-CZ" sz="2200" dirty="0">
                <a:hlinkClick r:id="rId6"/>
              </a:rPr>
              <a:t>https://www.youtube.com/watch?v=OX2fn-uu03s</a:t>
            </a:r>
            <a:br>
              <a:rPr lang="cs-CZ" sz="2200" dirty="0"/>
            </a:br>
            <a:r>
              <a:rPr lang="cs-CZ" sz="2200" dirty="0">
                <a:hlinkClick r:id="rId7"/>
              </a:rPr>
              <a:t>https://www.youtube.com/watch?v=YOeGXEm2wao</a:t>
            </a:r>
            <a:br>
              <a:rPr lang="cs-CZ" sz="2200" dirty="0"/>
            </a:br>
            <a:r>
              <a:rPr lang="cs-CZ" sz="2200" dirty="0">
                <a:hlinkClick r:id="rId8"/>
              </a:rPr>
              <a:t>https://www.youtube.com/watch?v=JwwadCyM7po&amp;t=22s</a:t>
            </a:r>
            <a:br>
              <a:rPr lang="cs-CZ" sz="2200" dirty="0"/>
            </a:br>
            <a:r>
              <a:rPr lang="cs-CZ" sz="2200" dirty="0">
                <a:hlinkClick r:id="rId9"/>
              </a:rPr>
              <a:t>https://www.youtube.com/watch?v=yGPtIWl2ZSw&amp;t=339s</a:t>
            </a:r>
            <a:br>
              <a:rPr lang="cs-CZ" sz="2200" dirty="0"/>
            </a:br>
            <a:r>
              <a:rPr lang="cs-CZ" sz="2200" dirty="0">
                <a:hlinkClick r:id="rId10"/>
              </a:rPr>
              <a:t>https://www.dejepis.com/vznik-ceskoslovenska/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2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FCCDC-DD41-4898-9EB0-56A51EA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Jak to všechno začalo: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F5E756-0034-44C1-90A3-957B77AA1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1914-1918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B3D274-FF27-4506-A97E-767B462366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Všechno začalo už na začátku první světové války (1914).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(Velká Británie, Francie a Rusko) proti (Německému císařství, Rakousku-Uhersku, Osmanské říši a Bulharské carství). Později se přidaly další státy.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Tehdy se důsledkem války odsunuly otázky uspořádání Rakouska-Uherska.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D79824E-14BB-4EE5-B0EA-D8E656918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3516428"/>
            <a:ext cx="4754880" cy="3341572"/>
          </a:xfrm>
        </p:spPr>
        <p:txBody>
          <a:bodyPr>
            <a:normAutofit/>
          </a:bodyPr>
          <a:lstStyle/>
          <a:p>
            <a:r>
              <a:rPr lang="cs-CZ" sz="24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V průběhu 1. světové války docházelo ke snaze o germanizaci Českých zemí a o likvidaci českých státních práv.</a:t>
            </a:r>
          </a:p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A začala vznikat myšlenka samostatného Československa.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768385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85C7030-1D50-6E3A-0274-26CEB7006434}"/>
              </a:ext>
            </a:extLst>
          </p:cNvPr>
          <p:cNvSpPr/>
          <p:nvPr/>
        </p:nvSpPr>
        <p:spPr>
          <a:xfrm>
            <a:off x="550416" y="719091"/>
            <a:ext cx="4963892" cy="393073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EA935D-116E-4F4C-A5A7-06E4CD47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439" y="4907900"/>
            <a:ext cx="7888549" cy="1500187"/>
          </a:xfrm>
        </p:spPr>
        <p:txBody>
          <a:bodyPr>
            <a:noAutofit/>
          </a:bodyPr>
          <a:lstStyle/>
          <a:p>
            <a:r>
              <a:rPr lang="cs-CZ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Monarchie se vzdala ochranné role pro své jednotlivé národy – </a:t>
            </a:r>
            <a:r>
              <a:rPr lang="cs-CZ" b="1" i="0" dirty="0">
                <a:solidFill>
                  <a:schemeClr val="accent5">
                    <a:lumMod val="75000"/>
                  </a:schemeClr>
                </a:solidFill>
                <a:effectLst/>
              </a:rPr>
              <a:t>T. G. Masaryk </a:t>
            </a:r>
            <a:r>
              <a:rPr lang="cs-CZ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odešel do emigrace, kde založil protirakouský odboj s názvem Český komitét zahraniční.</a:t>
            </a:r>
          </a:p>
          <a:p>
            <a:r>
              <a:rPr lang="cs-CZ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Zároveň v Českých zemích fungovala organizace </a:t>
            </a:r>
            <a:r>
              <a:rPr lang="cs-CZ" b="0" i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Maffie</a:t>
            </a:r>
            <a:r>
              <a:rPr lang="cs-CZ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, jejíž spojení se zahraničím zajišťoval – </a:t>
            </a:r>
            <a:r>
              <a:rPr lang="cs-CZ" b="1" i="0" dirty="0">
                <a:solidFill>
                  <a:schemeClr val="accent5">
                    <a:lumMod val="75000"/>
                  </a:schemeClr>
                </a:solidFill>
                <a:effectLst/>
              </a:rPr>
              <a:t>Edvard Beneš</a:t>
            </a:r>
            <a:r>
              <a:rPr lang="cs-CZ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, a to až do 1. 9. 1915, kdy byl nucen taktéž emigrovat.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Tomáš Garrigue Masaryk odešel roku 1914 do zahraničí, aby přesvědčoval představitele západních států o vytvoření samostatného československého státu">
            <a:extLst>
              <a:ext uri="{FF2B5EF4-FFF2-40B4-BE49-F238E27FC236}">
                <a16:creationId xmlns:a16="http://schemas.microsoft.com/office/drawing/2014/main" id="{B4EBAD34-F342-4C81-9CA7-349E0BB58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60598"/>
            <a:ext cx="2052407" cy="327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93FBD56-B143-43F3-B1B0-66E51C86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529" y="960598"/>
            <a:ext cx="2557022" cy="327511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6A7F860-51DC-4D3A-905F-6A2B8E14C6BA}"/>
              </a:ext>
            </a:extLst>
          </p:cNvPr>
          <p:cNvSpPr txBox="1"/>
          <p:nvPr/>
        </p:nvSpPr>
        <p:spPr>
          <a:xfrm>
            <a:off x="840728" y="960598"/>
            <a:ext cx="39114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chemeClr val="accent5">
                    <a:lumMod val="75000"/>
                  </a:schemeClr>
                </a:solidFill>
              </a:rPr>
              <a:t>Maffie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: byl hlavní orgán českého domácího odboje během první světové války. Řídil zpravodajskou a konspirační činnost, předávání informací a udržoval spojení se zahraniční sekcí. </a:t>
            </a:r>
          </a:p>
        </p:txBody>
      </p:sp>
    </p:spTree>
    <p:extLst>
      <p:ext uri="{BB962C8B-B14F-4D97-AF65-F5344CB8AC3E}">
        <p14:creationId xmlns:p14="http://schemas.microsoft.com/office/powerpoint/2010/main" val="1076857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98E08-0D45-4843-9907-4047BBFA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Československé legie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5E0EA80-5435-4CF4-A666-5652D6C13E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4" y="1825625"/>
            <a:ext cx="5221912" cy="3675684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D8C6B6-577A-4E38-960B-FDDCC66A8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19" y="1825625"/>
            <a:ext cx="5810331" cy="4483735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Československé legie byly původně vytvořené z Čechů žijících v Rusku, 28. září 1914 vznikla Česká družina.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Měli dobrou znalost Německého a českého jazyka a nasazovali se do první linie bojů.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Někteří zajatí vojáci se rozhodli bojovat proti Rakousku-Uhersku.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Nejvíce se vyznamenaly v bitvě </a:t>
            </a:r>
            <a:r>
              <a:rPr lang="cs-CZ" i="0" dirty="0">
                <a:solidFill>
                  <a:schemeClr val="accent5">
                    <a:lumMod val="75000"/>
                  </a:schemeClr>
                </a:solidFill>
                <a:effectLst/>
              </a:rPr>
              <a:t>u Zborova</a:t>
            </a:r>
            <a:r>
              <a:rPr lang="cs-CZ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, díky čemuž je ruský ministerský předseda </a:t>
            </a:r>
            <a:r>
              <a:rPr lang="cs-CZ" b="0" i="0" dirty="0" err="1">
                <a:solidFill>
                  <a:schemeClr val="accent5">
                    <a:lumMod val="75000"/>
                  </a:schemeClr>
                </a:solidFill>
                <a:effectLst/>
              </a:rPr>
              <a:t>Kerenskij</a:t>
            </a:r>
            <a:r>
              <a:rPr lang="cs-CZ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 začal podporovat. 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40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246B1-C4A4-41B6-B3C4-A4CA134C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6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accent5">
                    <a:lumMod val="75000"/>
                  </a:schemeClr>
                </a:solidFill>
              </a:rPr>
              <a:t>Listopad 1917 a začátek roku 1918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3DA977-4D39-4706-8AC3-31A68071F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758" y="2316035"/>
            <a:ext cx="4754880" cy="3341572"/>
          </a:xfrm>
        </p:spPr>
        <p:txBody>
          <a:bodyPr>
            <a:normAutofit/>
          </a:bodyPr>
          <a:lstStyle/>
          <a:p>
            <a:r>
              <a:rPr lang="cs-CZ" sz="24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Po 7. 11.1917 – došlo k nastolení bolševické vlády.</a:t>
            </a:r>
          </a:p>
          <a:p>
            <a:r>
              <a:rPr lang="cs-CZ" sz="24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 Tato vláda prosazovala právo národů o odtržení od dosavadních států.</a:t>
            </a:r>
          </a:p>
          <a:p>
            <a:r>
              <a:rPr lang="cs-CZ" sz="24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 Českoslovenští poslanci 6. 1. 1918 na </a:t>
            </a:r>
            <a:r>
              <a:rPr lang="cs-CZ" sz="2400" i="0" dirty="0">
                <a:solidFill>
                  <a:schemeClr val="accent5">
                    <a:lumMod val="75000"/>
                  </a:schemeClr>
                </a:solidFill>
                <a:effectLst/>
              </a:rPr>
              <a:t>Tříkrálové deklaraci </a:t>
            </a:r>
            <a:r>
              <a:rPr lang="cs-CZ" sz="24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řekli svůj nárok na samostatnost.</a:t>
            </a: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35EB163-7010-4DAC-AA3E-BCF4EE29011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0" y="2173183"/>
            <a:ext cx="4754562" cy="3158963"/>
          </a:xfrm>
        </p:spPr>
      </p:pic>
    </p:spTree>
    <p:extLst>
      <p:ext uri="{BB962C8B-B14F-4D97-AF65-F5344CB8AC3E}">
        <p14:creationId xmlns:p14="http://schemas.microsoft.com/office/powerpoint/2010/main" val="1202736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2BE61-51B7-49A6-85AF-D2E69F27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644" y="4922196"/>
            <a:ext cx="3932237" cy="160020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accent5">
                    <a:lumMod val="75000"/>
                  </a:schemeClr>
                </a:solidFill>
              </a:rPr>
              <a:t>Květen 1918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A9DADD-E0BA-424B-BF66-6E3240C44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0849" y="1128408"/>
            <a:ext cx="6411151" cy="298639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6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Slovenská národní strana souhlasila se vznikem samostatného státu.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6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30. 5. vznikla tzv. </a:t>
            </a:r>
            <a:r>
              <a:rPr lang="cs-CZ" sz="3600" b="1" i="0" dirty="0">
                <a:solidFill>
                  <a:schemeClr val="accent5">
                    <a:lumMod val="75000"/>
                  </a:schemeClr>
                </a:solidFill>
                <a:effectLst/>
              </a:rPr>
              <a:t>Pittsburská dohoda</a:t>
            </a:r>
            <a:r>
              <a:rPr lang="cs-CZ" sz="36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, která stvrzovala požadavky obou zemí.</a:t>
            </a:r>
            <a:endParaRPr lang="cs-CZ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 descr="Pittsburská dohoda">
            <a:extLst>
              <a:ext uri="{FF2B5EF4-FFF2-40B4-BE49-F238E27FC236}">
                <a16:creationId xmlns:a16="http://schemas.microsoft.com/office/drawing/2014/main" id="{894BF0DE-FCF4-3D92-459C-C2B1F3E82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02" y="446601"/>
            <a:ext cx="3229506" cy="460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91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9A0E6-2644-498E-9D64-E2FC2318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91" y="544748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cs-CZ" sz="5400" dirty="0">
                <a:solidFill>
                  <a:schemeClr val="accent5">
                    <a:lumMod val="75000"/>
                  </a:schemeClr>
                </a:solidFill>
              </a:rPr>
              <a:t>Říjen 1918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FA83666-243D-42F6-9BAA-1E2DFEBDD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89" y="544748"/>
            <a:ext cx="3186174" cy="518477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2D26E5-888A-4E0F-B4E3-6113BFBA3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7331446" cy="437891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Klíčový byl pro vznik samostatného Československa říjen.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Sice j</a:t>
            </a:r>
            <a:r>
              <a:rPr lang="cs-CZ" sz="24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iž v průběhu roku 1918 byl Československý stát mezinárodně přijat, ale oficiálně až </a:t>
            </a:r>
            <a:r>
              <a:rPr lang="cs-CZ" sz="2400" b="1" i="0" dirty="0">
                <a:solidFill>
                  <a:schemeClr val="accent5">
                    <a:lumMod val="75000"/>
                  </a:schemeClr>
                </a:solidFill>
                <a:effectLst/>
              </a:rPr>
              <a:t>28. října.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5. října 1918 Německo přišlo s nabídkou příměří, k ní se přidaly Rakousko i Turecko.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Na 14. října svolala Socialistická rada generální stávku a řadu demonstrací, kde měl být vyhlášen socialistický stát nezávislý na Rakousku.</a:t>
            </a:r>
            <a:endParaRPr lang="cs-CZ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771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3A7DC-F080-49A3-972A-3A78A46D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672" y="5139727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cs-CZ" sz="6600" dirty="0">
                <a:solidFill>
                  <a:schemeClr val="accent5">
                    <a:lumMod val="75000"/>
                  </a:schemeClr>
                </a:solidFill>
              </a:rPr>
              <a:t>Říjen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2614EC65-41C3-4A14-AED3-A145D0B572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1622"/>
          <a:stretch>
            <a:fillRect/>
          </a:stretch>
        </p:blipFill>
        <p:spPr>
          <a:xfrm>
            <a:off x="7417442" y="1491779"/>
            <a:ext cx="4317358" cy="340902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B195A7-94F5-4924-A3F0-1DCB7AC5C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3583" y="149121"/>
            <a:ext cx="6536230" cy="3874975"/>
          </a:xfrm>
        </p:spPr>
        <p:txBody>
          <a:bodyPr>
            <a:noAutofit/>
          </a:bodyPr>
          <a:lstStyle/>
          <a:p>
            <a:r>
              <a:rPr lang="cs-CZ" sz="2400" b="1" i="0" dirty="0">
                <a:solidFill>
                  <a:schemeClr val="accent5">
                    <a:lumMod val="75000"/>
                  </a:schemeClr>
                </a:solidFill>
                <a:effectLst/>
              </a:rPr>
              <a:t>17. Října - </a:t>
            </a:r>
            <a:r>
              <a:rPr lang="cs-CZ" sz="24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zaslal T. G, Masaryk „Prohlášení nezávislosti československého národa“ =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Washingtonská deklarace</a:t>
            </a:r>
            <a:r>
              <a:rPr lang="cs-CZ" sz="24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.</a:t>
            </a:r>
            <a:endParaRPr lang="cs-CZ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sz="2400" b="1" i="0" dirty="0">
                <a:solidFill>
                  <a:schemeClr val="accent5">
                    <a:lumMod val="75000"/>
                  </a:schemeClr>
                </a:solidFill>
                <a:effectLst/>
              </a:rPr>
              <a:t>18. Října - </a:t>
            </a:r>
            <a:r>
              <a:rPr lang="cs-CZ" sz="24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Wilson odepsal Masarykovi, že deklaraci četl, dojala ho a již dává odpověď Rakousku, se kterou bude Masaryk spokojen.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2C30F04-2D98-4813-8040-421ED26CEA9D}"/>
              </a:ext>
            </a:extLst>
          </p:cNvPr>
          <p:cNvSpPr txBox="1"/>
          <p:nvPr/>
        </p:nvSpPr>
        <p:spPr>
          <a:xfrm>
            <a:off x="943583" y="3866104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chemeClr val="accent5">
                    <a:lumMod val="75000"/>
                  </a:schemeClr>
                </a:solidFill>
                <a:effectLst/>
              </a:rPr>
              <a:t>20. Října - </a:t>
            </a:r>
            <a:r>
              <a:rPr lang="cs-CZ" sz="24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je Benešovi sdělena odpověď prezidenta Wilsona rakousko-uherské vládě, tedy, že mír bude jen za podmínky uznání samostatnosti Čechoslováků a Jihoslovanů. Toho dne přestalo 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Rakousko-Uhersko</a:t>
            </a:r>
            <a:r>
              <a:rPr lang="cs-CZ" sz="24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 mezinárodně, právně a diplomaticky pro Spojence existovat.</a:t>
            </a: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03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581AF-11DF-4BD2-BAE6-AE3397A14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69" y="515566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cs-CZ" sz="6600" dirty="0">
                <a:solidFill>
                  <a:schemeClr val="accent5">
                    <a:lumMod val="75000"/>
                  </a:schemeClr>
                </a:solidFill>
              </a:rPr>
              <a:t>28. říjen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E0211BD-9999-43BB-AE13-B01E7ECD4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33" y="330713"/>
            <a:ext cx="4492972" cy="248991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F0EAAC-A387-4C88-9CBC-9CE664771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418" y="1997429"/>
            <a:ext cx="6108033" cy="3855128"/>
          </a:xfrm>
        </p:spPr>
        <p:txBody>
          <a:bodyPr>
            <a:noAutofit/>
          </a:bodyPr>
          <a:lstStyle/>
          <a:p>
            <a:r>
              <a:rPr lang="cs-CZ" sz="2000" b="1" i="0" dirty="0">
                <a:solidFill>
                  <a:schemeClr val="accent5">
                    <a:lumMod val="75000"/>
                  </a:schemeClr>
                </a:solidFill>
                <a:effectLst/>
              </a:rPr>
              <a:t>Dne 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28. října</a:t>
            </a:r>
            <a:r>
              <a:rPr lang="cs-CZ" sz="2000" b="1" i="0" dirty="0">
                <a:solidFill>
                  <a:schemeClr val="accent5">
                    <a:lumMod val="75000"/>
                  </a:schemeClr>
                </a:solidFill>
                <a:effectLst/>
              </a:rPr>
              <a:t> 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1918</a:t>
            </a:r>
            <a:r>
              <a:rPr lang="cs-CZ" sz="2000" b="1" i="0" dirty="0">
                <a:solidFill>
                  <a:schemeClr val="accent5">
                    <a:lumMod val="75000"/>
                  </a:schemeClr>
                </a:solidFill>
                <a:effectLst/>
              </a:rPr>
              <a:t> 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zahájila delegace jednání s představitelem protirakouského zahraničního odboje 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Edvard  Benešem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 o vytvoření a podobě samostatného československého státu. Bude to republika a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rezidentem bude </a:t>
            </a:r>
            <a:r>
              <a:rPr lang="cs-CZ" sz="2000" b="1" i="0" dirty="0">
                <a:solidFill>
                  <a:schemeClr val="accent5">
                    <a:lumMod val="75000"/>
                  </a:schemeClr>
                </a:solidFill>
                <a:effectLst/>
              </a:rPr>
              <a:t>T. G. Masaryk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.</a:t>
            </a:r>
          </a:p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Zpráva že jsme nezávislý stát se brzy rozšířila a 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stala se impulsem k živelným demonstracím,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ve kterých 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lid jásal v ulicích a ničil symboly Rakousko-Uherska. </a:t>
            </a:r>
          </a:p>
          <a:p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Na 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Václavském náměstí 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promluvil k davům kněz 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Isidor Zahradník</a:t>
            </a:r>
            <a:r>
              <a:rPr lang="cs-CZ" sz="2000" b="0" i="0" dirty="0">
                <a:solidFill>
                  <a:schemeClr val="accent5">
                    <a:lumMod val="75000"/>
                  </a:schemeClr>
                </a:solidFill>
                <a:effectLst/>
              </a:rPr>
              <a:t> a vyhlásil samostatný Československý stát.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DCB1CA-CF25-4AF0-AB0F-D4D66124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548" y="3283085"/>
            <a:ext cx="4413557" cy="24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09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237</TotalTime>
  <Words>833</Words>
  <Application>Microsoft Office PowerPoint</Application>
  <PresentationFormat>Širokoúhlá obrazovka</PresentationFormat>
  <Paragraphs>44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Tw Cen MT</vt:lpstr>
      <vt:lpstr>Tw Cen MT Condensed</vt:lpstr>
      <vt:lpstr>Wingdings 3</vt:lpstr>
      <vt:lpstr>Integrál</vt:lpstr>
      <vt:lpstr>VZNIK SAMOSTATNÉHO ČESKOSLOVENSKA</vt:lpstr>
      <vt:lpstr>Jak to všechno začalo:</vt:lpstr>
      <vt:lpstr>Prezentace aplikace PowerPoint</vt:lpstr>
      <vt:lpstr>Československé legie</vt:lpstr>
      <vt:lpstr>Listopad 1917 a začátek roku 1918</vt:lpstr>
      <vt:lpstr>Květen 1918 </vt:lpstr>
      <vt:lpstr>Říjen 1918</vt:lpstr>
      <vt:lpstr>Říjen</vt:lpstr>
      <vt:lpstr>28. říjen</vt:lpstr>
      <vt:lpstr>Večer 28. října vydal Národní výbor první zákon, zákon o zřízení samostatného státu československého, a poté bylo zveřejněno provolání Národního výboru „Lide československý. Tvůj odvěký sen se stal skutkem …“ Pod dokumenty byli podepsáni Antonín Švehla, Alois Rašín, Jiří Stříbrný, Vavro Šrobár a František Soukup – později zvaní „Muži 28. října“.</vt:lpstr>
      <vt:lpstr>Československo</vt:lpstr>
      <vt:lpstr>Děkuji za pozornost</vt:lpstr>
      <vt:lpstr> Zdroje: https://cs.wikipedia.org/wiki/Den_vzniku_samostatn%C3%A9ho_%C4%8Deskoslovensk%C3%A9ho_st%C3%A1tu https://www.youtube.com/watch?v=5epkejAtUXI https://www.youtube.com/watch?v=qD8ec7pJ4SY https://www.youtube.com/channel/UCCt8ZuhBWud7EPkFN8vcdaQ https://www.youtube.com/watch?v=OX2fn-uu03s https://www.youtube.com/watch?v=YOeGXEm2wao https://www.youtube.com/watch?v=JwwadCyM7po&amp;t=22s https://www.youtube.com/watch?v=yGPtIWl2ZSw&amp;t=339s https://www.dejepis.com/vznik-ceskoslovenska/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SAMOSTATNÉHO ČESKOSLOVENSKA</dc:title>
  <dc:creator>Barbora Švástová</dc:creator>
  <cp:lastModifiedBy>Barbora Švástová</cp:lastModifiedBy>
  <cp:revision>23</cp:revision>
  <dcterms:created xsi:type="dcterms:W3CDTF">2020-10-30T13:57:58Z</dcterms:created>
  <dcterms:modified xsi:type="dcterms:W3CDTF">2024-04-13T08:46:47Z</dcterms:modified>
</cp:coreProperties>
</file>