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68DC0-1C64-7838-5239-664B87E39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2EDA33-5310-5654-90C0-37A39A908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9052F8-0AE4-32E9-97CD-8874199C0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777F-0307-472E-9D37-F13DF156549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63E567-3127-D11C-C1D1-4DD9CB6A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C2BB9E-0908-6798-28F2-2212B8A1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6CE-8BE2-418F-A50B-F1D4780DB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62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24BEE-7A15-9A7C-2D91-6FDCD6F9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B51F1F8-C27F-1DB6-6D04-88AD788CC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6E3E54-4F3B-8525-9446-BBD625A4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777F-0307-472E-9D37-F13DF156549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AD0154-317C-0C21-CABD-4E9A2731E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30144A-EBB7-C8E5-4826-6760CEAF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6CE-8BE2-418F-A50B-F1D4780DB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01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C80E97E-9A12-BE3A-E761-4ADA333C5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4683ACF-4332-DFC4-0145-DBC554CBE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8ACFD2-0A25-3988-0E91-948B6594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777F-0307-472E-9D37-F13DF156549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6C8C17-A5ED-C2E2-F7CC-E49E77B61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D0E1B9-C6AB-7C72-238A-F4F1ECB2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6CE-8BE2-418F-A50B-F1D4780DB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199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B360F6-56C4-E3DD-EBA2-0F472FEE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24E6B0-F930-C049-7275-3E9A5DC07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ED54A0-6CD8-21C4-9893-4C4926A1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777F-0307-472E-9D37-F13DF156549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025865-CB07-3F51-4F86-EEB7103A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9789DA-B7F3-119C-67C9-D6EB81E0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6CE-8BE2-418F-A50B-F1D4780DB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14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11F8A6-04C8-B0FD-D30B-5A0B3BD2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23D41C-E3C8-36A9-242A-E5BFCA650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425477-F5A3-DB15-58F7-60FBED65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777F-0307-472E-9D37-F13DF156549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7F45AB-A77F-CDC5-9ED7-14C77110A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707976-A45D-0CAB-E439-05E02216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6CE-8BE2-418F-A50B-F1D4780DB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9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5D1B2D-3458-BFCF-899B-DBA0DE29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F89A58-49CB-97CD-C875-BB7338165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04C55A-13F8-341B-180B-9F844E693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9FE49F-79A7-1E0E-38FC-755A042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777F-0307-472E-9D37-F13DF156549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D3A93B-0C1E-A0FA-D5B0-8EC9B72E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488CBD-AEA7-F938-9C7E-C5D3385E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6CE-8BE2-418F-A50B-F1D4780DB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44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AB227-56DC-7997-C004-B0744D10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2D6758-EC79-9137-EDE5-899DF53C1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5E0446D-DEA6-527D-95D2-105D5D35F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F504F0-46C6-155E-17EC-870BF1D27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E38381E-6A93-1C8C-E4F4-FF435B224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B3213B2-6338-0E61-0D37-8F7D0B3D8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777F-0307-472E-9D37-F13DF156549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48A375A-D9AB-15C6-7A2F-3E2183291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9992777-1EF8-C446-E094-5F149854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6CE-8BE2-418F-A50B-F1D4780DB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82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720BF-A4B1-472B-5CC6-FA6B5EA5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96FFC47-64CE-1A2D-BCD8-AE569533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777F-0307-472E-9D37-F13DF156549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AFB640-423C-D842-B642-98CB3D6C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06A5E4-BD00-E65D-4D25-29C9F6C1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6CE-8BE2-418F-A50B-F1D4780DB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4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AD1BF4-A3EA-91CC-7E2C-C8476381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777F-0307-472E-9D37-F13DF156549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773DB40-A87A-9846-1654-B6302C97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BF6F1BD-0F34-1E80-7193-CADF0DCCF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6CE-8BE2-418F-A50B-F1D4780DB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57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35ECA-B817-26D6-656E-B63454774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BBCF8F-FB6E-0E48-0731-271F043D3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9417BEF-CCB1-78ED-CCE8-E66C9BB29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1A4377-8B40-7A10-32BB-A7E987E5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777F-0307-472E-9D37-F13DF156549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7C3023-0E1D-C5BE-B25E-FA8609A8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1803260-9F7E-2CB5-5C00-9C7CA4A5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6CE-8BE2-418F-A50B-F1D4780DB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69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821FB-CC7B-0BFD-8775-F52E3D0D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5D1A255-E821-4FE7-B8BE-12775F06A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01D7DB-1CA1-89E5-19A8-AF0AA766E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1D0E93-1D36-6BCE-529A-DD501286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777F-0307-472E-9D37-F13DF156549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790A797-9043-AF34-FA63-D2855A8F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8D8981-70AB-4DA4-4A43-8EEB3E17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CB6CE-8BE2-418F-A50B-F1D4780DB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26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4BC6A41-E161-482A-5951-912DEC8F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1B0CB3-2D38-2980-4254-4773E1F59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A5A2C8-6D3B-A598-C5A4-F9D76D86B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777F-0307-472E-9D37-F13DF156549B}" type="datetimeFigureOut">
              <a:rPr lang="cs-CZ" smtClean="0"/>
              <a:t>27.04.2024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739278-74FA-CD5C-E4E0-F498684C9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C864C3-9535-88A6-324D-5672AE403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CB6CE-8BE2-418F-A50B-F1D4780DB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16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spu-opava.cz/static/UserFiles/File/_sablony/Technologie_grafiky_I/VY_32_INOVACE_A-02-20.pdf" TargetMode="External"/><Relationship Id="rId3" Type="http://schemas.openxmlformats.org/officeDocument/2006/relationships/hyperlink" Target="https://canov.jergym.cz/lipid/ruzne/vosky.htm" TargetMode="External"/><Relationship Id="rId7" Type="http://schemas.openxmlformats.org/officeDocument/2006/relationships/hyperlink" Target="https://www.pleva.cz/advisor/co-je-to-vceli-vosk" TargetMode="External"/><Relationship Id="rId2" Type="http://schemas.openxmlformats.org/officeDocument/2006/relationships/hyperlink" Target="http://user.mendelu.cz/apridal/text/c02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veckarna.cz/clanek/10/co-je-lanolin-a-jake-jsou-jeho-vyhody/" TargetMode="External"/><Relationship Id="rId5" Type="http://schemas.openxmlformats.org/officeDocument/2006/relationships/hyperlink" Target="https://cs.wikipedia.org/wiki/Vosk" TargetMode="External"/><Relationship Id="rId4" Type="http://schemas.openxmlformats.org/officeDocument/2006/relationships/hyperlink" Target="https://www.wikiskripta.eu/w/Klasifikace_a_struktura_lipid%C5%AF" TargetMode="External"/><Relationship Id="rId9" Type="http://schemas.openxmlformats.org/officeDocument/2006/relationships/hyperlink" Target="https://eluc.ikap.cz/verejne/lekce/26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49BF64-81BD-F79F-5819-F1BFAE57E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670218"/>
            <a:ext cx="10909640" cy="1065836"/>
          </a:xfrm>
        </p:spPr>
        <p:txBody>
          <a:bodyPr anchor="ctr">
            <a:normAutofit/>
          </a:bodyPr>
          <a:lstStyle/>
          <a:p>
            <a:r>
              <a:rPr lang="cs-CZ" sz="6600">
                <a:latin typeface="Arial" panose="020B0604020202020204" pitchFamily="34" charset="0"/>
                <a:cs typeface="Arial" panose="020B0604020202020204" pitchFamily="34" charset="0"/>
              </a:rPr>
              <a:t>VOSKY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6DEE57B-3AE1-2E4A-8492-249CE5DB3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79" y="2619784"/>
            <a:ext cx="3600041" cy="360004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28FFD80-6D27-0097-2A80-480FB7C50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720" y="1939220"/>
            <a:ext cx="4248562" cy="424856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DD4CA7D-C687-6EC2-B17E-A9F064A37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2137" y="2886592"/>
            <a:ext cx="3758184" cy="281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2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2140E3-7D86-BA6E-5C41-B36341914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330"/>
            <a:ext cx="10515600" cy="4924633"/>
          </a:xfrm>
        </p:spPr>
        <p:txBody>
          <a:bodyPr>
            <a:normAutofit/>
          </a:bodyPr>
          <a:lstStyle/>
          <a:p>
            <a:r>
              <a:rPr lang="cs-CZ" dirty="0"/>
              <a:t>estery vyšších mastných kyselin a vyšších jednosytných alkoholů</a:t>
            </a:r>
          </a:p>
          <a:p>
            <a:r>
              <a:rPr lang="cs-CZ" dirty="0"/>
              <a:t>nejčastěji obsaženými mastnými kyselinami jsou kyseliny palmitová, laurová, </a:t>
            </a:r>
            <a:r>
              <a:rPr lang="cs-CZ" dirty="0" err="1"/>
              <a:t>myristová</a:t>
            </a:r>
            <a:r>
              <a:rPr lang="cs-CZ" dirty="0"/>
              <a:t> či stearová, pak je doplňují další nasycené kyseliny (většinou s délkou uhlíkového řetězce C24-C30)</a:t>
            </a:r>
          </a:p>
          <a:p>
            <a:r>
              <a:rPr lang="cs-CZ" dirty="0"/>
              <a:t>n</a:t>
            </a:r>
            <a:r>
              <a:rPr lang="cs-CZ"/>
              <a:t>ejběžnějším </a:t>
            </a:r>
            <a:r>
              <a:rPr lang="cs-CZ" dirty="0"/>
              <a:t>alkoholem je cetylalkohol</a:t>
            </a:r>
          </a:p>
          <a:p>
            <a:r>
              <a:rPr lang="cs-CZ" dirty="0"/>
              <a:t>přírodní jsou buď živočišného (včelí vosk, lanolin, vorvaňovina) nebo rostlinného původu (kutikula rostlin, </a:t>
            </a:r>
            <a:r>
              <a:rPr lang="cs-CZ" dirty="0" err="1"/>
              <a:t>espartový</a:t>
            </a:r>
            <a:r>
              <a:rPr lang="cs-CZ" dirty="0"/>
              <a:t> a karnaubský vosk)</a:t>
            </a:r>
          </a:p>
          <a:p>
            <a:r>
              <a:rPr lang="cs-CZ" dirty="0"/>
              <a:t>mezi fosilní a zemní vosky patří např. parafín a do syntetických </a:t>
            </a:r>
            <a:r>
              <a:rPr lang="cs-CZ" dirty="0" err="1"/>
              <a:t>polyglykoly</a:t>
            </a:r>
            <a:r>
              <a:rPr lang="cs-CZ" dirty="0"/>
              <a:t>, polyetyleny a syntetické parafíny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35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A0D43A-EC16-439F-519C-F08C7691D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vlastnosti a obecné využití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C66173-177F-9442-3757-8F2A24B8B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cs-CZ" dirty="0"/>
              <a:t>obecně tuhé (pevné) a hořlavé</a:t>
            </a:r>
          </a:p>
          <a:p>
            <a:r>
              <a:rPr lang="cs-CZ" dirty="0"/>
              <a:t>nerozpustné ve vodě, rozpustné v nepolárních rozpouštědlech (benzín, chloroform,...)</a:t>
            </a:r>
          </a:p>
          <a:p>
            <a:r>
              <a:rPr lang="cs-CZ" dirty="0"/>
              <a:t>odolné vůči oxidaci a hydrolýze</a:t>
            </a:r>
          </a:p>
          <a:p>
            <a:r>
              <a:rPr lang="cs-CZ" dirty="0"/>
              <a:t>konzervační a impregnační přípravky, leštící pasty, stabilizátory olejových barev, složka voskových emulzí pro tempery, pojivo voskových pastelů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633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5F5B5D-FFE4-D4EB-16A0-A3E218F5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včelí vosk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27B5C-4686-202A-27E1-6A093BCDE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48"/>
            <a:ext cx="10515600" cy="4649915"/>
          </a:xfrm>
        </p:spPr>
        <p:txBody>
          <a:bodyPr>
            <a:normAutofit/>
          </a:bodyPr>
          <a:lstStyle/>
          <a:p>
            <a:r>
              <a:rPr lang="cs-CZ" dirty="0"/>
              <a:t>základní stavební materiál pro výrobu včelích pláství </a:t>
            </a:r>
          </a:p>
          <a:p>
            <a:r>
              <a:rPr lang="cs-CZ" dirty="0"/>
              <a:t>vzniká metabolickou přestavbou medu a pylu v těle některých druhů včel, které ho produkují </a:t>
            </a:r>
            <a:r>
              <a:rPr lang="cs-CZ" dirty="0" err="1"/>
              <a:t>voskotvornými</a:t>
            </a:r>
            <a:r>
              <a:rPr lang="cs-CZ" dirty="0"/>
              <a:t> žlázami ve formě voskových šupinek, které k sobě slepují</a:t>
            </a:r>
          </a:p>
          <a:p>
            <a:r>
              <a:rPr lang="cs-CZ" dirty="0"/>
              <a:t>získává se z pláství zbavených medu, plástve se přetavují v horké vodě, aby se z nich oddělila nečistota a vedlejší produkty, dále se čistí v horké vodě, případně se bělí (oxidačně nebo UV)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EDA4C2-CDE2-8ACD-4125-6D89E2AC8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369" y="3998928"/>
            <a:ext cx="3692652" cy="288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2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5C7C0-5FF5-1872-85E2-BA222CFC4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088"/>
            <a:ext cx="10515600" cy="5472875"/>
          </a:xfrm>
        </p:spPr>
        <p:txBody>
          <a:bodyPr>
            <a:normAutofit/>
          </a:bodyPr>
          <a:lstStyle/>
          <a:p>
            <a:r>
              <a:rPr lang="cs-CZ" dirty="0"/>
              <a:t>panenský vosk je bílý nebo jemňoučce nažloutlý, pylovými zrny, která tvoří potravu včel, se do něj však dostávají další barviva</a:t>
            </a:r>
          </a:p>
          <a:p>
            <a:r>
              <a:rPr lang="cs-CZ" dirty="0"/>
              <a:t>obsahuje až 284 různých složek – nejvíce tvoří nasycené a nenasycené </a:t>
            </a:r>
            <a:r>
              <a:rPr lang="cs-CZ" dirty="0" err="1"/>
              <a:t>monoestery</a:t>
            </a:r>
            <a:r>
              <a:rPr lang="cs-CZ" dirty="0"/>
              <a:t> a </a:t>
            </a:r>
            <a:r>
              <a:rPr lang="cs-CZ" dirty="0" err="1"/>
              <a:t>diestery</a:t>
            </a:r>
            <a:r>
              <a:rPr lang="cs-CZ" dirty="0"/>
              <a:t> nasycených a nenasycených uhlovodíků, volných mastných kyselin a </a:t>
            </a:r>
            <a:r>
              <a:rPr lang="cs-CZ" dirty="0" err="1"/>
              <a:t>hydroxypolyesterů</a:t>
            </a:r>
            <a:endParaRPr lang="cs-CZ" dirty="0"/>
          </a:p>
          <a:p>
            <a:r>
              <a:rPr lang="cs-CZ" dirty="0"/>
              <a:t>využití v potravinářství (kód E 901), farmacii, kovolitectví, k impregnaci dřeva a obuvi nebo k výrobě kosmetiky a svíček</a:t>
            </a:r>
          </a:p>
          <a:p>
            <a:r>
              <a:rPr lang="cs-CZ" dirty="0"/>
              <a:t>velmi stálá a odolná látka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2B2A90B-597D-7FAF-4C32-EBE2D64C3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53" r="23750"/>
          <a:stretch/>
        </p:blipFill>
        <p:spPr>
          <a:xfrm>
            <a:off x="10341511" y="3399169"/>
            <a:ext cx="1669000" cy="33651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C83646C-064E-0C8C-DBD6-599AF3B71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05" b="27106"/>
          <a:stretch/>
        </p:blipFill>
        <p:spPr>
          <a:xfrm>
            <a:off x="2984536" y="5016318"/>
            <a:ext cx="4568323" cy="17479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449F54E-5CDC-43A7-21A0-8A2D9570CF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67" t="15167" r="14832" b="10500"/>
          <a:stretch/>
        </p:blipFill>
        <p:spPr>
          <a:xfrm>
            <a:off x="7552859" y="4291353"/>
            <a:ext cx="2417021" cy="25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9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175438C-B3A6-EB02-ED7E-7567D2E66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29534" r="25729" b="29861"/>
          <a:stretch/>
        </p:blipFill>
        <p:spPr>
          <a:xfrm>
            <a:off x="6620525" y="5127814"/>
            <a:ext cx="2751893" cy="173018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3587E48-B9BB-67D2-5926-A636958B40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73" t="21528" r="14860" b="25555"/>
          <a:stretch/>
        </p:blipFill>
        <p:spPr>
          <a:xfrm>
            <a:off x="9686925" y="0"/>
            <a:ext cx="2505075" cy="184967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AD30A85-A672-56B3-20C1-A35FF280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parafín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DDA9BB-CCDD-B487-93F2-B105E06D1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77"/>
            <a:ext cx="10515600" cy="4585085"/>
          </a:xfrm>
        </p:spPr>
        <p:txBody>
          <a:bodyPr>
            <a:normAutofit/>
          </a:bodyPr>
          <a:lstStyle/>
          <a:p>
            <a:r>
              <a:rPr lang="cs-CZ" dirty="0"/>
              <a:t>bílá, v surovém stavu spíše nažloutlá až nahnědlá, amorfní směs vyšších nasycených alifatických uhlovodíků (alkanů)</a:t>
            </a:r>
          </a:p>
          <a:p>
            <a:r>
              <a:rPr lang="cs-CZ" dirty="0"/>
              <a:t>získává se při destilaci ropy nebo krystalizačním </a:t>
            </a:r>
            <a:r>
              <a:rPr lang="cs-CZ" dirty="0" err="1"/>
              <a:t>odparafínováním</a:t>
            </a:r>
            <a:r>
              <a:rPr lang="cs-CZ" dirty="0"/>
              <a:t> hnědouhelného dehtu, popřípadě se vyrábí katalytickou syntézou</a:t>
            </a:r>
          </a:p>
          <a:p>
            <a:r>
              <a:rPr lang="cs-CZ" dirty="0"/>
              <a:t>bez chuti a zápachu, ve vodě nerozpustný</a:t>
            </a:r>
          </a:p>
          <a:p>
            <a:r>
              <a:rPr lang="cs-CZ" dirty="0"/>
              <a:t>dnes z něj vyráběna většina svíček, ale při hoření vytváří toxický benzen a toluen (oba jsou známými karcinogeny)</a:t>
            </a:r>
          </a:p>
          <a:p>
            <a:r>
              <a:rPr lang="cs-CZ" dirty="0"/>
              <a:t>dále se používá v kosmetice, lázeňství, stavebnictví, k impregnaci nebo v jedu na hlodavce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9C810C5-B6E0-F249-09DB-1178C667AA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30" r="30235"/>
          <a:stretch/>
        </p:blipFill>
        <p:spPr>
          <a:xfrm>
            <a:off x="10604459" y="3004249"/>
            <a:ext cx="1498681" cy="385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8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BB4805D-401E-E556-F02D-8F86452E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lanolin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D744FE9-C904-8E79-3584-F326C0626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6" t="5324" r="29028" b="5324"/>
          <a:stretch/>
        </p:blipFill>
        <p:spPr>
          <a:xfrm>
            <a:off x="10429875" y="3391231"/>
            <a:ext cx="1762125" cy="346676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160343F-2CFD-657A-1878-BCFF6439CE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70" b="13612"/>
          <a:stretch/>
        </p:blipFill>
        <p:spPr>
          <a:xfrm>
            <a:off x="5323042" y="4210051"/>
            <a:ext cx="4844973" cy="264795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D2009-8B5B-533B-AC9C-4E96172A1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4672013"/>
          </a:xfrm>
        </p:spPr>
        <p:txBody>
          <a:bodyPr>
            <a:normAutofit/>
          </a:bodyPr>
          <a:lstStyle/>
          <a:p>
            <a:r>
              <a:rPr lang="cs-CZ" dirty="0"/>
              <a:t>směs esterů mastných kyselin s alkoholy o velké molární hmotnosti</a:t>
            </a:r>
          </a:p>
          <a:p>
            <a:r>
              <a:rPr lang="cs-CZ" dirty="0"/>
              <a:t>žlutá mazlavá látka vylučovaná mazovými žlázami ovcí</a:t>
            </a:r>
          </a:p>
          <a:p>
            <a:r>
              <a:rPr lang="cs-CZ" dirty="0"/>
              <a:t>nerozpustný ve vodě, může s ní však tvořit velmi stabilní emulze</a:t>
            </a:r>
          </a:p>
          <a:p>
            <a:r>
              <a:rPr lang="cs-CZ" dirty="0"/>
              <a:t>bohatý zdroj cholesterolu</a:t>
            </a:r>
          </a:p>
          <a:p>
            <a:r>
              <a:rPr lang="cs-CZ" dirty="0"/>
              <a:t>použití v kosmetice, jako změkčovadlo, součást pracích prostředků, v kožedělném průmyslu, farmacie (výroba D3)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E6682A9-BB9C-BDEE-B043-91DEE6951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754869">
            <a:off x="2679557" y="4333817"/>
            <a:ext cx="24955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81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5F329B-BACB-9D72-CC0E-2775E0017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karnaubský vosk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5BEDCD9-0A7D-D742-E033-3746BE710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7" t="30229" r="19750" b="29500"/>
          <a:stretch/>
        </p:blipFill>
        <p:spPr>
          <a:xfrm>
            <a:off x="6096000" y="5119909"/>
            <a:ext cx="2612642" cy="17227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2CF8298-B80B-83A1-EEB5-164351C3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811" y="5181851"/>
            <a:ext cx="2237040" cy="166079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3A8066D-03FB-ECFC-25C4-8EFB49FDEC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15" t="13499" r="11880" b="18001"/>
          <a:stretch/>
        </p:blipFill>
        <p:spPr>
          <a:xfrm>
            <a:off x="8905875" y="4968162"/>
            <a:ext cx="3283077" cy="188983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95C364-68FD-7B79-90DA-F59BBE8A7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978"/>
            <a:ext cx="10515600" cy="4713923"/>
          </a:xfrm>
        </p:spPr>
        <p:txBody>
          <a:bodyPr>
            <a:normAutofit/>
          </a:bodyPr>
          <a:lstStyle/>
          <a:p>
            <a:r>
              <a:rPr lang="cs-CZ" dirty="0"/>
              <a:t>získává při drcení sušených listů brazilské palmy </a:t>
            </a:r>
            <a:r>
              <a:rPr lang="cs-CZ" dirty="0" err="1"/>
              <a:t>kopernicie</a:t>
            </a:r>
            <a:r>
              <a:rPr lang="cs-CZ" dirty="0"/>
              <a:t> </a:t>
            </a:r>
            <a:r>
              <a:rPr lang="cs-CZ" dirty="0" err="1"/>
              <a:t>voskonosné</a:t>
            </a:r>
            <a:r>
              <a:rPr lang="cs-CZ" dirty="0"/>
              <a:t>, dále se rafinuje, bělí a konečným produktem jsou malé amorfní voskové vločky nažloutlé barvy</a:t>
            </a:r>
          </a:p>
          <a:p>
            <a:r>
              <a:rPr lang="cs-CZ" dirty="0"/>
              <a:t>hlavními složkami jsou estery mastných kyselin (80–85 %) a mastné alkoholy (10–16 %)</a:t>
            </a:r>
          </a:p>
          <a:p>
            <a:r>
              <a:rPr lang="cs-CZ" dirty="0"/>
              <a:t>užívá se v kosmetice, ve farmacii a v potravinářství (E 903) ke snížení odpařování vody z ovoce, ke zvýšení lesku cukrovinek (lentilky, želé), také bývá obsažen v prostředcích k autokosmetice, v krémech na boty a voscích na nábytek a někdy je používán v kombinaci se včelím voskem</a:t>
            </a:r>
          </a:p>
        </p:txBody>
      </p:sp>
    </p:spTree>
    <p:extLst>
      <p:ext uri="{BB962C8B-B14F-4D97-AF65-F5344CB8AC3E}">
        <p14:creationId xmlns:p14="http://schemas.microsoft.com/office/powerpoint/2010/main" val="355096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9A9584-DE2B-3EFE-6B33-5AA16977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66C5EA-771C-445A-30FD-38BE3AAF8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78"/>
            <a:ext cx="10515600" cy="4585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hlinkClick r:id="rId2"/>
              </a:rPr>
              <a:t>http://user.mendelu.cz/apridal/text/c029.pdf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https://canov.jergym.cz/lipid/ruzne/vosky.htm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4"/>
              </a:rPr>
              <a:t>https://www.wikiskripta.eu/w/Klasifikace_a_struktura_lipid%C5%AF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5"/>
              </a:rPr>
              <a:t>https://cs.wikipedia.org/wiki/Vosk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6"/>
              </a:rPr>
              <a:t>https://www.oveckarna.cz/clanek/10/co-je-lanolin-a-jake-jsou-jeho-vyhody/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7"/>
              </a:rPr>
              <a:t>https://www.pleva.cz/advisor/co-je-to-vceli-vosk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8"/>
              </a:rPr>
              <a:t>https://www.sspu-opava.cz/static/UserFiles/File/_sablony/Technologie_grafiky_I/VY_32_INOVACE_A-02-20.pdf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9"/>
              </a:rPr>
              <a:t>https://eluc.ikap.cz/verejne/lekce/2600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0958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648</Words>
  <Application>Microsoft Office PowerPoint</Application>
  <PresentationFormat>Širokoúhlá obrazovka</PresentationFormat>
  <Paragraphs>46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VOSKY</vt:lpstr>
      <vt:lpstr>Prezentace aplikace PowerPoint</vt:lpstr>
      <vt:lpstr>vlastnosti a obecné využití</vt:lpstr>
      <vt:lpstr>včelí vosk</vt:lpstr>
      <vt:lpstr>Prezentace aplikace PowerPoint</vt:lpstr>
      <vt:lpstr>parafín</vt:lpstr>
      <vt:lpstr>lanolin</vt:lpstr>
      <vt:lpstr>karnaubský vosk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VOSKY</dc:title>
  <dc:creator>Mojžíšová Karolína</dc:creator>
  <cp:lastModifiedBy>Mojžíšová Karolína</cp:lastModifiedBy>
  <cp:revision>49</cp:revision>
  <dcterms:created xsi:type="dcterms:W3CDTF">2023-05-27T18:45:34Z</dcterms:created>
  <dcterms:modified xsi:type="dcterms:W3CDTF">2024-04-27T19:48:49Z</dcterms:modified>
</cp:coreProperties>
</file>