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/>
    <p:restoredTop sz="94743"/>
  </p:normalViewPr>
  <p:slideViewPr>
    <p:cSldViewPr snapToGrid="0">
      <p:cViewPr varScale="1">
        <p:scale>
          <a:sx n="136" d="100"/>
          <a:sy n="136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51A4A-3975-33D0-0E00-56FBFA4BC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Základy teorie státu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F22392-44C9-F006-AFB3-C6DCA9772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Tomáš Nývlt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27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3B6FA-8845-678F-7EAC-835DA59C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1161"/>
          </a:xfrm>
        </p:spPr>
        <p:txBody>
          <a:bodyPr/>
          <a:lstStyle/>
          <a:p>
            <a:r>
              <a:rPr lang="cs-CZ" b="1" dirty="0"/>
              <a:t>Druhotný vznik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F3A5A-4AE2-064D-D2F0-DF7BB5F8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6961"/>
            <a:ext cx="9601200" cy="51951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Dochází k němu po celou dobu vývoje lidské společnosti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Státy vznikají: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/>
              <a:t>Spojením malých samostatných států v jeden větší celek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/>
              <a:t>Rozpadnutím velkého státu na menší nástupnické státy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/>
              <a:t>Oddělením a osamostatněním části území státu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514350" indent="-514350">
              <a:buFont typeface="+mj-lt"/>
              <a:buAutoNum type="alphaLcParenR"/>
            </a:pPr>
            <a:endParaRPr lang="cs-CZ" sz="2800" dirty="0"/>
          </a:p>
          <a:p>
            <a:pPr marL="514350" indent="-514350">
              <a:buFont typeface="+mj-lt"/>
              <a:buAutoNum type="alphaLcParenR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514350" indent="-514350">
              <a:buFont typeface="+mj-lt"/>
              <a:buAutoNum type="alphaLcParenR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627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84C6D-B4DF-0A02-34EA-80DBDE67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rmAutofit/>
          </a:bodyPr>
          <a:lstStyle/>
          <a:p>
            <a:r>
              <a:rPr lang="cs-CZ" sz="9000" b="1" dirty="0"/>
              <a:t>Podstata státu</a:t>
            </a:r>
          </a:p>
        </p:txBody>
      </p:sp>
    </p:spTree>
    <p:extLst>
      <p:ext uri="{BB962C8B-B14F-4D97-AF65-F5344CB8AC3E}">
        <p14:creationId xmlns:p14="http://schemas.microsoft.com/office/powerpoint/2010/main" val="208344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2C934D-1FC2-4220-8472-3962D21A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834665"/>
            <a:ext cx="9601200" cy="51886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Stát je mocenskou organizací společnosti nadřízenou občanům a obyvatelům.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Zásadní rozdíly mezi státy jsou v tom jakým způsobem a v jakém rozsahu vykonává státní moc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Občanem se člověk může stát: narozením, osvojením, nalezením, udělením.</a:t>
            </a:r>
          </a:p>
        </p:txBody>
      </p:sp>
    </p:spTree>
    <p:extLst>
      <p:ext uri="{BB962C8B-B14F-4D97-AF65-F5344CB8AC3E}">
        <p14:creationId xmlns:p14="http://schemas.microsoft.com/office/powerpoint/2010/main" val="146301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6543F4C-E854-1AD8-F6A9-F17A369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30" y="2618295"/>
            <a:ext cx="9601200" cy="1485900"/>
          </a:xfrm>
        </p:spPr>
        <p:txBody>
          <a:bodyPr>
            <a:normAutofit/>
          </a:bodyPr>
          <a:lstStyle/>
          <a:p>
            <a:r>
              <a:rPr lang="cs-CZ" sz="8000" b="1" dirty="0"/>
              <a:t>Občan a stát</a:t>
            </a:r>
          </a:p>
        </p:txBody>
      </p:sp>
    </p:spTree>
    <p:extLst>
      <p:ext uri="{BB962C8B-B14F-4D97-AF65-F5344CB8AC3E}">
        <p14:creationId xmlns:p14="http://schemas.microsoft.com/office/powerpoint/2010/main" val="399202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55565C-8111-9B3C-41E5-7B4AFA260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61" y="999242"/>
            <a:ext cx="9601200" cy="53206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Každý občan je podřízen příslušným mocenským orgánům svého státu, které významně zasahuje do jeho života. – kolik má občan přispívat do státní pokladny, dokonce může rozhodovat o životě a smrti.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Povinnosti jsou vyváženy výhodami – stát se stará o bezpečnost občanů, řeší sociální problémy, organizuje zdravotní péči…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10279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D99FE9A6-727C-801A-F27F-B5B040D4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30" y="2618295"/>
            <a:ext cx="9601200" cy="1485900"/>
          </a:xfrm>
        </p:spPr>
        <p:txBody>
          <a:bodyPr>
            <a:normAutofit/>
          </a:bodyPr>
          <a:lstStyle/>
          <a:p>
            <a:r>
              <a:rPr lang="cs-CZ" sz="8000" b="1" dirty="0"/>
              <a:t>Státní moc</a:t>
            </a:r>
          </a:p>
        </p:txBody>
      </p:sp>
    </p:spTree>
    <p:extLst>
      <p:ext uri="{BB962C8B-B14F-4D97-AF65-F5344CB8AC3E}">
        <p14:creationId xmlns:p14="http://schemas.microsoft.com/office/powerpoint/2010/main" val="136372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2D7D3096-2D5B-CA4E-5580-D377603EEFCA}"/>
              </a:ext>
            </a:extLst>
          </p:cNvPr>
          <p:cNvSpPr txBox="1">
            <a:spLocks/>
          </p:cNvSpPr>
          <p:nvPr/>
        </p:nvSpPr>
        <p:spPr>
          <a:xfrm>
            <a:off x="1368457" y="1140642"/>
            <a:ext cx="9455085" cy="5056697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11DA8E-4229-F448-BE00-F5DC38881F80}"/>
              </a:ext>
            </a:extLst>
          </p:cNvPr>
          <p:cNvSpPr txBox="1">
            <a:spLocks/>
          </p:cNvSpPr>
          <p:nvPr/>
        </p:nvSpPr>
        <p:spPr>
          <a:xfrm>
            <a:off x="1368457" y="1377098"/>
            <a:ext cx="9601200" cy="532064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cs-CZ" sz="2800" dirty="0"/>
              <a:t>Státní moc má obsah a rozsah.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Rozsah</a:t>
            </a:r>
            <a:r>
              <a:rPr lang="cs-CZ" sz="2800" dirty="0"/>
              <a:t> - vymezen státními hranicemi, počtem občanů státu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Obsah </a:t>
            </a:r>
            <a:r>
              <a:rPr lang="cs-CZ" sz="2800" dirty="0"/>
              <a:t>– určen tím, do kterých oblastí života občanů stát zasahuje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1629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982056-077C-A7B8-9F2F-8074952358CC}"/>
              </a:ext>
            </a:extLst>
          </p:cNvPr>
          <p:cNvSpPr txBox="1">
            <a:spLocks/>
          </p:cNvSpPr>
          <p:nvPr/>
        </p:nvSpPr>
        <p:spPr>
          <a:xfrm>
            <a:off x="1135930" y="261829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b="1" dirty="0"/>
              <a:t>Formy státu</a:t>
            </a:r>
          </a:p>
        </p:txBody>
      </p:sp>
    </p:spTree>
    <p:extLst>
      <p:ext uri="{BB962C8B-B14F-4D97-AF65-F5344CB8AC3E}">
        <p14:creationId xmlns:p14="http://schemas.microsoft.com/office/powerpoint/2010/main" val="2583431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CBDB50C0-C188-9DED-58AA-DF8E08D1A934}"/>
              </a:ext>
            </a:extLst>
          </p:cNvPr>
          <p:cNvSpPr txBox="1">
            <a:spLocks/>
          </p:cNvSpPr>
          <p:nvPr/>
        </p:nvSpPr>
        <p:spPr>
          <a:xfrm>
            <a:off x="1295400" y="1743959"/>
            <a:ext cx="9601200" cy="532064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cs-CZ" sz="2800" dirty="0"/>
              <a:t>Formy státu se rozlišují podle toho, kdo vykonává státní moc, kdo stojí v čele státu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8772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A9062F-C99F-F0A4-E648-3F2FE321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9435"/>
            <a:ext cx="9601200" cy="43779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Demokracie = vláda lidu (z </a:t>
            </a:r>
            <a:r>
              <a:rPr lang="cs-CZ" sz="2800" dirty="0" err="1"/>
              <a:t>řečt</a:t>
            </a:r>
            <a:r>
              <a:rPr lang="cs-CZ" sz="2800" dirty="0"/>
              <a:t>.)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Demokracie přímá</a:t>
            </a:r>
            <a:r>
              <a:rPr lang="cs-CZ" sz="2800" dirty="0"/>
              <a:t> – všichni mohou např. formou hlasování rozhodovat o státních záležitostech – malé starořecké státy</a:t>
            </a:r>
          </a:p>
          <a:p>
            <a:pPr>
              <a:buFont typeface="Wingdings" pitchFamily="2" charset="2"/>
              <a:buChar char="§"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Demokracie nepřímá</a:t>
            </a:r>
            <a:r>
              <a:rPr lang="cs-CZ" sz="2800" dirty="0"/>
              <a:t> – umožňuje lidem volit své zástupce, kteří vykonávají státní moc za ně. </a:t>
            </a:r>
          </a:p>
          <a:p>
            <a:pPr>
              <a:buFont typeface="Wingdings" pitchFamily="2" charset="2"/>
              <a:buChar char="§"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Protikladem demokracie je DIKTATURA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41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1D580-EA2A-779F-E839-69322B97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rmAutofit/>
          </a:bodyPr>
          <a:lstStyle/>
          <a:p>
            <a:r>
              <a:rPr lang="cs-CZ" sz="9000" b="1" dirty="0"/>
              <a:t>Pojem stát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457CE06-7B04-37C9-D8AC-0CAE3F57E24D}"/>
              </a:ext>
            </a:extLst>
          </p:cNvPr>
          <p:cNvSpPr txBox="1"/>
          <p:nvPr/>
        </p:nvSpPr>
        <p:spPr>
          <a:xfrm>
            <a:off x="1295400" y="4171950"/>
            <a:ext cx="6996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600" dirty="0"/>
              <a:t>Z latiny </a:t>
            </a:r>
            <a:r>
              <a:rPr lang="cs-CZ" sz="2600" b="1" i="1" dirty="0"/>
              <a:t>status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36635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A9062F-C99F-F0A4-E648-3F2FE321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Monarchie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9690"/>
            <a:ext cx="9601200" cy="437796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Stát, jehož nejvyšším představitelem je monarcha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Monarcha vládne (panuje) doživotně vlastním jménem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Absolutní monarchie </a:t>
            </a:r>
            <a:r>
              <a:rPr lang="cs-CZ" sz="2800" dirty="0"/>
              <a:t>– monarcha má neomezenou moc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Konstituční monarchie </a:t>
            </a:r>
            <a:r>
              <a:rPr lang="cs-CZ" sz="2800" dirty="0"/>
              <a:t>– monarcha je omezen ústavou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Parlamentní monarchie </a:t>
            </a:r>
            <a:r>
              <a:rPr lang="cs-CZ" sz="2800" dirty="0"/>
              <a:t>– monarchovu moc omezuje parlament (</a:t>
            </a:r>
            <a:r>
              <a:rPr lang="cs-CZ" sz="2800" b="1" dirty="0"/>
              <a:t>VB</a:t>
            </a:r>
            <a:r>
              <a:rPr lang="cs-CZ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Protikladem monarchie je republikánská státní forma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0736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A9062F-C99F-F0A4-E648-3F2FE321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Republika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9690"/>
            <a:ext cx="9601200" cy="437796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V čele bývají prezidenti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Demokratický charakter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Parlamentní</a:t>
            </a:r>
            <a:r>
              <a:rPr lang="cs-CZ" sz="2800" dirty="0"/>
              <a:t> – ČR, Finsko, Itálie…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Prezidentská </a:t>
            </a:r>
            <a:r>
              <a:rPr lang="cs-CZ" sz="2800" dirty="0"/>
              <a:t>– USA, Bělorusko…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Poloprezidentská </a:t>
            </a:r>
            <a:r>
              <a:rPr lang="cs-CZ" sz="2800" dirty="0"/>
              <a:t>– Francie, Rusko, Ukrajina…</a:t>
            </a:r>
          </a:p>
          <a:p>
            <a:pPr>
              <a:buFont typeface="Wingdings" pitchFamily="2" charset="2"/>
              <a:buChar char="§"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Může se zvrhnout v diktaturu, totalitu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51621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982056-077C-A7B8-9F2F-8074952358CC}"/>
              </a:ext>
            </a:extLst>
          </p:cNvPr>
          <p:cNvSpPr txBox="1">
            <a:spLocks/>
          </p:cNvSpPr>
          <p:nvPr/>
        </p:nvSpPr>
        <p:spPr>
          <a:xfrm>
            <a:off x="1135930" y="261829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b="1" dirty="0"/>
              <a:t>Druhy států</a:t>
            </a:r>
          </a:p>
        </p:txBody>
      </p:sp>
    </p:spTree>
    <p:extLst>
      <p:ext uri="{BB962C8B-B14F-4D97-AF65-F5344CB8AC3E}">
        <p14:creationId xmlns:p14="http://schemas.microsoft.com/office/powerpoint/2010/main" val="1993261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3634"/>
            <a:ext cx="9601200" cy="55940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b="1" dirty="0"/>
              <a:t>Centralizovaný stát </a:t>
            </a:r>
            <a:r>
              <a:rPr lang="cs-CZ" sz="2800" dirty="0"/>
              <a:t>- řízen z jednoho centra, z hl. města, kde je soustředěna státní moc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Decentralizovaný stát </a:t>
            </a:r>
            <a:r>
              <a:rPr lang="cs-CZ" sz="2800" dirty="0"/>
              <a:t>– svěřuje značnou část státní moci a správy svým samosprávným územním celkům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Unitární stát </a:t>
            </a:r>
            <a:r>
              <a:rPr lang="cs-CZ" sz="2800" dirty="0"/>
              <a:t>– má pouze jedno řídící centrum (</a:t>
            </a:r>
            <a:r>
              <a:rPr lang="cs-CZ" sz="2800" dirty="0" err="1"/>
              <a:t>unus</a:t>
            </a:r>
            <a:r>
              <a:rPr lang="cs-CZ" sz="2800" dirty="0"/>
              <a:t> = jeden)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Federace</a:t>
            </a:r>
            <a:r>
              <a:rPr lang="cs-CZ" sz="2800" dirty="0"/>
              <a:t> – pevný svazek států – vystupuje jako celek, má jednotnou armádu, jednotnou zahraniční politiku (ČSFR)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/>
              <a:t>Konfederace </a:t>
            </a:r>
            <a:r>
              <a:rPr lang="cs-CZ" sz="2800" dirty="0"/>
              <a:t>– volný svazek států – každý vystupuje samostatně ( dříve USA, Švýcarsko)</a:t>
            </a:r>
            <a:endParaRPr lang="cs-CZ" sz="2800" b="1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399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982056-077C-A7B8-9F2F-8074952358CC}"/>
              </a:ext>
            </a:extLst>
          </p:cNvPr>
          <p:cNvSpPr txBox="1">
            <a:spLocks/>
          </p:cNvSpPr>
          <p:nvPr/>
        </p:nvSpPr>
        <p:spPr>
          <a:xfrm>
            <a:off x="1135930" y="261829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b="1" dirty="0"/>
              <a:t>Národ a stát</a:t>
            </a:r>
          </a:p>
        </p:txBody>
      </p:sp>
    </p:spTree>
    <p:extLst>
      <p:ext uri="{BB962C8B-B14F-4D97-AF65-F5344CB8AC3E}">
        <p14:creationId xmlns:p14="http://schemas.microsoft.com/office/powerpoint/2010/main" val="4092299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3634"/>
            <a:ext cx="9601200" cy="61085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b="1" dirty="0"/>
              <a:t>Národ</a:t>
            </a:r>
            <a:r>
              <a:rPr lang="cs-CZ" sz="2800" dirty="0"/>
              <a:t> tvoří lidé se stejným historickým původem, jazykem, národní kulturou, osudy zvyky a mravy</a:t>
            </a: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Zdůrazňování významu národnosti = nacionalismus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Národní státy</a:t>
            </a:r>
            <a:r>
              <a:rPr lang="cs-CZ" sz="2800" dirty="0"/>
              <a:t> – tvoří jeden národ (Dánsko, Portugalsko)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Státy s národnostními menšinami </a:t>
            </a:r>
            <a:r>
              <a:rPr lang="cs-CZ" sz="2800" dirty="0"/>
              <a:t>– převládá jeden národ, ovšem jiný národ tvoří významnou menšinu (Slovensko)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Státy dvou nebo více národů </a:t>
            </a:r>
            <a:r>
              <a:rPr lang="cs-CZ" sz="2800" dirty="0"/>
              <a:t>– 6ádný národ nemá ve státě převahu (Švýcarsko, Belgie)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Občanské státy </a:t>
            </a:r>
            <a:r>
              <a:rPr lang="cs-CZ" sz="2800" dirty="0"/>
              <a:t>– občanstvo je velmi smíšené, založeny na občanském, nikoliv na národnostním principu (ČR, USA)</a:t>
            </a:r>
            <a:endParaRPr lang="cs-CZ" sz="2800" b="1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0330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982056-077C-A7B8-9F2F-8074952358CC}"/>
              </a:ext>
            </a:extLst>
          </p:cNvPr>
          <p:cNvSpPr txBox="1">
            <a:spLocks/>
          </p:cNvSpPr>
          <p:nvPr/>
        </p:nvSpPr>
        <p:spPr>
          <a:xfrm>
            <a:off x="1035376" y="2759697"/>
            <a:ext cx="11156624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b="1" dirty="0"/>
              <a:t>Demokratický právní stát</a:t>
            </a:r>
          </a:p>
        </p:txBody>
      </p:sp>
    </p:spTree>
    <p:extLst>
      <p:ext uri="{BB962C8B-B14F-4D97-AF65-F5344CB8AC3E}">
        <p14:creationId xmlns:p14="http://schemas.microsoft.com/office/powerpoint/2010/main" val="1705469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D0C12-5D6A-BFD9-7C76-6BB001C7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3634"/>
            <a:ext cx="9601200" cy="55940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Uskutečňuje se demokracie přímá (referenda) i nepřímá (volby) 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Znakem demokratického právního státu je rovnost před zákonem.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Demokratické zřízení samo o sobě nezaručuje demokracii, mezi lidmi musí být určitá morální úroveň.</a:t>
            </a:r>
          </a:p>
          <a:p>
            <a:pPr marL="0" indent="0">
              <a:buNone/>
            </a:pPr>
            <a:endParaRPr lang="cs-CZ" sz="24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0" i="1" u="none" strike="noStrike" dirty="0">
                <a:solidFill>
                  <a:srgbClr val="262626"/>
                </a:solidFill>
                <a:effectLst/>
                <a:latin typeface="ui-sans-serif"/>
              </a:rPr>
              <a:t>„Přirozenou nevýhodou demokracie je, že těm, kdo to s ní myslí poctivě, nesmírně svazuje ruce, zatím co těm, kteří ji neberou vážně, umožňuje téměř vše.“ – </a:t>
            </a:r>
            <a:r>
              <a:rPr lang="cs-CZ" sz="2400" b="0" u="none" strike="noStrike" dirty="0">
                <a:solidFill>
                  <a:srgbClr val="262626"/>
                </a:solidFill>
                <a:effectLst/>
                <a:latin typeface="ui-sans-serif"/>
              </a:rPr>
              <a:t>V. Havel</a:t>
            </a:r>
            <a:br>
              <a:rPr lang="cs-CZ" sz="2400" i="1" dirty="0"/>
            </a:br>
            <a:br>
              <a:rPr lang="cs-CZ" sz="24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6584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D8240-D603-0888-AEB1-3094292B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7843"/>
            <a:ext cx="9601200" cy="58768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Stát je </a:t>
            </a:r>
            <a:r>
              <a:rPr lang="cs-CZ" sz="2800" b="1" dirty="0"/>
              <a:t>organizované společenství lidí, žijících trvale na určitém ohraničeném územím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Všechny státy mají tyto charakteristické náležitosti: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800" dirty="0"/>
              <a:t>Státní aparát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800" dirty="0"/>
              <a:t>Ohraničené území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800" dirty="0"/>
              <a:t>Občany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800" dirty="0"/>
              <a:t>Ozbrojenou moc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800" dirty="0"/>
              <a:t>Právní subjektivitu</a:t>
            </a:r>
          </a:p>
        </p:txBody>
      </p:sp>
    </p:spTree>
    <p:extLst>
      <p:ext uri="{BB962C8B-B14F-4D97-AF65-F5344CB8AC3E}">
        <p14:creationId xmlns:p14="http://schemas.microsoft.com/office/powerpoint/2010/main" val="252187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E4043-DC83-D436-03C4-AD6BC0043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85588"/>
            <a:ext cx="9601200" cy="59391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Dalším charakteristickým rysem státu je </a:t>
            </a:r>
            <a:r>
              <a:rPr lang="cs-CZ" sz="2800" b="1" dirty="0"/>
              <a:t>státní suverenita</a:t>
            </a:r>
            <a:r>
              <a:rPr lang="cs-CZ" sz="2800" dirty="0"/>
              <a:t>.</a:t>
            </a:r>
            <a:endParaRPr lang="cs-CZ" sz="2800" b="1" dirty="0"/>
          </a:p>
          <a:p>
            <a:pPr>
              <a:buFont typeface="Wingdings" pitchFamily="2" charset="2"/>
              <a:buChar char="§"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Státní suverenita = stát není podřízen žádnému vyššímu orgánu.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Stát se může částečně státní suverenity vzdát – vstoupením do nadnárodních organizacích – EU, NATO, OSN…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Státy se sdružují v těchto organizacích hlavně kvůli zvýšení své bezpečnosti a ekonomické prosperitě</a:t>
            </a:r>
          </a:p>
        </p:txBody>
      </p:sp>
    </p:spTree>
    <p:extLst>
      <p:ext uri="{BB962C8B-B14F-4D97-AF65-F5344CB8AC3E}">
        <p14:creationId xmlns:p14="http://schemas.microsoft.com/office/powerpoint/2010/main" val="408738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B5461BA-1769-67DA-E011-D61AA6720AF9}"/>
              </a:ext>
            </a:extLst>
          </p:cNvPr>
          <p:cNvSpPr txBox="1"/>
          <p:nvPr/>
        </p:nvSpPr>
        <p:spPr>
          <a:xfrm>
            <a:off x="-658656" y="2690336"/>
            <a:ext cx="9400489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9000" b="1" dirty="0"/>
              <a:t>Vznik státu</a:t>
            </a:r>
          </a:p>
        </p:txBody>
      </p:sp>
    </p:spTree>
    <p:extLst>
      <p:ext uri="{BB962C8B-B14F-4D97-AF65-F5344CB8AC3E}">
        <p14:creationId xmlns:p14="http://schemas.microsoft.com/office/powerpoint/2010/main" val="195778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3A6A6-C654-DD98-6374-E392B33B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2617824"/>
            <a:ext cx="9991627" cy="1622351"/>
          </a:xfrm>
        </p:spPr>
        <p:txBody>
          <a:bodyPr>
            <a:normAutofit/>
          </a:bodyPr>
          <a:lstStyle/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Kvůli růstu počtu obyvatel automaticky vznikají sociální rozdíly, takže jsou zapotřebí různé potřeby a názory, což vyžaduje dělbu práce a nutnost organizace.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726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79CAF-A478-709F-6792-6287342C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VZNIKU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969922-AEC0-E956-B29D-389EA9A1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753600" cy="49962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náboženská teorie </a:t>
            </a:r>
            <a:r>
              <a:rPr lang="cs-CZ" sz="280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–</a:t>
            </a: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 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tvůrcem státu je bůh, panovník je jeho zástupcem, ztělesněním nebo vtělením</a:t>
            </a:r>
          </a:p>
          <a:p>
            <a:pPr>
              <a:buFont typeface="Wingdings" pitchFamily="2" charset="2"/>
              <a:buChar char="§"/>
            </a:pPr>
            <a:endParaRPr lang="cs-CZ" sz="280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patriarchální teorie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 – panovník vládne státu jako muž rodině, stát založí ze své vlastní vůle</a:t>
            </a:r>
          </a:p>
          <a:p>
            <a:pPr>
              <a:buFont typeface="Wingdings" pitchFamily="2" charset="2"/>
              <a:buChar char="§"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mocenská teorie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 – stát vytvoří ti nejsilnější, aby mohli ovládat ostatní</a:t>
            </a:r>
          </a:p>
          <a:p>
            <a:pPr>
              <a:buFont typeface="Wingdings" pitchFamily="2" charset="2"/>
              <a:buChar char="§"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smluvní teorie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Fira Sans" panose="020B0503050000020004" pitchFamily="34" charset="0"/>
              </a:rPr>
              <a:t> – stát vzniká jako dohoda mezi lidmi, kteří ho potřebují, i přesto, že vědí, že je bude trochu omezovat</a:t>
            </a:r>
          </a:p>
          <a:p>
            <a:pPr>
              <a:buFont typeface="Wingdings" pitchFamily="2" charset="2"/>
              <a:buChar char="§"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b="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448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E959B-1E53-4460-C7E2-6AED4582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60294"/>
            <a:ext cx="9601200" cy="5307106"/>
          </a:xfrm>
        </p:spPr>
        <p:txBody>
          <a:bodyPr>
            <a:normAutofit/>
          </a:bodyPr>
          <a:lstStyle/>
          <a:p>
            <a:endParaRPr lang="cs-CZ" sz="2800" dirty="0"/>
          </a:p>
          <a:p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dirty="0"/>
              <a:t>Rozdělujeme dva typy vzniku státu:</a:t>
            </a:r>
          </a:p>
          <a:p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Prvotní vznik státu</a:t>
            </a:r>
            <a:r>
              <a:rPr lang="cs-CZ" sz="2800" dirty="0"/>
              <a:t> – za jakých okolností se utvářely nejstarší známé státy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Druhotný vznik státu</a:t>
            </a:r>
            <a:r>
              <a:rPr lang="cs-CZ" sz="2800" dirty="0"/>
              <a:t> – jak vznikají a vznikaly nové státy v pozdější době</a:t>
            </a:r>
          </a:p>
        </p:txBody>
      </p:sp>
    </p:spTree>
    <p:extLst>
      <p:ext uri="{BB962C8B-B14F-4D97-AF65-F5344CB8AC3E}">
        <p14:creationId xmlns:p14="http://schemas.microsoft.com/office/powerpoint/2010/main" val="353200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6EFD-4E5B-20A7-E6B2-CEB5DAEE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8122"/>
          </a:xfrm>
        </p:spPr>
        <p:txBody>
          <a:bodyPr/>
          <a:lstStyle/>
          <a:p>
            <a:r>
              <a:rPr lang="cs-CZ" b="1" dirty="0"/>
              <a:t>Prvotní vznik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6BB8AA-D45E-F485-68C0-FDA5D0C1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3647"/>
            <a:ext cx="9601200" cy="43234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/>
              <a:t>Prvotní stát mohl být zorganizován, když určitý národ, kmen nebo rod zanechal kočovného způsobu života a usadil se na určitém území, které si ohraničil a střežil.</a:t>
            </a:r>
          </a:p>
        </p:txBody>
      </p:sp>
    </p:spTree>
    <p:extLst>
      <p:ext uri="{BB962C8B-B14F-4D97-AF65-F5344CB8AC3E}">
        <p14:creationId xmlns:p14="http://schemas.microsoft.com/office/powerpoint/2010/main" val="211969495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818</Words>
  <Application>Microsoft Macintosh PowerPoint</Application>
  <PresentationFormat>Širokoúhlá obrazovka</PresentationFormat>
  <Paragraphs>122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Fira Sans</vt:lpstr>
      <vt:lpstr>Franklin Gothic Book</vt:lpstr>
      <vt:lpstr>ui-sans-serif</vt:lpstr>
      <vt:lpstr>Wingdings</vt:lpstr>
      <vt:lpstr>Oříznutí</vt:lpstr>
      <vt:lpstr>Základy teorie státu</vt:lpstr>
      <vt:lpstr>Pojem stát</vt:lpstr>
      <vt:lpstr>Prezentace aplikace PowerPoint</vt:lpstr>
      <vt:lpstr>Prezentace aplikace PowerPoint</vt:lpstr>
      <vt:lpstr>Prezentace aplikace PowerPoint</vt:lpstr>
      <vt:lpstr>Kvůli růstu počtu obyvatel automaticky vznikají sociální rozdíly, takže jsou zapotřebí různé potřeby a názory, což vyžaduje dělbu práce a nutnost organizace.</vt:lpstr>
      <vt:lpstr>TEORIE VZNIKU STÁTU</vt:lpstr>
      <vt:lpstr>Prezentace aplikace PowerPoint</vt:lpstr>
      <vt:lpstr>Prvotní vznik státu</vt:lpstr>
      <vt:lpstr>Druhotný vznik státu</vt:lpstr>
      <vt:lpstr>Podstata státu</vt:lpstr>
      <vt:lpstr>Prezentace aplikace PowerPoint</vt:lpstr>
      <vt:lpstr>Občan a stát</vt:lpstr>
      <vt:lpstr>Prezentace aplikace PowerPoint</vt:lpstr>
      <vt:lpstr>Státní moc</vt:lpstr>
      <vt:lpstr>Prezentace aplikace PowerPoint</vt:lpstr>
      <vt:lpstr>Prezentace aplikace PowerPoint</vt:lpstr>
      <vt:lpstr>Prezentace aplikace PowerPoint</vt:lpstr>
      <vt:lpstr>Demokracie</vt:lpstr>
      <vt:lpstr>Monarchie</vt:lpstr>
      <vt:lpstr>Republika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státu</dc:title>
  <dc:creator>Tomáš Nývlt</dc:creator>
  <cp:lastModifiedBy>Tomáš Nývlt</cp:lastModifiedBy>
  <cp:revision>9</cp:revision>
  <dcterms:created xsi:type="dcterms:W3CDTF">2023-02-17T18:05:08Z</dcterms:created>
  <dcterms:modified xsi:type="dcterms:W3CDTF">2023-02-21T23:27:22Z</dcterms:modified>
</cp:coreProperties>
</file>