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5" r:id="rId8"/>
    <p:sldId id="261" r:id="rId9"/>
    <p:sldId id="262" r:id="rId10"/>
    <p:sldId id="263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09"/>
    <p:restoredTop sz="94743"/>
  </p:normalViewPr>
  <p:slideViewPr>
    <p:cSldViewPr snapToGrid="0">
      <p:cViewPr varScale="1">
        <p:scale>
          <a:sx n="136" d="100"/>
          <a:sy n="136" d="100"/>
        </p:scale>
        <p:origin x="88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2/22/23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2/22/23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2/22/23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2/22/23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2/22/23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2/22/23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2/22/23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2/22/23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2/22/23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2/22/23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2/22/23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2/22/23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D51A4A-3975-33D0-0E00-56FBFA4BCD5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>Základy teorie státu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1F22392-44C9-F006-AFB3-C6DCA97720A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/>
              <a:t>Tomáš Nývlt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62783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13B6FA-8845-678F-7EAC-835DA59C7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21161"/>
          </a:xfrm>
        </p:spPr>
        <p:txBody>
          <a:bodyPr/>
          <a:lstStyle/>
          <a:p>
            <a:r>
              <a:rPr lang="cs-CZ" b="1" dirty="0"/>
              <a:t>Druhotný vznik státu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6F3A5A-4AE2-064D-D2F0-DF7BB5F885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06961"/>
            <a:ext cx="9601200" cy="519517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2800" dirty="0"/>
              <a:t>Dochází k němu po celou dobu vývoje lidské společnosti</a:t>
            </a:r>
          </a:p>
          <a:p>
            <a:pPr>
              <a:buFont typeface="Wingdings" pitchFamily="2" charset="2"/>
              <a:buChar char="§"/>
            </a:pPr>
            <a:endParaRPr lang="cs-CZ" sz="2800" dirty="0"/>
          </a:p>
          <a:p>
            <a:pPr>
              <a:buFont typeface="Wingdings" pitchFamily="2" charset="2"/>
              <a:buChar char="§"/>
            </a:pPr>
            <a:r>
              <a:rPr lang="cs-CZ" sz="2800" dirty="0"/>
              <a:t>Státy vznikají: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2800" dirty="0"/>
              <a:t>Spojením malých samostatných států v jeden větší celek 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2800" dirty="0"/>
              <a:t>Rozpadnutím velkého státu na menší nástupnické státy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2800" dirty="0"/>
              <a:t>Oddělením a osamostatněním části území státu</a:t>
            </a:r>
          </a:p>
          <a:p>
            <a:pPr marL="514350" indent="-514350">
              <a:buFont typeface="+mj-lt"/>
              <a:buAutoNum type="alphaLcParenR"/>
            </a:pPr>
            <a:endParaRPr lang="cs-CZ" sz="2800" dirty="0"/>
          </a:p>
          <a:p>
            <a:pPr>
              <a:buFont typeface="Wingdings" pitchFamily="2" charset="2"/>
              <a:buChar char="§"/>
            </a:pPr>
            <a:endParaRPr lang="cs-CZ" sz="2800" dirty="0"/>
          </a:p>
          <a:p>
            <a:pPr marL="514350" indent="-514350">
              <a:buFont typeface="+mj-lt"/>
              <a:buAutoNum type="alphaLcParenR"/>
            </a:pPr>
            <a:endParaRPr lang="cs-CZ" sz="2800" dirty="0"/>
          </a:p>
          <a:p>
            <a:pPr marL="514350" indent="-514350">
              <a:buFont typeface="+mj-lt"/>
              <a:buAutoNum type="alphaLcParenR"/>
            </a:pPr>
            <a:endParaRPr lang="cs-CZ" sz="2800" dirty="0"/>
          </a:p>
          <a:p>
            <a:pPr>
              <a:buFont typeface="Wingdings" pitchFamily="2" charset="2"/>
              <a:buChar char="§"/>
            </a:pPr>
            <a:endParaRPr lang="cs-CZ" sz="2800" dirty="0"/>
          </a:p>
          <a:p>
            <a:pPr marL="514350" indent="-514350">
              <a:buFont typeface="+mj-lt"/>
              <a:buAutoNum type="alphaLcParenR"/>
            </a:pPr>
            <a:endParaRPr lang="cs-CZ" sz="2800" dirty="0"/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1762768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E84C6D-B4DF-0A02-34EA-80DBDE6727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2686050"/>
            <a:ext cx="9601200" cy="1485900"/>
          </a:xfrm>
        </p:spPr>
        <p:txBody>
          <a:bodyPr>
            <a:normAutofit/>
          </a:bodyPr>
          <a:lstStyle/>
          <a:p>
            <a:r>
              <a:rPr lang="cs-CZ" sz="9000" b="1" dirty="0"/>
              <a:t>Podstata státu</a:t>
            </a:r>
          </a:p>
        </p:txBody>
      </p:sp>
    </p:spTree>
    <p:extLst>
      <p:ext uri="{BB962C8B-B14F-4D97-AF65-F5344CB8AC3E}">
        <p14:creationId xmlns:p14="http://schemas.microsoft.com/office/powerpoint/2010/main" val="20834498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E2C934D-1FC2-4220-8472-3962D21ACC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834665"/>
            <a:ext cx="9601200" cy="518867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2800" dirty="0"/>
              <a:t>Stát je mocenskou organizací společnosti nadřízenou občanům a obyvatelům.</a:t>
            </a:r>
          </a:p>
          <a:p>
            <a:pPr>
              <a:buFont typeface="Wingdings" pitchFamily="2" charset="2"/>
              <a:buChar char="§"/>
            </a:pPr>
            <a:endParaRPr lang="cs-CZ" sz="2800" dirty="0"/>
          </a:p>
          <a:p>
            <a:pPr>
              <a:buFont typeface="Wingdings" pitchFamily="2" charset="2"/>
              <a:buChar char="§"/>
            </a:pPr>
            <a:r>
              <a:rPr lang="cs-CZ" sz="2800" dirty="0"/>
              <a:t>Zásadní rozdíly mezi státy jsou v tom jakým způsobem a v jakém rozsahu vykonává státní moc</a:t>
            </a:r>
          </a:p>
          <a:p>
            <a:pPr>
              <a:buFont typeface="Wingdings" pitchFamily="2" charset="2"/>
              <a:buChar char="§"/>
            </a:pPr>
            <a:endParaRPr lang="cs-CZ" sz="2800" dirty="0"/>
          </a:p>
          <a:p>
            <a:pPr>
              <a:buFont typeface="Wingdings" pitchFamily="2" charset="2"/>
              <a:buChar char="§"/>
            </a:pPr>
            <a:r>
              <a:rPr lang="cs-CZ" sz="2800" dirty="0"/>
              <a:t>Občanem se člověk může stát: narozením, osvojením, nalezením, udělením.</a:t>
            </a:r>
          </a:p>
        </p:txBody>
      </p:sp>
    </p:spTree>
    <p:extLst>
      <p:ext uri="{BB962C8B-B14F-4D97-AF65-F5344CB8AC3E}">
        <p14:creationId xmlns:p14="http://schemas.microsoft.com/office/powerpoint/2010/main" val="1463019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B6543F4C-E854-1AD8-F6A9-F17A369C5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5930" y="2618295"/>
            <a:ext cx="9601200" cy="1485900"/>
          </a:xfrm>
        </p:spPr>
        <p:txBody>
          <a:bodyPr>
            <a:normAutofit/>
          </a:bodyPr>
          <a:lstStyle/>
          <a:p>
            <a:r>
              <a:rPr lang="cs-CZ" sz="8000" b="1" dirty="0"/>
              <a:t>Občan a stát</a:t>
            </a:r>
          </a:p>
        </p:txBody>
      </p:sp>
    </p:spTree>
    <p:extLst>
      <p:ext uri="{BB962C8B-B14F-4D97-AF65-F5344CB8AC3E}">
        <p14:creationId xmlns:p14="http://schemas.microsoft.com/office/powerpoint/2010/main" val="39920218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555565C-8111-9B3C-41E5-7B4AFA260D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161" y="999242"/>
            <a:ext cx="9601200" cy="532064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2800" dirty="0"/>
              <a:t>Každý občan je podřízen příslušným mocenským orgánům svého státu, které významně zasahuje do jeho života. – kolik má občan přispívat do státní pokladny, dokonce může rozhodovat o životě a smrti.</a:t>
            </a:r>
          </a:p>
          <a:p>
            <a:pPr>
              <a:buFont typeface="Wingdings" pitchFamily="2" charset="2"/>
              <a:buChar char="§"/>
            </a:pPr>
            <a:endParaRPr lang="cs-CZ" sz="2800" dirty="0"/>
          </a:p>
          <a:p>
            <a:pPr>
              <a:buFont typeface="Wingdings" pitchFamily="2" charset="2"/>
              <a:buChar char="§"/>
            </a:pPr>
            <a:r>
              <a:rPr lang="cs-CZ" sz="2800" dirty="0"/>
              <a:t>Povinnosti jsou vyváženy výhodami – stát se stará o bezpečnost občanů, řeší sociální problémy, organizuje zdravotní péči…</a:t>
            </a:r>
          </a:p>
          <a:p>
            <a:pPr>
              <a:buFont typeface="Wingdings" pitchFamily="2" charset="2"/>
              <a:buChar char="§"/>
            </a:pPr>
            <a:endParaRPr lang="cs-CZ" sz="2800" dirty="0"/>
          </a:p>
          <a:p>
            <a:pPr>
              <a:buFont typeface="Wingdings" pitchFamily="2" charset="2"/>
              <a:buChar char="§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2102790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3">
            <a:extLst>
              <a:ext uri="{FF2B5EF4-FFF2-40B4-BE49-F238E27FC236}">
                <a16:creationId xmlns:a16="http://schemas.microsoft.com/office/drawing/2014/main" id="{D99FE9A6-727C-801A-F27F-B5B040D43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5930" y="2618295"/>
            <a:ext cx="9601200" cy="1485900"/>
          </a:xfrm>
        </p:spPr>
        <p:txBody>
          <a:bodyPr>
            <a:normAutofit/>
          </a:bodyPr>
          <a:lstStyle/>
          <a:p>
            <a:r>
              <a:rPr lang="cs-CZ" sz="8000" b="1" dirty="0"/>
              <a:t>Státní moc</a:t>
            </a:r>
          </a:p>
        </p:txBody>
      </p:sp>
    </p:spTree>
    <p:extLst>
      <p:ext uri="{BB962C8B-B14F-4D97-AF65-F5344CB8AC3E}">
        <p14:creationId xmlns:p14="http://schemas.microsoft.com/office/powerpoint/2010/main" val="13637212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3">
            <a:extLst>
              <a:ext uri="{FF2B5EF4-FFF2-40B4-BE49-F238E27FC236}">
                <a16:creationId xmlns:a16="http://schemas.microsoft.com/office/drawing/2014/main" id="{2D7D3096-2D5B-CA4E-5580-D377603EEFCA}"/>
              </a:ext>
            </a:extLst>
          </p:cNvPr>
          <p:cNvSpPr txBox="1">
            <a:spLocks/>
          </p:cNvSpPr>
          <p:nvPr/>
        </p:nvSpPr>
        <p:spPr>
          <a:xfrm>
            <a:off x="1368457" y="1140642"/>
            <a:ext cx="9455085" cy="5056697"/>
          </a:xfrm>
          <a:prstGeom prst="rect">
            <a:avLst/>
          </a:prstGeom>
        </p:spPr>
        <p:txBody>
          <a:bodyPr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§"/>
            </a:pPr>
            <a:endParaRPr lang="cs-CZ" sz="2800" dirty="0"/>
          </a:p>
          <a:p>
            <a:pPr>
              <a:buFont typeface="Wingdings" pitchFamily="2" charset="2"/>
              <a:buChar char="§"/>
            </a:pPr>
            <a:endParaRPr lang="cs-CZ" sz="2800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E11DA8E-4229-F448-BE00-F5DC38881F80}"/>
              </a:ext>
            </a:extLst>
          </p:cNvPr>
          <p:cNvSpPr txBox="1">
            <a:spLocks/>
          </p:cNvSpPr>
          <p:nvPr/>
        </p:nvSpPr>
        <p:spPr>
          <a:xfrm>
            <a:off x="1368457" y="1377098"/>
            <a:ext cx="9601200" cy="5320645"/>
          </a:xfrm>
          <a:prstGeom prst="rect">
            <a:avLst/>
          </a:prstGeom>
        </p:spPr>
        <p:txBody>
          <a:bodyPr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§"/>
            </a:pPr>
            <a:r>
              <a:rPr lang="cs-CZ" sz="2800" dirty="0"/>
              <a:t>Státní moc má obsah a rozsah.</a:t>
            </a:r>
          </a:p>
          <a:p>
            <a:pPr>
              <a:buFont typeface="Wingdings" pitchFamily="2" charset="2"/>
              <a:buChar char="§"/>
            </a:pPr>
            <a:endParaRPr lang="cs-CZ" sz="2800" dirty="0"/>
          </a:p>
          <a:p>
            <a:pPr>
              <a:buFont typeface="Wingdings" pitchFamily="2" charset="2"/>
              <a:buChar char="§"/>
            </a:pPr>
            <a:r>
              <a:rPr lang="cs-CZ" sz="2800" b="1" dirty="0"/>
              <a:t>Rozsah</a:t>
            </a:r>
            <a:r>
              <a:rPr lang="cs-CZ" sz="2800" dirty="0"/>
              <a:t> - vymezen státními hranicemi, počtem občanů státu</a:t>
            </a:r>
          </a:p>
          <a:p>
            <a:pPr>
              <a:buFont typeface="Wingdings" pitchFamily="2" charset="2"/>
              <a:buChar char="§"/>
            </a:pPr>
            <a:endParaRPr lang="cs-CZ" sz="2800" dirty="0"/>
          </a:p>
          <a:p>
            <a:pPr>
              <a:buFont typeface="Wingdings" pitchFamily="2" charset="2"/>
              <a:buChar char="§"/>
            </a:pPr>
            <a:r>
              <a:rPr lang="cs-CZ" sz="2800" b="1" dirty="0"/>
              <a:t>Obsah </a:t>
            </a:r>
            <a:r>
              <a:rPr lang="cs-CZ" sz="2800" dirty="0"/>
              <a:t>– určen tím, do kterých oblastí života občanů stát zasahuje</a:t>
            </a:r>
          </a:p>
          <a:p>
            <a:pPr>
              <a:buFont typeface="Wingdings" pitchFamily="2" charset="2"/>
              <a:buChar char="§"/>
            </a:pPr>
            <a:endParaRPr lang="cs-CZ" sz="2800" dirty="0"/>
          </a:p>
          <a:p>
            <a:pPr>
              <a:buFont typeface="Wingdings" pitchFamily="2" charset="2"/>
              <a:buChar char="§"/>
            </a:pPr>
            <a:endParaRPr lang="cs-CZ" sz="2800" dirty="0"/>
          </a:p>
          <a:p>
            <a:pPr>
              <a:buFont typeface="Wingdings" pitchFamily="2" charset="2"/>
              <a:buChar char="§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6816293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30982056-077C-A7B8-9F2F-8074952358CC}"/>
              </a:ext>
            </a:extLst>
          </p:cNvPr>
          <p:cNvSpPr txBox="1">
            <a:spLocks/>
          </p:cNvSpPr>
          <p:nvPr/>
        </p:nvSpPr>
        <p:spPr>
          <a:xfrm>
            <a:off x="1135930" y="2618295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8000" b="1" dirty="0"/>
              <a:t>Formy státu</a:t>
            </a:r>
          </a:p>
        </p:txBody>
      </p:sp>
    </p:spTree>
    <p:extLst>
      <p:ext uri="{BB962C8B-B14F-4D97-AF65-F5344CB8AC3E}">
        <p14:creationId xmlns:p14="http://schemas.microsoft.com/office/powerpoint/2010/main" val="25834312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3">
            <a:extLst>
              <a:ext uri="{FF2B5EF4-FFF2-40B4-BE49-F238E27FC236}">
                <a16:creationId xmlns:a16="http://schemas.microsoft.com/office/drawing/2014/main" id="{CBDB50C0-C188-9DED-58AA-DF8E08D1A934}"/>
              </a:ext>
            </a:extLst>
          </p:cNvPr>
          <p:cNvSpPr txBox="1">
            <a:spLocks/>
          </p:cNvSpPr>
          <p:nvPr/>
        </p:nvSpPr>
        <p:spPr>
          <a:xfrm>
            <a:off x="1295400" y="1743959"/>
            <a:ext cx="9601200" cy="5320645"/>
          </a:xfrm>
          <a:prstGeom prst="rect">
            <a:avLst/>
          </a:prstGeom>
        </p:spPr>
        <p:txBody>
          <a:bodyPr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§"/>
            </a:pPr>
            <a:r>
              <a:rPr lang="cs-CZ" sz="2800" dirty="0"/>
              <a:t>Formy státu se rozlišují podle toho, kdo vykonává státní moc, kdo stojí v čele státu</a:t>
            </a:r>
          </a:p>
          <a:p>
            <a:pPr>
              <a:buFont typeface="Wingdings" pitchFamily="2" charset="2"/>
              <a:buChar char="§"/>
            </a:pPr>
            <a:endParaRPr lang="cs-CZ" sz="2800" dirty="0"/>
          </a:p>
          <a:p>
            <a:pPr marL="0" indent="0">
              <a:buNone/>
            </a:pPr>
            <a:endParaRPr lang="cs-CZ" sz="2800" dirty="0"/>
          </a:p>
          <a:p>
            <a:pPr>
              <a:buFont typeface="Wingdings" pitchFamily="2" charset="2"/>
              <a:buChar char="§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7087726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8DA9062F-C99F-F0A4-E648-3F2FE3215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Demokracie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57D0C12-5D6A-BFD9-7C76-6BB001C78D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89435"/>
            <a:ext cx="9601200" cy="437796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2800" dirty="0"/>
              <a:t>Demokracie = vláda lidu (z </a:t>
            </a:r>
            <a:r>
              <a:rPr lang="cs-CZ" sz="2800" dirty="0" err="1"/>
              <a:t>řečt</a:t>
            </a:r>
            <a:r>
              <a:rPr lang="cs-CZ" sz="2800" dirty="0"/>
              <a:t>.)</a:t>
            </a:r>
          </a:p>
          <a:p>
            <a:pPr>
              <a:buFont typeface="Wingdings" pitchFamily="2" charset="2"/>
              <a:buChar char="§"/>
            </a:pPr>
            <a:r>
              <a:rPr lang="cs-CZ" sz="2800" b="1" dirty="0"/>
              <a:t>Demokracie přímá</a:t>
            </a:r>
            <a:r>
              <a:rPr lang="cs-CZ" sz="2800" dirty="0"/>
              <a:t> – všichni mohou např. formou hlasování rozhodovat o státních záležitostech – malé starořecké státy</a:t>
            </a:r>
          </a:p>
          <a:p>
            <a:pPr>
              <a:buFont typeface="Wingdings" pitchFamily="2" charset="2"/>
              <a:buChar char="§"/>
            </a:pPr>
            <a:endParaRPr lang="cs-CZ" sz="2800" b="1" dirty="0"/>
          </a:p>
          <a:p>
            <a:pPr>
              <a:buFont typeface="Wingdings" pitchFamily="2" charset="2"/>
              <a:buChar char="§"/>
            </a:pPr>
            <a:r>
              <a:rPr lang="cs-CZ" sz="2800" b="1" dirty="0"/>
              <a:t>Demokracie nepřímá</a:t>
            </a:r>
            <a:r>
              <a:rPr lang="cs-CZ" sz="2800" dirty="0"/>
              <a:t> – umožňuje lidem volit své zástupce, kteří vykonávají státní moc za ně. </a:t>
            </a:r>
          </a:p>
          <a:p>
            <a:pPr>
              <a:buFont typeface="Wingdings" pitchFamily="2" charset="2"/>
              <a:buChar char="§"/>
            </a:pPr>
            <a:endParaRPr lang="cs-CZ" sz="2800" b="1" dirty="0"/>
          </a:p>
          <a:p>
            <a:pPr>
              <a:buFont typeface="Wingdings" pitchFamily="2" charset="2"/>
              <a:buChar char="§"/>
            </a:pPr>
            <a:r>
              <a:rPr lang="cs-CZ" sz="2800" dirty="0"/>
              <a:t>Protikladem demokracie je DIKTATURA</a:t>
            </a:r>
          </a:p>
          <a:p>
            <a:pPr>
              <a:buFont typeface="Wingdings" pitchFamily="2" charset="2"/>
              <a:buChar char="§"/>
            </a:pPr>
            <a:endParaRPr lang="cs-CZ" sz="2800" dirty="0"/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074174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51D580-EA2A-779F-E839-69322B978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2686050"/>
            <a:ext cx="9601200" cy="1485900"/>
          </a:xfrm>
        </p:spPr>
        <p:txBody>
          <a:bodyPr>
            <a:normAutofit/>
          </a:bodyPr>
          <a:lstStyle/>
          <a:p>
            <a:r>
              <a:rPr lang="cs-CZ" sz="9000" b="1" dirty="0"/>
              <a:t>Pojem stát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9457CE06-7B04-37C9-D8AC-0CAE3F57E24D}"/>
              </a:ext>
            </a:extLst>
          </p:cNvPr>
          <p:cNvSpPr txBox="1"/>
          <p:nvPr/>
        </p:nvSpPr>
        <p:spPr>
          <a:xfrm>
            <a:off x="1295400" y="4171950"/>
            <a:ext cx="699670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600" dirty="0"/>
              <a:t>Z latiny </a:t>
            </a:r>
            <a:r>
              <a:rPr lang="cs-CZ" sz="2600" b="1" i="1" dirty="0"/>
              <a:t>status</a:t>
            </a:r>
            <a:endParaRPr lang="cs-CZ" sz="2600" i="1" dirty="0"/>
          </a:p>
        </p:txBody>
      </p:sp>
    </p:spTree>
    <p:extLst>
      <p:ext uri="{BB962C8B-B14F-4D97-AF65-F5344CB8AC3E}">
        <p14:creationId xmlns:p14="http://schemas.microsoft.com/office/powerpoint/2010/main" val="36635250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8DA9062F-C99F-F0A4-E648-3F2FE3215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Monarchie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57D0C12-5D6A-BFD9-7C76-6BB001C78D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49690"/>
            <a:ext cx="9601200" cy="4377965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2800" dirty="0"/>
              <a:t>Stát, jehož nejvyšším představitelem je monarcha</a:t>
            </a:r>
          </a:p>
          <a:p>
            <a:pPr>
              <a:buFont typeface="Wingdings" pitchFamily="2" charset="2"/>
              <a:buChar char="§"/>
            </a:pPr>
            <a:r>
              <a:rPr lang="cs-CZ" sz="2800" dirty="0"/>
              <a:t>Monarcha vládne (panuje) doživotně vlastním jménem</a:t>
            </a:r>
          </a:p>
          <a:p>
            <a:pPr>
              <a:buFont typeface="Wingdings" pitchFamily="2" charset="2"/>
              <a:buChar char="§"/>
            </a:pPr>
            <a:endParaRPr lang="cs-CZ" sz="2800" dirty="0"/>
          </a:p>
          <a:p>
            <a:pPr>
              <a:buFont typeface="Wingdings" pitchFamily="2" charset="2"/>
              <a:buChar char="§"/>
            </a:pPr>
            <a:r>
              <a:rPr lang="cs-CZ" sz="2800" b="1" dirty="0"/>
              <a:t>Absolutní monarchie </a:t>
            </a:r>
            <a:r>
              <a:rPr lang="cs-CZ" sz="2800" dirty="0"/>
              <a:t>– monarcha má neomezenou moc</a:t>
            </a:r>
          </a:p>
          <a:p>
            <a:pPr>
              <a:buFont typeface="Wingdings" pitchFamily="2" charset="2"/>
              <a:buChar char="§"/>
            </a:pPr>
            <a:r>
              <a:rPr lang="cs-CZ" sz="2800" b="1" dirty="0"/>
              <a:t>Konstituční monarchie </a:t>
            </a:r>
            <a:r>
              <a:rPr lang="cs-CZ" sz="2800" dirty="0"/>
              <a:t>– monarcha je omezen ústavou</a:t>
            </a:r>
          </a:p>
          <a:p>
            <a:pPr>
              <a:buFont typeface="Wingdings" pitchFamily="2" charset="2"/>
              <a:buChar char="§"/>
            </a:pPr>
            <a:r>
              <a:rPr lang="cs-CZ" sz="2800" b="1" dirty="0"/>
              <a:t>Parlamentní monarchie </a:t>
            </a:r>
            <a:r>
              <a:rPr lang="cs-CZ" sz="2800" dirty="0"/>
              <a:t>– monarchovu moc omezuje parlament (</a:t>
            </a:r>
            <a:r>
              <a:rPr lang="cs-CZ" sz="2800" b="1" dirty="0"/>
              <a:t>VB</a:t>
            </a:r>
            <a:r>
              <a:rPr lang="cs-CZ" sz="2800" dirty="0"/>
              <a:t>)</a:t>
            </a:r>
          </a:p>
          <a:p>
            <a:pPr>
              <a:buFont typeface="Wingdings" pitchFamily="2" charset="2"/>
              <a:buChar char="§"/>
            </a:pPr>
            <a:endParaRPr lang="cs-CZ" sz="2800" dirty="0"/>
          </a:p>
          <a:p>
            <a:pPr>
              <a:buFont typeface="Wingdings" pitchFamily="2" charset="2"/>
              <a:buChar char="§"/>
            </a:pPr>
            <a:r>
              <a:rPr lang="cs-CZ" sz="2800" dirty="0"/>
              <a:t>Protikladem monarchie je republikánská státní forma</a:t>
            </a:r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4807361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8DA9062F-C99F-F0A4-E648-3F2FE3215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Republika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57D0C12-5D6A-BFD9-7C76-6BB001C78D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49690"/>
            <a:ext cx="9601200" cy="4377965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2800" dirty="0"/>
              <a:t>V čele bývají prezidenti</a:t>
            </a:r>
          </a:p>
          <a:p>
            <a:pPr>
              <a:buFont typeface="Wingdings" pitchFamily="2" charset="2"/>
              <a:buChar char="§"/>
            </a:pPr>
            <a:r>
              <a:rPr lang="cs-CZ" sz="2800" dirty="0"/>
              <a:t>Demokratický charakter</a:t>
            </a:r>
          </a:p>
          <a:p>
            <a:pPr>
              <a:buFont typeface="Wingdings" pitchFamily="2" charset="2"/>
              <a:buChar char="§"/>
            </a:pPr>
            <a:endParaRPr lang="cs-CZ" sz="2800" dirty="0"/>
          </a:p>
          <a:p>
            <a:pPr>
              <a:buFont typeface="Wingdings" pitchFamily="2" charset="2"/>
              <a:buChar char="§"/>
            </a:pPr>
            <a:r>
              <a:rPr lang="cs-CZ" sz="2800" b="1" dirty="0"/>
              <a:t>Parlamentní</a:t>
            </a:r>
            <a:r>
              <a:rPr lang="cs-CZ" sz="2800" dirty="0"/>
              <a:t> – ČR, Finsko, Itálie…</a:t>
            </a:r>
          </a:p>
          <a:p>
            <a:pPr>
              <a:buFont typeface="Wingdings" pitchFamily="2" charset="2"/>
              <a:buChar char="§"/>
            </a:pPr>
            <a:r>
              <a:rPr lang="cs-CZ" sz="2800" b="1" dirty="0"/>
              <a:t>Prezidentská </a:t>
            </a:r>
            <a:r>
              <a:rPr lang="cs-CZ" sz="2800" dirty="0"/>
              <a:t>– USA, Bělorusko…</a:t>
            </a:r>
          </a:p>
          <a:p>
            <a:pPr>
              <a:buFont typeface="Wingdings" pitchFamily="2" charset="2"/>
              <a:buChar char="§"/>
            </a:pPr>
            <a:r>
              <a:rPr lang="cs-CZ" sz="2800" b="1" dirty="0"/>
              <a:t>Poloprezidentská </a:t>
            </a:r>
            <a:r>
              <a:rPr lang="cs-CZ" sz="2800" dirty="0"/>
              <a:t>– Francie, Rusko, Ukrajina…</a:t>
            </a:r>
          </a:p>
          <a:p>
            <a:pPr>
              <a:buFont typeface="Wingdings" pitchFamily="2" charset="2"/>
              <a:buChar char="§"/>
            </a:pPr>
            <a:endParaRPr lang="cs-CZ" sz="2800" b="1" dirty="0"/>
          </a:p>
          <a:p>
            <a:pPr>
              <a:buFont typeface="Wingdings" pitchFamily="2" charset="2"/>
              <a:buChar char="§"/>
            </a:pPr>
            <a:r>
              <a:rPr lang="cs-CZ" sz="2800" dirty="0"/>
              <a:t>Může se zvrhnout v diktaturu, totalitu</a:t>
            </a:r>
          </a:p>
          <a:p>
            <a:pPr>
              <a:buFont typeface="Wingdings" pitchFamily="2" charset="2"/>
              <a:buChar char="§"/>
            </a:pPr>
            <a:endParaRPr lang="cs-CZ" sz="2800" dirty="0"/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1516217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30982056-077C-A7B8-9F2F-8074952358CC}"/>
              </a:ext>
            </a:extLst>
          </p:cNvPr>
          <p:cNvSpPr txBox="1">
            <a:spLocks/>
          </p:cNvSpPr>
          <p:nvPr/>
        </p:nvSpPr>
        <p:spPr>
          <a:xfrm>
            <a:off x="1135930" y="2618295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8000" b="1" dirty="0"/>
              <a:t>Druhy států</a:t>
            </a:r>
          </a:p>
        </p:txBody>
      </p:sp>
    </p:spTree>
    <p:extLst>
      <p:ext uri="{BB962C8B-B14F-4D97-AF65-F5344CB8AC3E}">
        <p14:creationId xmlns:p14="http://schemas.microsoft.com/office/powerpoint/2010/main" val="19932614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57D0C12-5D6A-BFD9-7C76-6BB001C78D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433634"/>
            <a:ext cx="9601200" cy="5594022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2800" b="1" dirty="0"/>
              <a:t>Centralizovaný stát </a:t>
            </a:r>
            <a:r>
              <a:rPr lang="cs-CZ" sz="2800" dirty="0"/>
              <a:t>- řízen z jednoho centra, z hl. města, kde je soustředěna státní moc</a:t>
            </a:r>
          </a:p>
          <a:p>
            <a:pPr>
              <a:buFont typeface="Wingdings" pitchFamily="2" charset="2"/>
              <a:buChar char="§"/>
            </a:pPr>
            <a:r>
              <a:rPr lang="cs-CZ" sz="2800" b="1" dirty="0"/>
              <a:t>Decentralizovaný stát </a:t>
            </a:r>
            <a:r>
              <a:rPr lang="cs-CZ" sz="2800" dirty="0"/>
              <a:t>– svěřuje značnou část státní moci a správy svým samosprávným územním celkům</a:t>
            </a:r>
          </a:p>
          <a:p>
            <a:pPr>
              <a:buFont typeface="Wingdings" pitchFamily="2" charset="2"/>
              <a:buChar char="§"/>
            </a:pPr>
            <a:r>
              <a:rPr lang="cs-CZ" sz="2800" b="1" dirty="0"/>
              <a:t>Unitární stát </a:t>
            </a:r>
            <a:r>
              <a:rPr lang="cs-CZ" sz="2800" dirty="0"/>
              <a:t>– má pouze jedno řídící centrum (</a:t>
            </a:r>
            <a:r>
              <a:rPr lang="cs-CZ" sz="2800" dirty="0" err="1"/>
              <a:t>unus</a:t>
            </a:r>
            <a:r>
              <a:rPr lang="cs-CZ" sz="2800" dirty="0"/>
              <a:t> = jeden)</a:t>
            </a:r>
          </a:p>
          <a:p>
            <a:pPr>
              <a:buFont typeface="Wingdings" pitchFamily="2" charset="2"/>
              <a:buChar char="§"/>
            </a:pPr>
            <a:endParaRPr lang="cs-CZ" sz="2800" dirty="0"/>
          </a:p>
          <a:p>
            <a:pPr>
              <a:buFont typeface="Wingdings" pitchFamily="2" charset="2"/>
              <a:buChar char="§"/>
            </a:pPr>
            <a:r>
              <a:rPr lang="cs-CZ" sz="2800" b="1" dirty="0"/>
              <a:t>Federace</a:t>
            </a:r>
            <a:r>
              <a:rPr lang="cs-CZ" sz="2800" dirty="0"/>
              <a:t> – pevný svazek států – vystupuje jako celek, má jednotnou armádu, jednotnou zahraniční politiku (ČSFR)</a:t>
            </a:r>
          </a:p>
          <a:p>
            <a:pPr>
              <a:buFont typeface="Wingdings" pitchFamily="2" charset="2"/>
              <a:buChar char="§"/>
            </a:pPr>
            <a:r>
              <a:rPr lang="cs-CZ" sz="2800" b="1" dirty="0"/>
              <a:t>Konfederace </a:t>
            </a:r>
            <a:r>
              <a:rPr lang="cs-CZ" sz="2800" dirty="0"/>
              <a:t>– volný svazek států – každý vystupuje samostatně ( dříve USA, Švýcarsko)</a:t>
            </a:r>
            <a:endParaRPr lang="cs-CZ" sz="2800" b="1" dirty="0"/>
          </a:p>
          <a:p>
            <a:pPr>
              <a:buFont typeface="Wingdings" pitchFamily="2" charset="2"/>
              <a:buChar char="§"/>
            </a:pPr>
            <a:endParaRPr lang="cs-CZ" sz="2800" dirty="0"/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0439925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30982056-077C-A7B8-9F2F-8074952358CC}"/>
              </a:ext>
            </a:extLst>
          </p:cNvPr>
          <p:cNvSpPr txBox="1">
            <a:spLocks/>
          </p:cNvSpPr>
          <p:nvPr/>
        </p:nvSpPr>
        <p:spPr>
          <a:xfrm>
            <a:off x="1135930" y="2618295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8000" b="1" dirty="0"/>
              <a:t>Národ a stát</a:t>
            </a:r>
          </a:p>
        </p:txBody>
      </p:sp>
    </p:spTree>
    <p:extLst>
      <p:ext uri="{BB962C8B-B14F-4D97-AF65-F5344CB8AC3E}">
        <p14:creationId xmlns:p14="http://schemas.microsoft.com/office/powerpoint/2010/main" val="40922991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57D0C12-5D6A-BFD9-7C76-6BB001C78D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433634"/>
            <a:ext cx="9601200" cy="6108568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2800" b="1" dirty="0"/>
              <a:t>Národ</a:t>
            </a:r>
            <a:r>
              <a:rPr lang="cs-CZ" sz="2800" dirty="0"/>
              <a:t> tvoří lidé se stejným historickým původem, jazykem, národní kulturou, osudy zvyky a mravy</a:t>
            </a:r>
            <a:endParaRPr lang="cs-CZ" sz="2800" b="1" dirty="0"/>
          </a:p>
          <a:p>
            <a:pPr>
              <a:buFont typeface="Wingdings" pitchFamily="2" charset="2"/>
              <a:buChar char="§"/>
            </a:pPr>
            <a:r>
              <a:rPr lang="cs-CZ" sz="2800" dirty="0"/>
              <a:t>Zdůrazňování významu národnosti = nacionalismus</a:t>
            </a:r>
          </a:p>
          <a:p>
            <a:pPr>
              <a:buFont typeface="Wingdings" pitchFamily="2" charset="2"/>
              <a:buChar char="§"/>
            </a:pPr>
            <a:endParaRPr lang="cs-CZ" sz="2800" dirty="0"/>
          </a:p>
          <a:p>
            <a:pPr marL="514350" indent="-514350">
              <a:buFont typeface="+mj-lt"/>
              <a:buAutoNum type="alphaLcParenR"/>
            </a:pPr>
            <a:r>
              <a:rPr lang="cs-CZ" sz="2800" b="1" dirty="0"/>
              <a:t>Národní státy</a:t>
            </a:r>
            <a:r>
              <a:rPr lang="cs-CZ" sz="2800" dirty="0"/>
              <a:t> – tvoří jeden národ (Dánsko, Portugalsko)</a:t>
            </a:r>
            <a:endParaRPr lang="cs-CZ" sz="2800" b="1" dirty="0"/>
          </a:p>
          <a:p>
            <a:pPr marL="514350" indent="-514350">
              <a:buFont typeface="+mj-lt"/>
              <a:buAutoNum type="alphaLcParenR"/>
            </a:pPr>
            <a:r>
              <a:rPr lang="cs-CZ" sz="2800" b="1" dirty="0"/>
              <a:t>Státy s národnostními menšinami </a:t>
            </a:r>
            <a:r>
              <a:rPr lang="cs-CZ" sz="2800" dirty="0"/>
              <a:t>– převládá jeden národ, ovšem jiný národ tvoří významnou menšinu (Slovensko)</a:t>
            </a:r>
            <a:endParaRPr lang="cs-CZ" sz="2800" b="1" dirty="0"/>
          </a:p>
          <a:p>
            <a:pPr marL="514350" indent="-514350">
              <a:buFont typeface="+mj-lt"/>
              <a:buAutoNum type="alphaLcParenR"/>
            </a:pPr>
            <a:r>
              <a:rPr lang="cs-CZ" sz="2800" b="1" dirty="0"/>
              <a:t>Státy dvou nebo více národů </a:t>
            </a:r>
            <a:r>
              <a:rPr lang="cs-CZ" sz="2800" dirty="0"/>
              <a:t>– 6ádný národ nemá ve státě převahu (Švýcarsko, Belgie)</a:t>
            </a:r>
            <a:endParaRPr lang="cs-CZ" sz="2800" b="1" dirty="0"/>
          </a:p>
          <a:p>
            <a:pPr marL="514350" indent="-514350">
              <a:buFont typeface="+mj-lt"/>
              <a:buAutoNum type="alphaLcParenR"/>
            </a:pPr>
            <a:r>
              <a:rPr lang="cs-CZ" sz="2800" b="1" dirty="0"/>
              <a:t>Občanské státy </a:t>
            </a:r>
            <a:r>
              <a:rPr lang="cs-CZ" sz="2800" dirty="0"/>
              <a:t>– občanstvo je velmi smíšené, založeny na občanském, nikoliv na národnostním principu (ČR, USA)</a:t>
            </a:r>
            <a:endParaRPr lang="cs-CZ" sz="2800" b="1" dirty="0"/>
          </a:p>
          <a:p>
            <a:pPr>
              <a:buFont typeface="Wingdings" pitchFamily="2" charset="2"/>
              <a:buChar char="§"/>
            </a:pPr>
            <a:endParaRPr lang="cs-CZ" sz="2800" dirty="0"/>
          </a:p>
          <a:p>
            <a:pPr>
              <a:buFont typeface="Wingdings" pitchFamily="2" charset="2"/>
              <a:buChar char="§"/>
            </a:pPr>
            <a:endParaRPr lang="cs-CZ" sz="2800" dirty="0"/>
          </a:p>
          <a:p>
            <a:pPr>
              <a:buFont typeface="Wingdings" pitchFamily="2" charset="2"/>
              <a:buChar char="§"/>
            </a:pPr>
            <a:endParaRPr lang="cs-CZ" sz="2800" dirty="0"/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2603301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30982056-077C-A7B8-9F2F-8074952358CC}"/>
              </a:ext>
            </a:extLst>
          </p:cNvPr>
          <p:cNvSpPr txBox="1">
            <a:spLocks/>
          </p:cNvSpPr>
          <p:nvPr/>
        </p:nvSpPr>
        <p:spPr>
          <a:xfrm>
            <a:off x="1035376" y="2759697"/>
            <a:ext cx="11156624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8000" b="1" dirty="0"/>
              <a:t>Demokratický právní stát</a:t>
            </a:r>
          </a:p>
        </p:txBody>
      </p:sp>
    </p:spTree>
    <p:extLst>
      <p:ext uri="{BB962C8B-B14F-4D97-AF65-F5344CB8AC3E}">
        <p14:creationId xmlns:p14="http://schemas.microsoft.com/office/powerpoint/2010/main" val="17054695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57D0C12-5D6A-BFD9-7C76-6BB001C78D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433634"/>
            <a:ext cx="9601200" cy="5594022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2800" dirty="0"/>
              <a:t>Uskutečňuje se demokracie přímá (referenda) i nepřímá (volby) </a:t>
            </a:r>
          </a:p>
          <a:p>
            <a:pPr>
              <a:buFont typeface="Wingdings" pitchFamily="2" charset="2"/>
              <a:buChar char="§"/>
            </a:pPr>
            <a:endParaRPr lang="cs-CZ" sz="2800" dirty="0"/>
          </a:p>
          <a:p>
            <a:pPr>
              <a:buFont typeface="Wingdings" pitchFamily="2" charset="2"/>
              <a:buChar char="§"/>
            </a:pPr>
            <a:r>
              <a:rPr lang="cs-CZ" sz="2800" dirty="0"/>
              <a:t>Znakem demokratického právního státu je rovnost před zákonem.</a:t>
            </a:r>
          </a:p>
          <a:p>
            <a:pPr>
              <a:buFont typeface="Wingdings" pitchFamily="2" charset="2"/>
              <a:buChar char="§"/>
            </a:pPr>
            <a:endParaRPr lang="cs-CZ" sz="2800" dirty="0"/>
          </a:p>
          <a:p>
            <a:pPr>
              <a:buFont typeface="Wingdings" pitchFamily="2" charset="2"/>
              <a:buChar char="§"/>
            </a:pPr>
            <a:r>
              <a:rPr lang="cs-CZ" sz="2800" dirty="0"/>
              <a:t>Demokratické zřízení samo o sobě nezaručuje demokracii, mezi lidmi musí být určitá morální úroveň.</a:t>
            </a:r>
          </a:p>
          <a:p>
            <a:pPr marL="0" indent="0">
              <a:buNone/>
            </a:pPr>
            <a:endParaRPr lang="cs-CZ" sz="2400" i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2400" b="0" i="1" u="none" strike="noStrike" dirty="0">
                <a:solidFill>
                  <a:srgbClr val="262626"/>
                </a:solidFill>
                <a:effectLst/>
                <a:latin typeface="ui-sans-serif"/>
              </a:rPr>
              <a:t>„Přirozenou nevýhodou demokracie je, že těm, kdo to s ní myslí poctivě, nesmírně svazuje ruce, zatím co těm, kteří ji neberou vážně, umožňuje téměř vše.“ – </a:t>
            </a:r>
            <a:r>
              <a:rPr lang="cs-CZ" sz="2400" b="0" u="none" strike="noStrike" dirty="0">
                <a:solidFill>
                  <a:srgbClr val="262626"/>
                </a:solidFill>
                <a:effectLst/>
                <a:latin typeface="ui-sans-serif"/>
              </a:rPr>
              <a:t>V. Havel</a:t>
            </a:r>
            <a:br>
              <a:rPr lang="cs-CZ" sz="2400" i="1" dirty="0"/>
            </a:br>
            <a:br>
              <a:rPr lang="cs-CZ" sz="2400" dirty="0"/>
            </a:b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865844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3D8240-D603-0888-AEB1-3094292BD0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547843"/>
            <a:ext cx="9601200" cy="58768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2800" dirty="0"/>
              <a:t>Stát je </a:t>
            </a:r>
            <a:r>
              <a:rPr lang="cs-CZ" sz="2800" b="1" dirty="0"/>
              <a:t>organizované společenství lidí, žijících trvale na určitém ohraničeném územím</a:t>
            </a:r>
            <a:r>
              <a:rPr lang="cs-CZ" sz="2800" dirty="0"/>
              <a:t>.</a:t>
            </a:r>
          </a:p>
          <a:p>
            <a:endParaRPr lang="cs-CZ" sz="2800" dirty="0"/>
          </a:p>
          <a:p>
            <a:pPr>
              <a:buFont typeface="Wingdings" pitchFamily="2" charset="2"/>
              <a:buChar char="§"/>
            </a:pPr>
            <a:r>
              <a:rPr lang="cs-CZ" sz="2800" dirty="0"/>
              <a:t>Všechny státy mají tyto charakteristické náležitosti: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2800" dirty="0"/>
              <a:t>Státní aparát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2800" dirty="0"/>
              <a:t>Ohraničené území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2800" dirty="0"/>
              <a:t>Občany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2800" dirty="0"/>
              <a:t>Ozbrojenou moc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2800" dirty="0"/>
              <a:t>Právní subjektivitu</a:t>
            </a:r>
          </a:p>
        </p:txBody>
      </p:sp>
    </p:spTree>
    <p:extLst>
      <p:ext uri="{BB962C8B-B14F-4D97-AF65-F5344CB8AC3E}">
        <p14:creationId xmlns:p14="http://schemas.microsoft.com/office/powerpoint/2010/main" val="2521874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8E4043-DC83-D436-03C4-AD6BC00430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485588"/>
            <a:ext cx="9601200" cy="593911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2800" dirty="0"/>
              <a:t>Dalším charakteristickým rysem státu je </a:t>
            </a:r>
            <a:r>
              <a:rPr lang="cs-CZ" sz="2800" b="1" dirty="0"/>
              <a:t>státní suverenita</a:t>
            </a:r>
            <a:r>
              <a:rPr lang="cs-CZ" sz="2800" dirty="0"/>
              <a:t>.</a:t>
            </a:r>
            <a:endParaRPr lang="cs-CZ" sz="2800" b="1" dirty="0"/>
          </a:p>
          <a:p>
            <a:pPr>
              <a:buFont typeface="Wingdings" pitchFamily="2" charset="2"/>
              <a:buChar char="§"/>
            </a:pPr>
            <a:endParaRPr lang="cs-CZ" sz="2800" b="1" dirty="0"/>
          </a:p>
          <a:p>
            <a:pPr>
              <a:buFont typeface="Wingdings" pitchFamily="2" charset="2"/>
              <a:buChar char="§"/>
            </a:pPr>
            <a:r>
              <a:rPr lang="cs-CZ" sz="2800" dirty="0"/>
              <a:t>Státní suverenita = stát není podřízen žádnému vyššímu orgánu.</a:t>
            </a:r>
          </a:p>
          <a:p>
            <a:pPr>
              <a:buFont typeface="Wingdings" pitchFamily="2" charset="2"/>
              <a:buChar char="§"/>
            </a:pPr>
            <a:endParaRPr lang="cs-CZ" sz="2800" dirty="0"/>
          </a:p>
          <a:p>
            <a:pPr>
              <a:buFont typeface="Wingdings" pitchFamily="2" charset="2"/>
              <a:buChar char="§"/>
            </a:pPr>
            <a:r>
              <a:rPr lang="cs-CZ" sz="2800" dirty="0"/>
              <a:t>Stát se může částečně státní suverenity vzdát – vstoupením do nadnárodních organizacích – EU, NATO, OSN…</a:t>
            </a:r>
          </a:p>
          <a:p>
            <a:pPr>
              <a:buFont typeface="Wingdings" pitchFamily="2" charset="2"/>
              <a:buChar char="§"/>
            </a:pPr>
            <a:endParaRPr lang="cs-CZ" sz="2800" dirty="0"/>
          </a:p>
          <a:p>
            <a:pPr>
              <a:buFont typeface="Wingdings" pitchFamily="2" charset="2"/>
              <a:buChar char="§"/>
            </a:pPr>
            <a:r>
              <a:rPr lang="cs-CZ" sz="2800" dirty="0"/>
              <a:t>Státy se sdružují v těchto organizacích hlavně kvůli zvýšení své bezpečnosti a ekonomické prosperitě</a:t>
            </a:r>
          </a:p>
        </p:txBody>
      </p:sp>
    </p:spTree>
    <p:extLst>
      <p:ext uri="{BB962C8B-B14F-4D97-AF65-F5344CB8AC3E}">
        <p14:creationId xmlns:p14="http://schemas.microsoft.com/office/powerpoint/2010/main" val="4087384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AB5461BA-1769-67DA-E011-D61AA6720AF9}"/>
              </a:ext>
            </a:extLst>
          </p:cNvPr>
          <p:cNvSpPr txBox="1"/>
          <p:nvPr/>
        </p:nvSpPr>
        <p:spPr>
          <a:xfrm>
            <a:off x="-658656" y="2690336"/>
            <a:ext cx="9400489" cy="14773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cs-CZ" sz="9000" b="1" dirty="0"/>
              <a:t>Vznik státu</a:t>
            </a:r>
          </a:p>
        </p:txBody>
      </p:sp>
    </p:spTree>
    <p:extLst>
      <p:ext uri="{BB962C8B-B14F-4D97-AF65-F5344CB8AC3E}">
        <p14:creationId xmlns:p14="http://schemas.microsoft.com/office/powerpoint/2010/main" val="19577827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63A6A6-C654-DD98-6374-E392B33B6B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2556" y="2617824"/>
            <a:ext cx="9991627" cy="1622351"/>
          </a:xfrm>
        </p:spPr>
        <p:txBody>
          <a:bodyPr>
            <a:normAutofit/>
          </a:bodyPr>
          <a:lstStyle/>
          <a:p>
            <a:r>
              <a:rPr lang="cs-CZ" sz="2800" b="0" i="0" u="none" strike="noStrike" dirty="0">
                <a:solidFill>
                  <a:srgbClr val="000000"/>
                </a:solidFill>
                <a:effectLst/>
                <a:latin typeface="Fira Sans" panose="020B0503050000020004" pitchFamily="34" charset="0"/>
              </a:rPr>
              <a:t>Kvůli růstu počtu obyvatel automaticky vznikají sociální rozdíly, takže jsou zapotřebí různé potřeby a názory, což vyžaduje dělbu práce a nutnost organizace.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957262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179CAF-A478-709F-6792-6287342C2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VZNIKU STÁTU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6969922-AEC0-E956-B29D-389EA9A1CC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28750"/>
            <a:ext cx="9753600" cy="4996205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cs-CZ" sz="2800" b="1" i="0" u="none" strike="noStrike" dirty="0">
                <a:solidFill>
                  <a:srgbClr val="000000"/>
                </a:solidFill>
                <a:effectLst/>
                <a:latin typeface="Fira Sans" panose="020B0503050000020004" pitchFamily="34" charset="0"/>
              </a:rPr>
              <a:t>náboženská teorie </a:t>
            </a:r>
            <a:r>
              <a:rPr lang="cs-CZ" sz="2800" i="0" u="none" strike="noStrike" dirty="0">
                <a:solidFill>
                  <a:srgbClr val="000000"/>
                </a:solidFill>
                <a:effectLst/>
                <a:latin typeface="Fira Sans" panose="020B0503050000020004" pitchFamily="34" charset="0"/>
              </a:rPr>
              <a:t>–</a:t>
            </a:r>
            <a:r>
              <a:rPr lang="cs-CZ" sz="2800" b="1" i="0" u="none" strike="noStrike" dirty="0">
                <a:solidFill>
                  <a:srgbClr val="000000"/>
                </a:solidFill>
                <a:effectLst/>
                <a:latin typeface="Fira Sans" panose="020B0503050000020004" pitchFamily="34" charset="0"/>
              </a:rPr>
              <a:t> </a:t>
            </a:r>
            <a:r>
              <a:rPr lang="cs-CZ" sz="2800" b="0" i="0" u="none" strike="noStrike" dirty="0">
                <a:solidFill>
                  <a:srgbClr val="000000"/>
                </a:solidFill>
                <a:effectLst/>
                <a:latin typeface="Fira Sans" panose="020B0503050000020004" pitchFamily="34" charset="0"/>
              </a:rPr>
              <a:t>tvůrcem státu je bůh, panovník je jeho zástupcem, ztělesněním nebo vtělením</a:t>
            </a:r>
          </a:p>
          <a:p>
            <a:pPr>
              <a:buFont typeface="Wingdings" pitchFamily="2" charset="2"/>
              <a:buChar char="§"/>
            </a:pPr>
            <a:endParaRPr lang="cs-CZ" sz="2800" i="0" u="none" strike="noStrike" dirty="0">
              <a:solidFill>
                <a:srgbClr val="000000"/>
              </a:solidFill>
              <a:effectLst/>
              <a:latin typeface="Fira Sans" panose="020B0503050000020004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2800" b="1" i="0" u="none" strike="noStrike" dirty="0">
                <a:solidFill>
                  <a:srgbClr val="000000"/>
                </a:solidFill>
                <a:effectLst/>
                <a:latin typeface="Fira Sans" panose="020B0503050000020004" pitchFamily="34" charset="0"/>
              </a:rPr>
              <a:t>patriarchální teorie</a:t>
            </a:r>
            <a:r>
              <a:rPr lang="cs-CZ" sz="2800" b="0" i="0" u="none" strike="noStrike" dirty="0">
                <a:solidFill>
                  <a:srgbClr val="000000"/>
                </a:solidFill>
                <a:effectLst/>
                <a:latin typeface="Fira Sans" panose="020B0503050000020004" pitchFamily="34" charset="0"/>
              </a:rPr>
              <a:t> – panovník vládne státu jako muž rodině, stát založí ze své vlastní vůle</a:t>
            </a:r>
          </a:p>
          <a:p>
            <a:pPr>
              <a:buFont typeface="Wingdings" pitchFamily="2" charset="2"/>
              <a:buChar char="§"/>
            </a:pPr>
            <a:endParaRPr lang="cs-CZ" sz="2800" b="0" i="0" u="none" strike="noStrike" dirty="0">
              <a:solidFill>
                <a:srgbClr val="000000"/>
              </a:solidFill>
              <a:effectLst/>
              <a:latin typeface="Fira Sans" panose="020B0503050000020004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2800" b="1" i="0" u="none" strike="noStrike" dirty="0">
                <a:solidFill>
                  <a:srgbClr val="000000"/>
                </a:solidFill>
                <a:effectLst/>
                <a:latin typeface="Fira Sans" panose="020B0503050000020004" pitchFamily="34" charset="0"/>
              </a:rPr>
              <a:t>mocenská teorie</a:t>
            </a:r>
            <a:r>
              <a:rPr lang="cs-CZ" sz="2800" b="0" i="0" u="none" strike="noStrike" dirty="0">
                <a:solidFill>
                  <a:srgbClr val="000000"/>
                </a:solidFill>
                <a:effectLst/>
                <a:latin typeface="Fira Sans" panose="020B0503050000020004" pitchFamily="34" charset="0"/>
              </a:rPr>
              <a:t> – stát vytvoří ti nejsilnější, aby mohli ovládat ostatní</a:t>
            </a:r>
          </a:p>
          <a:p>
            <a:pPr>
              <a:buFont typeface="Wingdings" pitchFamily="2" charset="2"/>
              <a:buChar char="§"/>
            </a:pPr>
            <a:endParaRPr lang="cs-CZ" sz="2800" b="0" i="0" u="none" strike="noStrike" dirty="0">
              <a:solidFill>
                <a:srgbClr val="000000"/>
              </a:solidFill>
              <a:effectLst/>
              <a:latin typeface="Fira Sans" panose="020B0503050000020004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2800" b="1" i="0" u="none" strike="noStrike" dirty="0">
                <a:solidFill>
                  <a:srgbClr val="000000"/>
                </a:solidFill>
                <a:effectLst/>
                <a:latin typeface="Fira Sans" panose="020B0503050000020004" pitchFamily="34" charset="0"/>
              </a:rPr>
              <a:t>smluvní teorie</a:t>
            </a:r>
            <a:r>
              <a:rPr lang="cs-CZ" sz="2800" b="0" i="0" u="none" strike="noStrike" dirty="0">
                <a:solidFill>
                  <a:srgbClr val="000000"/>
                </a:solidFill>
                <a:effectLst/>
                <a:latin typeface="Fira Sans" panose="020B0503050000020004" pitchFamily="34" charset="0"/>
              </a:rPr>
              <a:t> – stát vzniká jako dohoda mezi lidmi, kteří ho potřebují, i přesto, že vědí, že je bude trochu omezovat</a:t>
            </a:r>
          </a:p>
          <a:p>
            <a:pPr>
              <a:buFont typeface="Wingdings" pitchFamily="2" charset="2"/>
              <a:buChar char="§"/>
            </a:pPr>
            <a:endParaRPr lang="cs-CZ" sz="2800" b="0" i="0" u="none" strike="noStrike" dirty="0">
              <a:solidFill>
                <a:srgbClr val="000000"/>
              </a:solidFill>
              <a:effectLst/>
              <a:latin typeface="Fira Sans" panose="020B0503050000020004" pitchFamily="34" charset="0"/>
            </a:endParaRPr>
          </a:p>
          <a:p>
            <a:pPr>
              <a:buFont typeface="Wingdings" pitchFamily="2" charset="2"/>
              <a:buChar char="§"/>
            </a:pPr>
            <a:endParaRPr lang="cs-CZ" sz="2800" b="0" i="0" u="none" strike="noStrike" dirty="0">
              <a:solidFill>
                <a:srgbClr val="000000"/>
              </a:solidFill>
              <a:effectLst/>
              <a:latin typeface="Fira Sans" panose="020B0503050000020004" pitchFamily="34" charset="0"/>
            </a:endParaRPr>
          </a:p>
          <a:p>
            <a:pPr>
              <a:buFont typeface="Wingdings" pitchFamily="2" charset="2"/>
              <a:buChar char="§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2644813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6E959B-1E53-4460-C7E2-6AED45821C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560294"/>
            <a:ext cx="9601200" cy="5307106"/>
          </a:xfrm>
        </p:spPr>
        <p:txBody>
          <a:bodyPr>
            <a:normAutofit/>
          </a:bodyPr>
          <a:lstStyle/>
          <a:p>
            <a:endParaRPr lang="cs-CZ" sz="2800" dirty="0"/>
          </a:p>
          <a:p>
            <a:endParaRPr lang="cs-CZ" sz="2800" dirty="0"/>
          </a:p>
          <a:p>
            <a:pPr>
              <a:buFont typeface="Wingdings" pitchFamily="2" charset="2"/>
              <a:buChar char="§"/>
            </a:pPr>
            <a:r>
              <a:rPr lang="cs-CZ" sz="2800" dirty="0"/>
              <a:t>Rozdělujeme dva typy vzniku státu:</a:t>
            </a:r>
          </a:p>
          <a:p>
            <a:endParaRPr lang="cs-CZ" sz="2800" dirty="0"/>
          </a:p>
          <a:p>
            <a:pPr marL="514350" indent="-514350">
              <a:buFont typeface="+mj-lt"/>
              <a:buAutoNum type="arabicPeriod"/>
            </a:pPr>
            <a:r>
              <a:rPr lang="cs-CZ" sz="2800" b="1" dirty="0"/>
              <a:t>Prvotní vznik státu</a:t>
            </a:r>
            <a:r>
              <a:rPr lang="cs-CZ" sz="2800" dirty="0"/>
              <a:t> – za jakých okolností se utvářely nejstarší známé státy</a:t>
            </a:r>
          </a:p>
          <a:p>
            <a:pPr marL="514350" indent="-514350">
              <a:buFont typeface="+mj-lt"/>
              <a:buAutoNum type="arabicPeriod"/>
            </a:pPr>
            <a:endParaRPr lang="cs-CZ" sz="2800" dirty="0"/>
          </a:p>
          <a:p>
            <a:pPr marL="514350" indent="-514350">
              <a:buFont typeface="+mj-lt"/>
              <a:buAutoNum type="arabicPeriod"/>
            </a:pPr>
            <a:r>
              <a:rPr lang="cs-CZ" sz="2800" b="1" dirty="0"/>
              <a:t>Druhotný vznik státu</a:t>
            </a:r>
            <a:r>
              <a:rPr lang="cs-CZ" sz="2800" dirty="0"/>
              <a:t> – jak vznikají a vznikaly nové státy v pozdější době</a:t>
            </a:r>
          </a:p>
        </p:txBody>
      </p:sp>
    </p:spTree>
    <p:extLst>
      <p:ext uri="{BB962C8B-B14F-4D97-AF65-F5344CB8AC3E}">
        <p14:creationId xmlns:p14="http://schemas.microsoft.com/office/powerpoint/2010/main" val="35320065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BF6EFD-4E5B-20A7-E6B2-CEB5DAEE9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58122"/>
          </a:xfrm>
        </p:spPr>
        <p:txBody>
          <a:bodyPr/>
          <a:lstStyle/>
          <a:p>
            <a:r>
              <a:rPr lang="cs-CZ" b="1" dirty="0"/>
              <a:t>Prvotní vznik státu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6BB8AA-D45E-F485-68C0-FDA5D0C144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53647"/>
            <a:ext cx="9601200" cy="4323477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2800" dirty="0"/>
              <a:t>Prvotní stát mohl být zorganizován, když určitý národ, kmen nebo rod zanechal kočovného způsobu života a usadil se na určitém území, které si ohraničil a střežil.</a:t>
            </a:r>
          </a:p>
        </p:txBody>
      </p:sp>
    </p:spTree>
    <p:extLst>
      <p:ext uri="{BB962C8B-B14F-4D97-AF65-F5344CB8AC3E}">
        <p14:creationId xmlns:p14="http://schemas.microsoft.com/office/powerpoint/2010/main" val="2119694950"/>
      </p:ext>
    </p:extLst>
  </p:cSld>
  <p:clrMapOvr>
    <a:masterClrMapping/>
  </p:clrMapOvr>
</p:sld>
</file>

<file path=ppt/theme/theme1.xml><?xml version="1.0" encoding="utf-8"?>
<a:theme xmlns:a="http://schemas.openxmlformats.org/drawingml/2006/main" name="Oříznutí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818</Words>
  <Application>Microsoft Macintosh PowerPoint</Application>
  <PresentationFormat>Širokoúhlá obrazovka</PresentationFormat>
  <Paragraphs>122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3" baseType="lpstr">
      <vt:lpstr>Arial</vt:lpstr>
      <vt:lpstr>Fira Sans</vt:lpstr>
      <vt:lpstr>Franklin Gothic Book</vt:lpstr>
      <vt:lpstr>ui-sans-serif</vt:lpstr>
      <vt:lpstr>Wingdings</vt:lpstr>
      <vt:lpstr>Oříznutí</vt:lpstr>
      <vt:lpstr>Základy teorie státu</vt:lpstr>
      <vt:lpstr>Pojem stát</vt:lpstr>
      <vt:lpstr>Prezentace aplikace PowerPoint</vt:lpstr>
      <vt:lpstr>Prezentace aplikace PowerPoint</vt:lpstr>
      <vt:lpstr>Prezentace aplikace PowerPoint</vt:lpstr>
      <vt:lpstr>Kvůli růstu počtu obyvatel automaticky vznikají sociální rozdíly, takže jsou zapotřebí různé potřeby a názory, což vyžaduje dělbu práce a nutnost organizace.</vt:lpstr>
      <vt:lpstr>TEORIE VZNIKU STÁTU</vt:lpstr>
      <vt:lpstr>Prezentace aplikace PowerPoint</vt:lpstr>
      <vt:lpstr>Prvotní vznik státu</vt:lpstr>
      <vt:lpstr>Druhotný vznik státu</vt:lpstr>
      <vt:lpstr>Podstata státu</vt:lpstr>
      <vt:lpstr>Prezentace aplikace PowerPoint</vt:lpstr>
      <vt:lpstr>Občan a stát</vt:lpstr>
      <vt:lpstr>Prezentace aplikace PowerPoint</vt:lpstr>
      <vt:lpstr>Státní moc</vt:lpstr>
      <vt:lpstr>Prezentace aplikace PowerPoint</vt:lpstr>
      <vt:lpstr>Prezentace aplikace PowerPoint</vt:lpstr>
      <vt:lpstr>Prezentace aplikace PowerPoint</vt:lpstr>
      <vt:lpstr>Demokracie</vt:lpstr>
      <vt:lpstr>Monarchie</vt:lpstr>
      <vt:lpstr>Republika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teorie státu</dc:title>
  <dc:creator>Tomáš Nývlt</dc:creator>
  <cp:lastModifiedBy>Tomáš Nývlt</cp:lastModifiedBy>
  <cp:revision>9</cp:revision>
  <dcterms:created xsi:type="dcterms:W3CDTF">2023-02-17T18:05:08Z</dcterms:created>
  <dcterms:modified xsi:type="dcterms:W3CDTF">2023-02-21T23:27:22Z</dcterms:modified>
</cp:coreProperties>
</file>