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3"/>
    <p:sldId id="257" r:id="rId44"/>
    <p:sldId id="258" r:id="rId45"/>
    <p:sldId id="259" r:id="rId46"/>
    <p:sldId id="260" r:id="rId47"/>
    <p:sldId id="261" r:id="rId48"/>
    <p:sldId id="262" r:id="rId49"/>
    <p:sldId id="263" r:id="rId50"/>
    <p:sldId id="264" r:id="rId51"/>
    <p:sldId id="265" r:id="rId52"/>
    <p:sldId id="266" r:id="rId53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Oswald" charset="1" panose="00000500000000000000"/>
      <p:regular r:id="rId8"/>
    </p:embeddedFont>
    <p:embeddedFont>
      <p:font typeface="Oswald Bold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DM Sans" charset="1" panose="00000000000000000000"/>
      <p:regular r:id="rId14"/>
    </p:embeddedFont>
    <p:embeddedFont>
      <p:font typeface="DM Sans Bold" charset="1" panose="00000000000000000000"/>
      <p:regular r:id="rId15"/>
    </p:embeddedFont>
    <p:embeddedFont>
      <p:font typeface="DM Sans Italics" charset="1" panose="00000000000000000000"/>
      <p:regular r:id="rId16"/>
    </p:embeddedFont>
    <p:embeddedFont>
      <p:font typeface="DM Sans Bold Italics" charset="1" panose="00000000000000000000"/>
      <p:regular r:id="rId17"/>
    </p:embeddedFont>
    <p:embeddedFont>
      <p:font typeface="Quicksand" charset="1" panose="00000000000000000000"/>
      <p:regular r:id="rId18"/>
    </p:embeddedFont>
    <p:embeddedFont>
      <p:font typeface="Quicksand Bold" charset="1" panose="00000000000000000000"/>
      <p:regular r:id="rId19"/>
    </p:embeddedFont>
    <p:embeddedFont>
      <p:font typeface="Quicksand Light" charset="1" panose="00000000000000000000"/>
      <p:regular r:id="rId20"/>
    </p:embeddedFont>
    <p:embeddedFont>
      <p:font typeface="Quicksand Medium" charset="1" panose="00000000000000000000"/>
      <p:regular r:id="rId21"/>
    </p:embeddedFont>
    <p:embeddedFont>
      <p:font typeface="Quicksand Semi-Bold" charset="1" panose="00000000000000000000"/>
      <p:regular r:id="rId22"/>
    </p:embeddedFont>
    <p:embeddedFont>
      <p:font typeface="Open Sauce" charset="1" panose="00000500000000000000"/>
      <p:regular r:id="rId23"/>
    </p:embeddedFont>
    <p:embeddedFont>
      <p:font typeface="Open Sauce Bold" charset="1" panose="00000800000000000000"/>
      <p:regular r:id="rId24"/>
    </p:embeddedFont>
    <p:embeddedFont>
      <p:font typeface="Open Sauce Italics" charset="1" panose="00000500000000000000"/>
      <p:regular r:id="rId25"/>
    </p:embeddedFont>
    <p:embeddedFont>
      <p:font typeface="Open Sauce Bold Italics" charset="1" panose="00000800000000000000"/>
      <p:regular r:id="rId26"/>
    </p:embeddedFont>
    <p:embeddedFont>
      <p:font typeface="Open Sauce Light" charset="1" panose="00000400000000000000"/>
      <p:regular r:id="rId27"/>
    </p:embeddedFont>
    <p:embeddedFont>
      <p:font typeface="Open Sauce Light Italics" charset="1" panose="00000400000000000000"/>
      <p:regular r:id="rId28"/>
    </p:embeddedFont>
    <p:embeddedFont>
      <p:font typeface="Open Sauce Medium" charset="1" panose="00000600000000000000"/>
      <p:regular r:id="rId29"/>
    </p:embeddedFont>
    <p:embeddedFont>
      <p:font typeface="Open Sauce Medium Italics" charset="1" panose="00000600000000000000"/>
      <p:regular r:id="rId30"/>
    </p:embeddedFont>
    <p:embeddedFont>
      <p:font typeface="Open Sauce Semi-Bold" charset="1" panose="00000700000000000000"/>
      <p:regular r:id="rId31"/>
    </p:embeddedFont>
    <p:embeddedFont>
      <p:font typeface="Open Sauce Semi-Bold Italics" charset="1" panose="00000700000000000000"/>
      <p:regular r:id="rId32"/>
    </p:embeddedFont>
    <p:embeddedFont>
      <p:font typeface="Open Sauce Heavy" charset="1" panose="00000A00000000000000"/>
      <p:regular r:id="rId33"/>
    </p:embeddedFont>
    <p:embeddedFont>
      <p:font typeface="Open Sauce Heavy Italics" charset="1" panose="00000A00000000000000"/>
      <p:regular r:id="rId34"/>
    </p:embeddedFont>
    <p:embeddedFont>
      <p:font typeface="Open Sans" charset="1" panose="020B0606030504020204"/>
      <p:regular r:id="rId35"/>
    </p:embeddedFont>
    <p:embeddedFont>
      <p:font typeface="Open Sans Bold" charset="1" panose="020B0806030504020204"/>
      <p:regular r:id="rId36"/>
    </p:embeddedFont>
    <p:embeddedFont>
      <p:font typeface="Open Sans Italics" charset="1" panose="020B0606030504020204"/>
      <p:regular r:id="rId37"/>
    </p:embeddedFont>
    <p:embeddedFont>
      <p:font typeface="Open Sans Bold Italics" charset="1" panose="020B0806030504020204"/>
      <p:regular r:id="rId38"/>
    </p:embeddedFont>
    <p:embeddedFont>
      <p:font typeface="Open Sans Light" charset="1" panose="020B0306030504020204"/>
      <p:regular r:id="rId39"/>
    </p:embeddedFont>
    <p:embeddedFont>
      <p:font typeface="Open Sans Light Italics" charset="1" panose="020B0306030504020204"/>
      <p:regular r:id="rId40"/>
    </p:embeddedFont>
    <p:embeddedFont>
      <p:font typeface="Open Sans Ultra-Bold" charset="1" panose="00000000000000000000"/>
      <p:regular r:id="rId41"/>
    </p:embeddedFont>
    <p:embeddedFont>
      <p:font typeface="Open Sans Ultra-Bold Italics" charset="1" panose="000000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slides/slide1.xml" Type="http://schemas.openxmlformats.org/officeDocument/2006/relationships/slide"/><Relationship Id="rId44" Target="slides/slide2.xml" Type="http://schemas.openxmlformats.org/officeDocument/2006/relationships/slide"/><Relationship Id="rId45" Target="slides/slide3.xml" Type="http://schemas.openxmlformats.org/officeDocument/2006/relationships/slide"/><Relationship Id="rId46" Target="slides/slide4.xml" Type="http://schemas.openxmlformats.org/officeDocument/2006/relationships/slide"/><Relationship Id="rId47" Target="slides/slide5.xml" Type="http://schemas.openxmlformats.org/officeDocument/2006/relationships/slide"/><Relationship Id="rId48" Target="slides/slide6.xml" Type="http://schemas.openxmlformats.org/officeDocument/2006/relationships/slide"/><Relationship Id="rId49" Target="slides/slide7.xml" Type="http://schemas.openxmlformats.org/officeDocument/2006/relationships/slide"/><Relationship Id="rId5" Target="tableStyles.xml" Type="http://schemas.openxmlformats.org/officeDocument/2006/relationships/tableStyles"/><Relationship Id="rId50" Target="slides/slide8.xml" Type="http://schemas.openxmlformats.org/officeDocument/2006/relationships/slide"/><Relationship Id="rId51" Target="slides/slide9.xml" Type="http://schemas.openxmlformats.org/officeDocument/2006/relationships/slide"/><Relationship Id="rId52" Target="slides/slide10.xml" Type="http://schemas.openxmlformats.org/officeDocument/2006/relationships/slide"/><Relationship Id="rId53" Target="slides/slide11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2.jpe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jpe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659121">
            <a:off x="15091031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258071" y="-4629150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236347" y="3252107"/>
            <a:ext cx="10413585" cy="5429283"/>
            <a:chOff x="0" y="0"/>
            <a:chExt cx="2011033" cy="104848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11033" cy="1048483"/>
            </a:xfrm>
            <a:custGeom>
              <a:avLst/>
              <a:gdLst/>
              <a:ahLst/>
              <a:cxnLst/>
              <a:rect r="r" b="b" t="t" l="l"/>
              <a:pathLst>
                <a:path h="1048483" w="2011033">
                  <a:moveTo>
                    <a:pt x="0" y="0"/>
                  </a:moveTo>
                  <a:lnTo>
                    <a:pt x="2011033" y="0"/>
                  </a:lnTo>
                  <a:lnTo>
                    <a:pt x="2011033" y="1048483"/>
                  </a:lnTo>
                  <a:lnTo>
                    <a:pt x="0" y="10484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011033" cy="1124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229"/>
                </a:lnSpc>
              </a:pPr>
              <a:r>
                <a:rPr lang="en-US" sz="7099">
                  <a:solidFill>
                    <a:srgbClr val="000000"/>
                  </a:solidFill>
                  <a:latin typeface="Oswald Bold"/>
                </a:rPr>
                <a:t>VÝVOJE LIDSKÉ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028014" y="793833"/>
            <a:ext cx="596933" cy="613568"/>
          </a:xfrm>
          <a:custGeom>
            <a:avLst/>
            <a:gdLst/>
            <a:ahLst/>
            <a:cxnLst/>
            <a:rect r="r" b="b" t="t" l="l"/>
            <a:pathLst>
              <a:path h="613568" w="596933">
                <a:moveTo>
                  <a:pt x="0" y="0"/>
                </a:moveTo>
                <a:lnTo>
                  <a:pt x="596933" y="0"/>
                </a:lnTo>
                <a:lnTo>
                  <a:pt x="596933" y="613568"/>
                </a:lnTo>
                <a:lnTo>
                  <a:pt x="0" y="6135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535486" y="4086244"/>
            <a:ext cx="9815307" cy="1186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7063" spc="692">
                <a:solidFill>
                  <a:srgbClr val="231F20"/>
                </a:solidFill>
                <a:latin typeface="Oswald Bold"/>
              </a:rPr>
              <a:t>TEORIE PERIODIZACE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37207" y="6544254"/>
            <a:ext cx="10413585" cy="130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79"/>
              </a:lnSpc>
            </a:pPr>
            <a:r>
              <a:rPr lang="en-US" sz="7699">
                <a:solidFill>
                  <a:srgbClr val="231F20"/>
                </a:solidFill>
                <a:latin typeface="Oswald Bold"/>
              </a:rPr>
              <a:t>PSYCHIKY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87923">
            <a:off x="-2683214" y="7543802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12076940" y="-3354783"/>
            <a:ext cx="7032580" cy="7216267"/>
          </a:xfrm>
          <a:custGeom>
            <a:avLst/>
            <a:gdLst/>
            <a:ahLst/>
            <a:cxnLst/>
            <a:rect r="r" b="b" t="t" l="l"/>
            <a:pathLst>
              <a:path h="7216267" w="7032580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6545" y="507293"/>
            <a:ext cx="9537014" cy="3611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59"/>
              </a:lnSpc>
              <a:spcBef>
                <a:spcPct val="0"/>
              </a:spcBef>
            </a:pPr>
            <a:r>
              <a:rPr lang="en-US" sz="6999" spc="685">
                <a:solidFill>
                  <a:srgbClr val="231F20"/>
                </a:solidFill>
                <a:latin typeface="Oswald Bold"/>
              </a:rPr>
              <a:t>SOUČASNÉ TRENDY A ROZŠÍŘENÍ TEORIÍ PERIODIZACE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64864" y="3405917"/>
            <a:ext cx="9331117" cy="5852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09017" indent="-254509" lvl="1">
              <a:lnSpc>
                <a:spcPts val="3300"/>
              </a:lnSpc>
              <a:buFont typeface="Arial"/>
              <a:buChar char="•"/>
            </a:pPr>
            <a:r>
              <a:rPr lang="en-US" sz="2357">
                <a:solidFill>
                  <a:srgbClr val="231F20"/>
                </a:solidFill>
                <a:latin typeface="Open Sans Bold"/>
              </a:rPr>
              <a:t> Současným trendem v oblasti teorií periodizace je zdůraznění individuálních rozdílů </a:t>
            </a:r>
          </a:p>
          <a:p>
            <a:pPr marL="509017" indent="-254509" lvl="1">
              <a:lnSpc>
                <a:spcPts val="3300"/>
              </a:lnSpc>
              <a:buFont typeface="Arial"/>
              <a:buChar char="•"/>
            </a:pPr>
            <a:r>
              <a:rPr lang="en-US" sz="2357">
                <a:solidFill>
                  <a:srgbClr val="231F20"/>
                </a:solidFill>
                <a:latin typeface="Open Sans Bold"/>
              </a:rPr>
              <a:t> Teorie nyní více než kdy jindy bere v úvahu jedinečné charakteristiky každého jedince</a:t>
            </a:r>
          </a:p>
          <a:p>
            <a:pPr marL="509017" indent="-254509" lvl="1">
              <a:lnSpc>
                <a:spcPts val="3300"/>
              </a:lnSpc>
              <a:buFont typeface="Arial"/>
              <a:buChar char="•"/>
            </a:pPr>
            <a:r>
              <a:rPr lang="en-US" sz="2357">
                <a:solidFill>
                  <a:srgbClr val="231F20"/>
                </a:solidFill>
                <a:latin typeface="Open Sans Bold"/>
              </a:rPr>
              <a:t>Výzkum mozku</a:t>
            </a:r>
          </a:p>
          <a:p>
            <a:pPr marL="509017" indent="-254509" lvl="1">
              <a:lnSpc>
                <a:spcPts val="3300"/>
              </a:lnSpc>
              <a:buFont typeface="Arial"/>
              <a:buChar char="•"/>
            </a:pPr>
            <a:r>
              <a:rPr lang="en-US" sz="2357">
                <a:solidFill>
                  <a:srgbClr val="231F20"/>
                </a:solidFill>
                <a:latin typeface="Open Sans Bold"/>
              </a:rPr>
              <a:t>Globalizace</a:t>
            </a:r>
          </a:p>
          <a:p>
            <a:pPr marL="509017" indent="-254509" lvl="1">
              <a:lnSpc>
                <a:spcPts val="3300"/>
              </a:lnSpc>
              <a:buFont typeface="Arial"/>
              <a:buChar char="•"/>
            </a:pPr>
            <a:r>
              <a:rPr lang="en-US" sz="2357">
                <a:solidFill>
                  <a:srgbClr val="231F20"/>
                </a:solidFill>
                <a:latin typeface="Open Sans Bold"/>
              </a:rPr>
              <a:t>Technologie a virtuální svět -  vliv online komunikace, sociálních sítí a digitálního učení</a:t>
            </a:r>
          </a:p>
          <a:p>
            <a:pPr marL="509017" indent="-254509" lvl="1">
              <a:lnSpc>
                <a:spcPts val="3300"/>
              </a:lnSpc>
              <a:buFont typeface="Arial"/>
              <a:buChar char="•"/>
            </a:pPr>
            <a:r>
              <a:rPr lang="en-US" sz="2357">
                <a:solidFill>
                  <a:srgbClr val="231F20"/>
                </a:solidFill>
                <a:latin typeface="Open Sans Bold"/>
              </a:rPr>
              <a:t>Rozvoj genderové identity</a:t>
            </a:r>
          </a:p>
          <a:p>
            <a:pPr marL="509017" indent="-254509" lvl="1">
              <a:lnSpc>
                <a:spcPts val="3300"/>
              </a:lnSpc>
              <a:buFont typeface="Arial"/>
              <a:buChar char="•"/>
            </a:pPr>
            <a:r>
              <a:rPr lang="en-US" sz="2357">
                <a:solidFill>
                  <a:srgbClr val="231F20"/>
                </a:solidFill>
                <a:latin typeface="Open Sans Bold"/>
              </a:rPr>
              <a:t>Lifelong Learning (učení po celý život): Vzhledem k rychlému technologickému vývoji a změnám na pracovním trhu je stále důležitější klást důraz na učení a rozvoj po celý život. To ovlivňuje teorie periodizace v souvislosti s vývojem do pozdějšího věku.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80377">
            <a:off x="9407140" y="-9309963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61733" y="5519911"/>
            <a:ext cx="6745187" cy="3025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65"/>
              </a:lnSpc>
              <a:spcBef>
                <a:spcPct val="0"/>
              </a:spcBef>
            </a:pPr>
            <a:r>
              <a:rPr lang="en-US" sz="2475">
                <a:solidFill>
                  <a:srgbClr val="000000"/>
                </a:solidFill>
                <a:latin typeface="DM Sans Italics"/>
              </a:rPr>
              <a:t>Vývoj lidské psychiky je jako pestrá mozaika, kde se prolínají teorie, osobnosti a kontexty, vytvářejíce jedinečný portrét každého jedince na cestě od narození až po stáří. Tato cesta je plná výzev, objevování a přizpůsobování se okolí, přičemž každá teorie nám pomáhá rozluštit tajemství lidského vývoje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61733" y="2105045"/>
            <a:ext cx="8097687" cy="3241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DĚKUJI ZA POZORNOST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409623" y="2266970"/>
            <a:ext cx="734693" cy="755166"/>
          </a:xfrm>
          <a:custGeom>
            <a:avLst/>
            <a:gdLst/>
            <a:ahLst/>
            <a:cxnLst/>
            <a:rect r="r" b="b" t="t" l="l"/>
            <a:pathLst>
              <a:path h="755166" w="734693">
                <a:moveTo>
                  <a:pt x="0" y="0"/>
                </a:moveTo>
                <a:lnTo>
                  <a:pt x="734692" y="0"/>
                </a:lnTo>
                <a:lnTo>
                  <a:pt x="734692" y="755166"/>
                </a:lnTo>
                <a:lnTo>
                  <a:pt x="0" y="7551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628874" y="3180249"/>
            <a:ext cx="2296190" cy="716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47"/>
              </a:lnSpc>
              <a:spcBef>
                <a:spcPct val="0"/>
              </a:spcBef>
            </a:pPr>
            <a:r>
              <a:rPr lang="en-US" sz="2135" spc="209">
                <a:solidFill>
                  <a:srgbClr val="231F20"/>
                </a:solidFill>
                <a:latin typeface="Montserrat Classic Bold"/>
              </a:rPr>
              <a:t>URBÁŠKOVÁ MICHAELA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-4254153" y="7476061"/>
            <a:ext cx="11881594" cy="3564478"/>
          </a:xfrm>
          <a:custGeom>
            <a:avLst/>
            <a:gdLst/>
            <a:ahLst/>
            <a:cxnLst/>
            <a:rect r="r" b="b" t="t" l="l"/>
            <a:pathLst>
              <a:path h="3564478" w="11881594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659121">
            <a:off x="-4012602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9320" y="2901697"/>
            <a:ext cx="1400485" cy="6493178"/>
            <a:chOff x="0" y="0"/>
            <a:chExt cx="368852" cy="17101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8852" cy="1710137"/>
            </a:xfrm>
            <a:custGeom>
              <a:avLst/>
              <a:gdLst/>
              <a:ahLst/>
              <a:cxnLst/>
              <a:rect r="r" b="b" t="t" l="l"/>
              <a:pathLst>
                <a:path h="1710137" w="368852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68852" cy="172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2016048">
            <a:off x="12243487" y="-1005305"/>
            <a:ext cx="10749463" cy="2687366"/>
          </a:xfrm>
          <a:custGeom>
            <a:avLst/>
            <a:gdLst/>
            <a:ahLst/>
            <a:cxnLst/>
            <a:rect r="r" b="b" t="t" l="l"/>
            <a:pathLst>
              <a:path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926336" y="312411"/>
            <a:ext cx="6212094" cy="4114800"/>
          </a:xfrm>
          <a:custGeom>
            <a:avLst/>
            <a:gdLst/>
            <a:ahLst/>
            <a:cxnLst/>
            <a:rect r="r" b="b" t="t" l="l"/>
            <a:pathLst>
              <a:path h="4114800" w="6212094">
                <a:moveTo>
                  <a:pt x="0" y="0"/>
                </a:moveTo>
                <a:lnTo>
                  <a:pt x="6212094" y="0"/>
                </a:lnTo>
                <a:lnTo>
                  <a:pt x="62120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80992" y="1036994"/>
            <a:ext cx="7416941" cy="168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OBSAH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31353" y="3225185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31353" y="4022304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31353" y="4903461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231353" y="5700580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50954" y="6492957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50954" y="7323921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250954" y="8174214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07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07430" y="3124043"/>
            <a:ext cx="5790503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ÚVOD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07430" y="3866669"/>
            <a:ext cx="6076629" cy="8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HISTORIE A VÝVOJ TEORIÍ PERIODIZACE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607430" y="4874886"/>
            <a:ext cx="5790503" cy="8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APLIKACE TEORIÍ PERIODIZACE V PRAXI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07430" y="5883984"/>
            <a:ext cx="6076629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TEORIE JEAN PIAGETA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7430" y="6587710"/>
            <a:ext cx="6076629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TEORIE ERIKA ERIKSONA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607430" y="7330109"/>
            <a:ext cx="5790503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TEORIE URIE BRONFENBRENNERA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607430" y="8196332"/>
            <a:ext cx="6076629" cy="8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SOUČASNÉ TRENDY A ROZŠÍŘENÍ TEORIÍ PERIODIZACE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662994" y="337474"/>
            <a:ext cx="4296549" cy="9570246"/>
            <a:chOff x="0" y="0"/>
            <a:chExt cx="1131601" cy="25205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31601" cy="2520559"/>
            </a:xfrm>
            <a:custGeom>
              <a:avLst/>
              <a:gdLst/>
              <a:ahLst/>
              <a:cxnLst/>
              <a:rect r="r" b="b" t="t" l="l"/>
              <a:pathLst>
                <a:path h="2520559" w="1131601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142191" y="3396305"/>
            <a:ext cx="9610044" cy="1948998"/>
            <a:chOff x="0" y="0"/>
            <a:chExt cx="3682024" cy="74674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82024" cy="746746"/>
            </a:xfrm>
            <a:custGeom>
              <a:avLst/>
              <a:gdLst/>
              <a:ahLst/>
              <a:cxnLst/>
              <a:rect r="r" b="b" t="t" l="l"/>
              <a:pathLst>
                <a:path h="746746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142191" y="5777447"/>
            <a:ext cx="9610044" cy="1948998"/>
            <a:chOff x="0" y="0"/>
            <a:chExt cx="3682024" cy="7467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682024" cy="746746"/>
            </a:xfrm>
            <a:custGeom>
              <a:avLst/>
              <a:gdLst/>
              <a:ahLst/>
              <a:cxnLst/>
              <a:rect r="r" b="b" t="t" l="l"/>
              <a:pathLst>
                <a:path h="746746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948284" y="3250428"/>
            <a:ext cx="4595886" cy="5222598"/>
          </a:xfrm>
          <a:custGeom>
            <a:avLst/>
            <a:gdLst/>
            <a:ahLst/>
            <a:cxnLst/>
            <a:rect r="r" b="b" t="t" l="l"/>
            <a:pathLst>
              <a:path h="5222598" w="4595886">
                <a:moveTo>
                  <a:pt x="0" y="0"/>
                </a:moveTo>
                <a:lnTo>
                  <a:pt x="4595887" y="0"/>
                </a:lnTo>
                <a:lnTo>
                  <a:pt x="4595887" y="5222598"/>
                </a:lnTo>
                <a:lnTo>
                  <a:pt x="0" y="52225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142191" y="888605"/>
            <a:ext cx="7416941" cy="1686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ÚVOD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14843" y="3601588"/>
            <a:ext cx="9464741" cy="1500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60660" indent="-230330" lvl="1">
              <a:lnSpc>
                <a:spcPts val="2987"/>
              </a:lnSpc>
              <a:buFont typeface="Arial"/>
              <a:buChar char="•"/>
            </a:pPr>
            <a:r>
              <a:rPr lang="en-US" sz="2133">
                <a:solidFill>
                  <a:srgbClr val="231F20"/>
                </a:solidFill>
                <a:latin typeface="Open Sans Bold"/>
              </a:rPr>
              <a:t>Vývoj lidské psychiky je fascinujícím a složitým procesem, který nás provází od narození až po stáří, a teorie periodizace nám pomáhají lépe porozumět tomu, jak se tato psychika mění a vyvíjí během našeho života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14843" y="5823627"/>
            <a:ext cx="8936417" cy="1469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59867" indent="-229933" lvl="1">
              <a:lnSpc>
                <a:spcPts val="2981"/>
              </a:lnSpc>
              <a:buFont typeface="Arial"/>
              <a:buChar char="•"/>
            </a:pPr>
            <a:r>
              <a:rPr lang="en-US" sz="2129">
                <a:solidFill>
                  <a:srgbClr val="231F20"/>
                </a:solidFill>
                <a:latin typeface="Open Sans Bold"/>
              </a:rPr>
              <a:t>Teorie periodizace vývoje lidské psychiky nám umožňují rozdělit tento dlouhý a komplexní proces na jednotlivé stadia a fáze, což nám usnadňuje zkoumání a porozumění tomu, jak se naše myšlení, chování a emoce vyvíjejí v průběhu času.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86970" y="2020268"/>
            <a:ext cx="1104804" cy="1121111"/>
          </a:xfrm>
          <a:custGeom>
            <a:avLst/>
            <a:gdLst/>
            <a:ahLst/>
            <a:cxnLst/>
            <a:rect r="r" b="b" t="t" l="l"/>
            <a:pathLst>
              <a:path h="1121111" w="1104804">
                <a:moveTo>
                  <a:pt x="0" y="0"/>
                </a:moveTo>
                <a:lnTo>
                  <a:pt x="1104804" y="0"/>
                </a:lnTo>
                <a:lnTo>
                  <a:pt x="1104804" y="1121111"/>
                </a:lnTo>
                <a:lnTo>
                  <a:pt x="0" y="112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79722" y="-4833750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176364">
            <a:off x="-4105129" y="653023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69647" y="4854379"/>
            <a:ext cx="4227188" cy="3751629"/>
          </a:xfrm>
          <a:custGeom>
            <a:avLst/>
            <a:gdLst/>
            <a:ahLst/>
            <a:cxnLst/>
            <a:rect r="r" b="b" t="t" l="l"/>
            <a:pathLst>
              <a:path h="3751629" w="4227188">
                <a:moveTo>
                  <a:pt x="0" y="0"/>
                </a:moveTo>
                <a:lnTo>
                  <a:pt x="4227188" y="0"/>
                </a:lnTo>
                <a:lnTo>
                  <a:pt x="4227188" y="3751629"/>
                </a:lnTo>
                <a:lnTo>
                  <a:pt x="0" y="37516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26744" y="728985"/>
            <a:ext cx="11552977" cy="3589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HISTORIE A VÝVOJ TEORIÍ PERIODIZACE</a:t>
            </a:r>
          </a:p>
          <a:p>
            <a:pPr algn="ctr">
              <a:lnSpc>
                <a:spcPts val="9587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651566" y="4009722"/>
            <a:ext cx="11518080" cy="4049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5642" indent="-357821" lvl="1">
              <a:lnSpc>
                <a:spcPts val="4640"/>
              </a:lnSpc>
              <a:buFont typeface="Arial"/>
              <a:buChar char="•"/>
            </a:pPr>
            <a:r>
              <a:rPr lang="en-US" sz="3314">
                <a:solidFill>
                  <a:srgbClr val="231F20"/>
                </a:solidFill>
                <a:latin typeface="Open Sans Bold"/>
              </a:rPr>
              <a:t>Historický kontext: První myšlenky o vývoji psychiky</a:t>
            </a:r>
          </a:p>
          <a:p>
            <a:pPr>
              <a:lnSpc>
                <a:spcPts val="4640"/>
              </a:lnSpc>
            </a:pPr>
          </a:p>
          <a:p>
            <a:pPr marL="715642" indent="-357821" lvl="1">
              <a:lnSpc>
                <a:spcPts val="4640"/>
              </a:lnSpc>
              <a:buFont typeface="Arial"/>
              <a:buChar char="•"/>
            </a:pPr>
            <a:r>
              <a:rPr lang="en-US" sz="3314">
                <a:solidFill>
                  <a:srgbClr val="231F20"/>
                </a:solidFill>
                <a:latin typeface="Open Sans Bold"/>
              </a:rPr>
              <a:t>Významné osobnosti a jejich přínos k teoriím periodizace</a:t>
            </a:r>
          </a:p>
          <a:p>
            <a:pPr>
              <a:lnSpc>
                <a:spcPts val="4640"/>
              </a:lnSpc>
            </a:pPr>
          </a:p>
          <a:p>
            <a:pPr marL="715642" indent="-357821" lvl="1">
              <a:lnSpc>
                <a:spcPts val="4640"/>
              </a:lnSpc>
              <a:buFont typeface="Arial"/>
              <a:buChar char="•"/>
            </a:pPr>
            <a:r>
              <a:rPr lang="en-US" sz="3314">
                <a:solidFill>
                  <a:srgbClr val="231F20"/>
                </a:solidFill>
                <a:latin typeface="Open Sans Bold"/>
              </a:rPr>
              <a:t>Od jednoduchých periodizací se přešlo k moderním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-6937517" y="-8747353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580377">
            <a:off x="10646613" y="3123224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3" y="0"/>
                </a:lnTo>
                <a:lnTo>
                  <a:pt x="12102933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213955" y="2749552"/>
            <a:ext cx="4515322" cy="6213207"/>
            <a:chOff x="0" y="0"/>
            <a:chExt cx="1854200" cy="25514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080" y="41910"/>
              <a:ext cx="1849120" cy="2509520"/>
            </a:xfrm>
            <a:custGeom>
              <a:avLst/>
              <a:gdLst/>
              <a:ahLst/>
              <a:cxnLst/>
              <a:rect r="r" b="b" t="t" l="l"/>
              <a:pathLst>
                <a:path h="2509520" w="1849120">
                  <a:moveTo>
                    <a:pt x="1849120" y="2509520"/>
                  </a:moveTo>
                  <a:lnTo>
                    <a:pt x="27940" y="2509520"/>
                  </a:lnTo>
                  <a:lnTo>
                    <a:pt x="0" y="2467610"/>
                  </a:lnTo>
                  <a:lnTo>
                    <a:pt x="27940" y="0"/>
                  </a:lnTo>
                  <a:lnTo>
                    <a:pt x="184912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050" y="15240"/>
              <a:ext cx="1823720" cy="2526030"/>
            </a:xfrm>
            <a:custGeom>
              <a:avLst/>
              <a:gdLst/>
              <a:ahLst/>
              <a:cxnLst/>
              <a:rect r="r" b="b" t="t" l="l"/>
              <a:pathLst>
                <a:path h="2526030" w="1823720">
                  <a:moveTo>
                    <a:pt x="1823720" y="2526030"/>
                  </a:moveTo>
                  <a:lnTo>
                    <a:pt x="27940" y="2526030"/>
                  </a:lnTo>
                  <a:lnTo>
                    <a:pt x="0" y="2482850"/>
                  </a:lnTo>
                  <a:lnTo>
                    <a:pt x="27940" y="16510"/>
                  </a:lnTo>
                  <a:lnTo>
                    <a:pt x="1800860" y="0"/>
                  </a:lnTo>
                  <a:lnTo>
                    <a:pt x="1823720" y="4191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21180" cy="2509520"/>
            </a:xfrm>
            <a:custGeom>
              <a:avLst/>
              <a:gdLst/>
              <a:ahLst/>
              <a:cxnLst/>
              <a:rect r="r" b="b" t="t" l="l"/>
              <a:pathLst>
                <a:path h="2509520" w="1821180">
                  <a:moveTo>
                    <a:pt x="0" y="0"/>
                  </a:moveTo>
                  <a:lnTo>
                    <a:pt x="1821180" y="0"/>
                  </a:lnTo>
                  <a:lnTo>
                    <a:pt x="182118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23190" y="52070"/>
              <a:ext cx="1642110" cy="2405380"/>
            </a:xfrm>
            <a:custGeom>
              <a:avLst/>
              <a:gdLst/>
              <a:ahLst/>
              <a:cxnLst/>
              <a:rect r="r" b="b" t="t" l="l"/>
              <a:pathLst>
                <a:path h="2405380" w="1642110">
                  <a:moveTo>
                    <a:pt x="0" y="0"/>
                  </a:moveTo>
                  <a:lnTo>
                    <a:pt x="1642110" y="0"/>
                  </a:lnTo>
                  <a:lnTo>
                    <a:pt x="1642110" y="2405380"/>
                  </a:lnTo>
                  <a:lnTo>
                    <a:pt x="0" y="2405380"/>
                  </a:lnTo>
                  <a:close/>
                </a:path>
              </a:pathLst>
            </a:custGeom>
            <a:blipFill>
              <a:blip r:embed="rId5"/>
              <a:stretch>
                <a:fillRect l="-8185" t="0" r="-8185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8100" y="0"/>
              <a:ext cx="24130" cy="2509520"/>
            </a:xfrm>
            <a:custGeom>
              <a:avLst/>
              <a:gdLst/>
              <a:ahLst/>
              <a:cxnLst/>
              <a:rect r="r" b="b" t="t" l="l"/>
              <a:pathLst>
                <a:path h="2509520" w="24130">
                  <a:moveTo>
                    <a:pt x="0" y="0"/>
                  </a:moveTo>
                  <a:lnTo>
                    <a:pt x="24130" y="0"/>
                  </a:lnTo>
                  <a:lnTo>
                    <a:pt x="2413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DBDBDB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1001878" y="2749552"/>
            <a:ext cx="4515322" cy="6213207"/>
            <a:chOff x="0" y="0"/>
            <a:chExt cx="1854200" cy="25514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080" y="41910"/>
              <a:ext cx="1849120" cy="2509520"/>
            </a:xfrm>
            <a:custGeom>
              <a:avLst/>
              <a:gdLst/>
              <a:ahLst/>
              <a:cxnLst/>
              <a:rect r="r" b="b" t="t" l="l"/>
              <a:pathLst>
                <a:path h="2509520" w="1849120">
                  <a:moveTo>
                    <a:pt x="1849120" y="2509520"/>
                  </a:moveTo>
                  <a:lnTo>
                    <a:pt x="27940" y="2509520"/>
                  </a:lnTo>
                  <a:lnTo>
                    <a:pt x="0" y="2467610"/>
                  </a:lnTo>
                  <a:lnTo>
                    <a:pt x="27940" y="0"/>
                  </a:lnTo>
                  <a:lnTo>
                    <a:pt x="184912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9050" y="15240"/>
              <a:ext cx="1823720" cy="2526030"/>
            </a:xfrm>
            <a:custGeom>
              <a:avLst/>
              <a:gdLst/>
              <a:ahLst/>
              <a:cxnLst/>
              <a:rect r="r" b="b" t="t" l="l"/>
              <a:pathLst>
                <a:path h="2526030" w="1823720">
                  <a:moveTo>
                    <a:pt x="1823720" y="2526030"/>
                  </a:moveTo>
                  <a:lnTo>
                    <a:pt x="27940" y="2526030"/>
                  </a:lnTo>
                  <a:lnTo>
                    <a:pt x="0" y="2482850"/>
                  </a:lnTo>
                  <a:lnTo>
                    <a:pt x="27940" y="16510"/>
                  </a:lnTo>
                  <a:lnTo>
                    <a:pt x="1800860" y="0"/>
                  </a:lnTo>
                  <a:lnTo>
                    <a:pt x="1823720" y="4191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21180" cy="2509520"/>
            </a:xfrm>
            <a:custGeom>
              <a:avLst/>
              <a:gdLst/>
              <a:ahLst/>
              <a:cxnLst/>
              <a:rect r="r" b="b" t="t" l="l"/>
              <a:pathLst>
                <a:path h="2509520" w="1821180">
                  <a:moveTo>
                    <a:pt x="0" y="0"/>
                  </a:moveTo>
                  <a:lnTo>
                    <a:pt x="1821180" y="0"/>
                  </a:lnTo>
                  <a:lnTo>
                    <a:pt x="182118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3190" y="52070"/>
              <a:ext cx="1642110" cy="2405380"/>
            </a:xfrm>
            <a:custGeom>
              <a:avLst/>
              <a:gdLst/>
              <a:ahLst/>
              <a:cxnLst/>
              <a:rect r="r" b="b" t="t" l="l"/>
              <a:pathLst>
                <a:path h="2405380" w="1642110">
                  <a:moveTo>
                    <a:pt x="0" y="0"/>
                  </a:moveTo>
                  <a:lnTo>
                    <a:pt x="1642110" y="0"/>
                  </a:lnTo>
                  <a:lnTo>
                    <a:pt x="1642110" y="2405380"/>
                  </a:lnTo>
                  <a:lnTo>
                    <a:pt x="0" y="2405380"/>
                  </a:lnTo>
                  <a:close/>
                </a:path>
              </a:pathLst>
            </a:custGeom>
            <a:blipFill>
              <a:blip r:embed="rId6"/>
              <a:stretch>
                <a:fillRect l="-5499" t="0" r="-5499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8100" y="0"/>
              <a:ext cx="24130" cy="2509520"/>
            </a:xfrm>
            <a:custGeom>
              <a:avLst/>
              <a:gdLst/>
              <a:ahLst/>
              <a:cxnLst/>
              <a:rect r="r" b="b" t="t" l="l"/>
              <a:pathLst>
                <a:path h="2509520" w="24130">
                  <a:moveTo>
                    <a:pt x="0" y="0"/>
                  </a:moveTo>
                  <a:lnTo>
                    <a:pt x="24130" y="0"/>
                  </a:lnTo>
                  <a:lnTo>
                    <a:pt x="2413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DBDBDB"/>
            </a:solid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6105556" y="2749552"/>
            <a:ext cx="4515322" cy="6213207"/>
            <a:chOff x="0" y="0"/>
            <a:chExt cx="1854200" cy="25514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080" y="41910"/>
              <a:ext cx="1849120" cy="2509520"/>
            </a:xfrm>
            <a:custGeom>
              <a:avLst/>
              <a:gdLst/>
              <a:ahLst/>
              <a:cxnLst/>
              <a:rect r="r" b="b" t="t" l="l"/>
              <a:pathLst>
                <a:path h="2509520" w="1849120">
                  <a:moveTo>
                    <a:pt x="1849120" y="2509520"/>
                  </a:moveTo>
                  <a:lnTo>
                    <a:pt x="27940" y="2509520"/>
                  </a:lnTo>
                  <a:lnTo>
                    <a:pt x="0" y="2467610"/>
                  </a:lnTo>
                  <a:lnTo>
                    <a:pt x="27940" y="0"/>
                  </a:lnTo>
                  <a:lnTo>
                    <a:pt x="184912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9050" y="15240"/>
              <a:ext cx="1823720" cy="2526030"/>
            </a:xfrm>
            <a:custGeom>
              <a:avLst/>
              <a:gdLst/>
              <a:ahLst/>
              <a:cxnLst/>
              <a:rect r="r" b="b" t="t" l="l"/>
              <a:pathLst>
                <a:path h="2526030" w="1823720">
                  <a:moveTo>
                    <a:pt x="1823720" y="2526030"/>
                  </a:moveTo>
                  <a:lnTo>
                    <a:pt x="27940" y="2526030"/>
                  </a:lnTo>
                  <a:lnTo>
                    <a:pt x="0" y="2482850"/>
                  </a:lnTo>
                  <a:lnTo>
                    <a:pt x="27940" y="16510"/>
                  </a:lnTo>
                  <a:lnTo>
                    <a:pt x="1800860" y="0"/>
                  </a:lnTo>
                  <a:lnTo>
                    <a:pt x="1823720" y="4191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821180" cy="2509520"/>
            </a:xfrm>
            <a:custGeom>
              <a:avLst/>
              <a:gdLst/>
              <a:ahLst/>
              <a:cxnLst/>
              <a:rect r="r" b="b" t="t" l="l"/>
              <a:pathLst>
                <a:path h="2509520" w="1821180">
                  <a:moveTo>
                    <a:pt x="0" y="0"/>
                  </a:moveTo>
                  <a:lnTo>
                    <a:pt x="1821180" y="0"/>
                  </a:lnTo>
                  <a:lnTo>
                    <a:pt x="182118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23190" y="52070"/>
              <a:ext cx="1642110" cy="2405380"/>
            </a:xfrm>
            <a:custGeom>
              <a:avLst/>
              <a:gdLst/>
              <a:ahLst/>
              <a:cxnLst/>
              <a:rect r="r" b="b" t="t" l="l"/>
              <a:pathLst>
                <a:path h="2405380" w="1642110">
                  <a:moveTo>
                    <a:pt x="0" y="0"/>
                  </a:moveTo>
                  <a:lnTo>
                    <a:pt x="1642110" y="0"/>
                  </a:lnTo>
                  <a:lnTo>
                    <a:pt x="1642110" y="2405380"/>
                  </a:lnTo>
                  <a:lnTo>
                    <a:pt x="0" y="2405380"/>
                  </a:lnTo>
                  <a:close/>
                </a:path>
              </a:pathLst>
            </a:custGeom>
            <a:blipFill>
              <a:blip r:embed="rId7"/>
              <a:stretch>
                <a:fillRect l="-1675" t="0" r="-1675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38100" y="0"/>
              <a:ext cx="24130" cy="2509520"/>
            </a:xfrm>
            <a:custGeom>
              <a:avLst/>
              <a:gdLst/>
              <a:ahLst/>
              <a:cxnLst/>
              <a:rect r="r" b="b" t="t" l="l"/>
              <a:pathLst>
                <a:path h="2509520" w="24130">
                  <a:moveTo>
                    <a:pt x="0" y="0"/>
                  </a:moveTo>
                  <a:lnTo>
                    <a:pt x="24130" y="0"/>
                  </a:lnTo>
                  <a:lnTo>
                    <a:pt x="2413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DBDBDB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521446" y="8990763"/>
            <a:ext cx="3900339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Open Sans Bold"/>
              </a:rPr>
              <a:t>Jean-Jacques Rousseau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021736" y="8990763"/>
            <a:ext cx="2475607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Open Sans Bold"/>
              </a:rPr>
              <a:t>G. Stanley Hall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078384" y="8990763"/>
            <a:ext cx="2569666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Open Sans Bold"/>
              </a:rPr>
              <a:t>Sigmund Freud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405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169367" y="-10264537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337652" y="465691"/>
            <a:ext cx="10094642" cy="2385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20"/>
              </a:lnSpc>
            </a:pPr>
            <a:r>
              <a:rPr lang="en-US" sz="6971" spc="683">
                <a:solidFill>
                  <a:srgbClr val="FFFFFF"/>
                </a:solidFill>
                <a:latin typeface="Oswald Bold"/>
              </a:rPr>
              <a:t>APLIKACE TEORIÍ PERIODIZACE V PRAXI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447294" y="-3843198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11687" y="3071260"/>
            <a:ext cx="5260799" cy="2369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93"/>
              </a:lnSpc>
            </a:pPr>
            <a:r>
              <a:rPr lang="en-US" sz="2709">
                <a:solidFill>
                  <a:srgbClr val="FFFFFF"/>
                </a:solidFill>
                <a:latin typeface="Open Sans Bold"/>
              </a:rPr>
              <a:t>Aplikace teorií periodizace v praxi má mnoho důležitých aspektů a může ovlivnit různé oblasti lidského života. Zde jsou některé z nich: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52330" y="5379696"/>
            <a:ext cx="6611986" cy="2795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9810" indent="-344905" lvl="1">
              <a:lnSpc>
                <a:spcPts val="4473"/>
              </a:lnSpc>
              <a:buAutoNum type="arabicPeriod" startAt="1"/>
            </a:pPr>
            <a:r>
              <a:rPr lang="en-US" sz="3195">
                <a:solidFill>
                  <a:srgbClr val="FFFFFF"/>
                </a:solidFill>
                <a:latin typeface="Quicksand Bold"/>
              </a:rPr>
              <a:t>Vzdělávání</a:t>
            </a:r>
          </a:p>
          <a:p>
            <a:pPr marL="689810" indent="-344905" lvl="1">
              <a:lnSpc>
                <a:spcPts val="4473"/>
              </a:lnSpc>
              <a:buAutoNum type="arabicPeriod" startAt="1"/>
            </a:pPr>
            <a:r>
              <a:rPr lang="en-US" sz="3195">
                <a:solidFill>
                  <a:srgbClr val="FFFFFF"/>
                </a:solidFill>
                <a:latin typeface="Quicksand Bold"/>
              </a:rPr>
              <a:t>Sociální politika</a:t>
            </a:r>
          </a:p>
          <a:p>
            <a:pPr marL="689810" indent="-344905" lvl="1">
              <a:lnSpc>
                <a:spcPts val="4473"/>
              </a:lnSpc>
              <a:buAutoNum type="arabicPeriod" startAt="1"/>
            </a:pPr>
            <a:r>
              <a:rPr lang="en-US" sz="3195">
                <a:solidFill>
                  <a:srgbClr val="FFFFFF"/>
                </a:solidFill>
                <a:latin typeface="Quicksand Bold"/>
              </a:rPr>
              <a:t>Klinická psychologie a terapie</a:t>
            </a:r>
          </a:p>
          <a:p>
            <a:pPr marL="689810" indent="-344905" lvl="1">
              <a:lnSpc>
                <a:spcPts val="4473"/>
              </a:lnSpc>
              <a:buAutoNum type="arabicPeriod" startAt="1"/>
            </a:pPr>
            <a:r>
              <a:rPr lang="en-US" sz="3195">
                <a:solidFill>
                  <a:srgbClr val="FFFFFF"/>
                </a:solidFill>
                <a:latin typeface="Quicksand Bold"/>
              </a:rPr>
              <a:t>Zdravotní péče</a:t>
            </a:r>
          </a:p>
          <a:p>
            <a:pPr marL="689810" indent="-344905" lvl="1">
              <a:lnSpc>
                <a:spcPts val="4473"/>
              </a:lnSpc>
              <a:buAutoNum type="arabicPeriod" startAt="1"/>
            </a:pPr>
            <a:r>
              <a:rPr lang="en-US" sz="3195">
                <a:solidFill>
                  <a:srgbClr val="FFFFFF"/>
                </a:solidFill>
                <a:latin typeface="Quicksand Bold"/>
              </a:rPr>
              <a:t>Marketing a reklama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3723">
            <a:off x="12418521" y="-1056717"/>
            <a:ext cx="6918941" cy="7099660"/>
          </a:xfrm>
          <a:custGeom>
            <a:avLst/>
            <a:gdLst/>
            <a:ahLst/>
            <a:cxnLst/>
            <a:rect r="r" b="b" t="t" l="l"/>
            <a:pathLst>
              <a:path h="7099660" w="6918941">
                <a:moveTo>
                  <a:pt x="0" y="0"/>
                </a:moveTo>
                <a:lnTo>
                  <a:pt x="6918941" y="0"/>
                </a:lnTo>
                <a:lnTo>
                  <a:pt x="6918941" y="7099660"/>
                </a:lnTo>
                <a:lnTo>
                  <a:pt x="0" y="70996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87923">
            <a:off x="-8765458" y="1665479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040897" y="4121474"/>
            <a:ext cx="4218403" cy="4218403"/>
          </a:xfrm>
          <a:custGeom>
            <a:avLst/>
            <a:gdLst/>
            <a:ahLst/>
            <a:cxnLst/>
            <a:rect r="r" b="b" t="t" l="l"/>
            <a:pathLst>
              <a:path h="4218403" w="4218403">
                <a:moveTo>
                  <a:pt x="0" y="0"/>
                </a:moveTo>
                <a:lnTo>
                  <a:pt x="4218403" y="0"/>
                </a:lnTo>
                <a:lnTo>
                  <a:pt x="4218403" y="4218402"/>
                </a:lnTo>
                <a:lnTo>
                  <a:pt x="0" y="42184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00726" y="2445488"/>
            <a:ext cx="11234092" cy="465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92114" indent="-296057" lvl="1">
              <a:lnSpc>
                <a:spcPts val="3839"/>
              </a:lnSpc>
              <a:buFont typeface="Arial"/>
              <a:buChar char="•"/>
            </a:pPr>
            <a:r>
              <a:rPr lang="en-US" sz="2742">
                <a:solidFill>
                  <a:srgbClr val="000000"/>
                </a:solidFill>
                <a:latin typeface="Open Sans Bold"/>
              </a:rPr>
              <a:t> Soustředila se na vývoj myšlení a intelektu u dětí a mládeže.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52135"/>
            <a:ext cx="7728793" cy="118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swald Bold"/>
              </a:rPr>
              <a:t>TEORIE JEAN PIAGETA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437115" y="5518440"/>
            <a:ext cx="8420975" cy="1846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3825" indent="-281913" lvl="1">
              <a:lnSpc>
                <a:spcPts val="3656"/>
              </a:lnSpc>
              <a:buFont typeface="Arial"/>
              <a:buChar char="•"/>
            </a:pPr>
            <a:r>
              <a:rPr lang="en-US" sz="2611">
                <a:solidFill>
                  <a:srgbClr val="000000"/>
                </a:solidFill>
                <a:latin typeface="Open Sans Bold"/>
              </a:rPr>
              <a:t>Zůstává důležitým přínosem pro psychologii vývoje a poskytuje základ pro porozumění tomu, jak děti myslí, učí se a rozvíjejí své kognitivní schopnosti.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0726" y="3683867"/>
            <a:ext cx="9414774" cy="1891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7962" indent="-288981" lvl="1">
              <a:lnSpc>
                <a:spcPts val="3747"/>
              </a:lnSpc>
              <a:buFont typeface="Arial"/>
              <a:buChar char="•"/>
            </a:pPr>
            <a:r>
              <a:rPr lang="en-US" sz="2676">
                <a:solidFill>
                  <a:srgbClr val="000000"/>
                </a:solidFill>
                <a:latin typeface="Open Sans Bold"/>
              </a:rPr>
              <a:t>Piaget věřil, že děti aktivně konstruují své znalosti o světě. To znamená, že se učí prostřednictvím vlastního pozorování, experimentování a interakce se svým okolím.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25986" y="7909191"/>
            <a:ext cx="5614911" cy="1349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96"/>
              </a:lnSpc>
            </a:pPr>
            <a:r>
              <a:rPr lang="en-US" sz="1925">
                <a:solidFill>
                  <a:srgbClr val="000000"/>
                </a:solidFill>
                <a:latin typeface="DM Sans Italics"/>
              </a:rPr>
              <a:t>Vývoj myšlení by neměl být vnímán jako přechod z nedostatečného na dokonalé, ale jako zdokonalování schopnosti řešit složité problémy." – Jean Piaget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659121">
            <a:off x="12731155" y="4837866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314434">
            <a:off x="-3806493" y="-3947777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314434">
            <a:off x="-3482617" y="-3479619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314434">
            <a:off x="-3158741" y="-3011461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348141">
            <a:off x="16207324" y="-2410098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427090" y="3759641"/>
            <a:ext cx="4518465" cy="5386250"/>
          </a:xfrm>
          <a:custGeom>
            <a:avLst/>
            <a:gdLst/>
            <a:ahLst/>
            <a:cxnLst/>
            <a:rect r="r" b="b" t="t" l="l"/>
            <a:pathLst>
              <a:path h="5386250" w="4518465">
                <a:moveTo>
                  <a:pt x="0" y="0"/>
                </a:moveTo>
                <a:lnTo>
                  <a:pt x="4518465" y="0"/>
                </a:lnTo>
                <a:lnTo>
                  <a:pt x="4518465" y="5386249"/>
                </a:lnTo>
                <a:lnTo>
                  <a:pt x="0" y="5386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733829" y="6046949"/>
            <a:ext cx="2693261" cy="3098941"/>
          </a:xfrm>
          <a:custGeom>
            <a:avLst/>
            <a:gdLst/>
            <a:ahLst/>
            <a:cxnLst/>
            <a:rect r="r" b="b" t="t" l="l"/>
            <a:pathLst>
              <a:path h="3098941" w="2693261">
                <a:moveTo>
                  <a:pt x="0" y="0"/>
                </a:moveTo>
                <a:lnTo>
                  <a:pt x="2693261" y="0"/>
                </a:lnTo>
                <a:lnTo>
                  <a:pt x="2693261" y="3098941"/>
                </a:lnTo>
                <a:lnTo>
                  <a:pt x="0" y="3098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397648" y="3754670"/>
            <a:ext cx="1029442" cy="2292279"/>
          </a:xfrm>
          <a:custGeom>
            <a:avLst/>
            <a:gdLst/>
            <a:ahLst/>
            <a:cxnLst/>
            <a:rect r="r" b="b" t="t" l="l"/>
            <a:pathLst>
              <a:path h="2292279" w="1029442">
                <a:moveTo>
                  <a:pt x="0" y="0"/>
                </a:moveTo>
                <a:lnTo>
                  <a:pt x="1029442" y="0"/>
                </a:lnTo>
                <a:lnTo>
                  <a:pt x="1029442" y="2292279"/>
                </a:lnTo>
                <a:lnTo>
                  <a:pt x="0" y="2292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680947" y="850134"/>
            <a:ext cx="8828484" cy="118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swald Bold"/>
              </a:rPr>
              <a:t>TEORIE ERIKA ERIKSONA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51320" y="2906960"/>
            <a:ext cx="7145387" cy="6232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47120" indent="-273560" lvl="1">
              <a:lnSpc>
                <a:spcPts val="3547"/>
              </a:lnSpc>
              <a:buFont typeface="Arial"/>
              <a:buChar char="•"/>
            </a:pPr>
            <a:r>
              <a:rPr lang="en-US" sz="2534">
                <a:solidFill>
                  <a:srgbClr val="000000"/>
                </a:solidFill>
                <a:latin typeface="Open Sans Bold"/>
              </a:rPr>
              <a:t>Teorie psychosociálního vývoje</a:t>
            </a:r>
          </a:p>
          <a:p>
            <a:pPr>
              <a:lnSpc>
                <a:spcPts val="3547"/>
              </a:lnSpc>
            </a:pPr>
          </a:p>
          <a:p>
            <a:pPr marL="547120" indent="-273560" lvl="1">
              <a:lnSpc>
                <a:spcPts val="3547"/>
              </a:lnSpc>
              <a:buFont typeface="Arial"/>
              <a:buChar char="•"/>
            </a:pPr>
            <a:r>
              <a:rPr lang="en-US" sz="2534">
                <a:solidFill>
                  <a:srgbClr val="000000"/>
                </a:solidFill>
                <a:latin typeface="Open Sans Bold"/>
              </a:rPr>
              <a:t> zaměřuje se na vývoj identity jedince v průběhu života a zdůrazňuje vliv sociálních interakcí a životních událostí na vývoj osobnosti</a:t>
            </a:r>
          </a:p>
          <a:p>
            <a:pPr>
              <a:lnSpc>
                <a:spcPts val="3547"/>
              </a:lnSpc>
            </a:pPr>
          </a:p>
          <a:p>
            <a:pPr marL="547120" indent="-273560" lvl="1">
              <a:lnSpc>
                <a:spcPts val="3547"/>
              </a:lnSpc>
              <a:buFont typeface="Arial"/>
              <a:buChar char="•"/>
            </a:pPr>
            <a:r>
              <a:rPr lang="en-US" sz="2534">
                <a:solidFill>
                  <a:srgbClr val="000000"/>
                </a:solidFill>
                <a:latin typeface="Open Sans Bold"/>
              </a:rPr>
              <a:t>identifikoval osm stádií psychosociálního vývoje, přičemž každé stádium představuje určitý konflikt nebo výzvu, kterou jedinec musí úspěšně zvládnout</a:t>
            </a:r>
          </a:p>
          <a:p>
            <a:pPr>
              <a:lnSpc>
                <a:spcPts val="3547"/>
              </a:lnSpc>
            </a:pPr>
          </a:p>
          <a:p>
            <a:pPr>
              <a:lnSpc>
                <a:spcPts val="3547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4691166" y="8483773"/>
            <a:ext cx="4909713" cy="1286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10"/>
              </a:lnSpc>
            </a:pPr>
            <a:r>
              <a:rPr lang="en-US" sz="1864">
                <a:solidFill>
                  <a:srgbClr val="000000"/>
                </a:solidFill>
                <a:latin typeface="DM Sans Italics"/>
              </a:rPr>
              <a:t>Jednou z hlavních úloh člověka je najít smysl a identitu ve svém životě, a to prostřednictvím zvládnutí životních výzev." – Erik Erikson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405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852647">
            <a:off x="8061014" y="-14694469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2" y="0"/>
                </a:lnTo>
                <a:lnTo>
                  <a:pt x="24036382" y="24664199"/>
                </a:lnTo>
                <a:lnTo>
                  <a:pt x="0" y="24664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747944">
            <a:off x="-1599432" y="6783730"/>
            <a:ext cx="4823161" cy="4949140"/>
          </a:xfrm>
          <a:custGeom>
            <a:avLst/>
            <a:gdLst/>
            <a:ahLst/>
            <a:cxnLst/>
            <a:rect r="r" b="b" t="t" l="l"/>
            <a:pathLst>
              <a:path h="4949140" w="4823161">
                <a:moveTo>
                  <a:pt x="0" y="0"/>
                </a:moveTo>
                <a:lnTo>
                  <a:pt x="4823162" y="0"/>
                </a:lnTo>
                <a:lnTo>
                  <a:pt x="4823162" y="4949140"/>
                </a:lnTo>
                <a:lnTo>
                  <a:pt x="0" y="4949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962530" y="3312389"/>
            <a:ext cx="4345196" cy="5547059"/>
          </a:xfrm>
          <a:custGeom>
            <a:avLst/>
            <a:gdLst/>
            <a:ahLst/>
            <a:cxnLst/>
            <a:rect r="r" b="b" t="t" l="l"/>
            <a:pathLst>
              <a:path h="5547059" w="4345196">
                <a:moveTo>
                  <a:pt x="0" y="0"/>
                </a:moveTo>
                <a:lnTo>
                  <a:pt x="4345197" y="0"/>
                </a:lnTo>
                <a:lnTo>
                  <a:pt x="4345197" y="5547059"/>
                </a:lnTo>
                <a:lnTo>
                  <a:pt x="0" y="55470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980408" y="7039247"/>
            <a:ext cx="2686728" cy="2707031"/>
          </a:xfrm>
          <a:custGeom>
            <a:avLst/>
            <a:gdLst/>
            <a:ahLst/>
            <a:cxnLst/>
            <a:rect r="r" b="b" t="t" l="l"/>
            <a:pathLst>
              <a:path h="2707031" w="2686728">
                <a:moveTo>
                  <a:pt x="0" y="0"/>
                </a:moveTo>
                <a:lnTo>
                  <a:pt x="2686729" y="0"/>
                </a:lnTo>
                <a:lnTo>
                  <a:pt x="2686729" y="2707031"/>
                </a:lnTo>
                <a:lnTo>
                  <a:pt x="0" y="27070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540307" y="7128972"/>
            <a:ext cx="3266528" cy="2617306"/>
          </a:xfrm>
          <a:custGeom>
            <a:avLst/>
            <a:gdLst/>
            <a:ahLst/>
            <a:cxnLst/>
            <a:rect r="r" b="b" t="t" l="l"/>
            <a:pathLst>
              <a:path h="2617306" w="3266528">
                <a:moveTo>
                  <a:pt x="0" y="0"/>
                </a:moveTo>
                <a:lnTo>
                  <a:pt x="3266528" y="0"/>
                </a:lnTo>
                <a:lnTo>
                  <a:pt x="3266528" y="2617306"/>
                </a:lnTo>
                <a:lnTo>
                  <a:pt x="0" y="26173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5324" y="1189883"/>
            <a:ext cx="12093705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FFFFFF"/>
                </a:solidFill>
                <a:latin typeface="Oswald Bold"/>
              </a:rPr>
              <a:t>TEORIE URIE BRONFENBRENNERA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324" y="2746013"/>
            <a:ext cx="10822844" cy="389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8888" indent="-264444" lvl="1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FFFFFF"/>
                </a:solidFill>
                <a:latin typeface="Open Sans Bold"/>
              </a:rPr>
              <a:t>vyvinul teorii ekologických systémů</a:t>
            </a:r>
          </a:p>
          <a:p>
            <a:pPr marL="528888" indent="-264444" lvl="1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FFFFFF"/>
                </a:solidFill>
                <a:latin typeface="Open Sans Bold"/>
              </a:rPr>
              <a:t> teorie zkoumá vliv prostředí na lidský vývoj a zdůrazňuje složité interakce mezi jednotlivcem a jeho okolím</a:t>
            </a:r>
          </a:p>
          <a:p>
            <a:pPr marL="528888" indent="-264444" lvl="1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FFFFFF"/>
                </a:solidFill>
                <a:latin typeface="Open Sans Bold"/>
              </a:rPr>
              <a:t>teorie se skládá z několika úrovní ekologických systémů, které ovlivňují vývoj jedince</a:t>
            </a:r>
          </a:p>
          <a:p>
            <a:pPr marL="528888" indent="-264444" lvl="1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FFFFFF"/>
                </a:solidFill>
                <a:latin typeface="Open Sans Bold"/>
              </a:rPr>
              <a:t> teorie má širokou aplikaci v různých oblastech, jako je vzdělávání, sociální práce, rodinné poradenství a další, protože pomáhá lépe porozumět komplexnímu vlivu prostředí na lidský vývoj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42683" y="6610622"/>
            <a:ext cx="4126983" cy="13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21"/>
              </a:lnSpc>
            </a:pPr>
            <a:r>
              <a:rPr lang="en-US" sz="1943">
                <a:solidFill>
                  <a:srgbClr val="FFFFFF"/>
                </a:solidFill>
                <a:latin typeface="DM Sans Italics"/>
              </a:rPr>
              <a:t>"Lidský vývoj je složitý ekosystém, kde interakce mezi jedincem a jeho prostředím formují jeho osud." – Urie Bronfenbrenner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DAFuQI0JS78</dc:identifier>
  <dcterms:modified xsi:type="dcterms:W3CDTF">2011-08-01T06:04:30Z</dcterms:modified>
  <cp:revision>1</cp:revision>
  <dc:title>Urbášková Michaela</dc:title>
</cp:coreProperties>
</file>