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</p:sldIdLst>
  <p:sldSz cx="18288000" cy="10287000"/>
  <p:notesSz cx="6858000" cy="9144000"/>
  <p:embeddedFontLst>
    <p:embeddedFont>
      <p:font typeface="Libre Baskerville" charset="1" panose="02000000000000000000"/>
      <p:regular r:id="rId6"/>
    </p:embeddedFont>
    <p:embeddedFont>
      <p:font typeface="Libre Baskerville Bold" charset="1" panose="02000000000000000000"/>
      <p:regular r:id="rId7"/>
    </p:embeddedFont>
    <p:embeddedFont>
      <p:font typeface="Libre Baskerville Italics" charset="1" panose="02000000000000000000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Bodoni FLF" charset="1" panose="02000606090000020003"/>
      <p:regular r:id="rId13"/>
    </p:embeddedFont>
    <p:embeddedFont>
      <p:font typeface="Bodoni FLF Bold" charset="1" panose="02000803080000020003"/>
      <p:regular r:id="rId14"/>
    </p:embeddedFont>
    <p:embeddedFont>
      <p:font typeface="Bodoni FLF Italics" charset="1" panose="02000603090000090003"/>
      <p:regular r:id="rId15"/>
    </p:embeddedFont>
    <p:embeddedFont>
      <p:font typeface="Bodoni FLF Bold Italics" charset="1" panose="02000803090000090003"/>
      <p:regular r:id="rId16"/>
    </p:embeddedFont>
    <p:embeddedFont>
      <p:font typeface="Lovelo Line" charset="1" panose="00000000000000000000"/>
      <p:regular r:id="rId17"/>
    </p:embeddedFont>
    <p:embeddedFont>
      <p:font typeface="Lovelo Line Bold" charset="1" panose="02000000000000000000"/>
      <p:regular r:id="rId18"/>
    </p:embeddedFont>
    <p:embeddedFont>
      <p:font typeface="Aleo" charset="1" panose="020F0502020204030203"/>
      <p:regular r:id="rId19"/>
    </p:embeddedFont>
    <p:embeddedFont>
      <p:font typeface="Aleo Bold" charset="1" panose="020F0802020204030203"/>
      <p:regular r:id="rId20"/>
    </p:embeddedFont>
    <p:embeddedFont>
      <p:font typeface="Aleo Italics" charset="1" panose="020F0502020204030203"/>
      <p:regular r:id="rId21"/>
    </p:embeddedFont>
    <p:embeddedFont>
      <p:font typeface="Aleo Bold Italics" charset="1" panose="020F0802020204030203"/>
      <p:regular r:id="rId22"/>
    </p:embeddedFont>
    <p:embeddedFont>
      <p:font typeface="Aleo Light" charset="1" panose="00000400000000000000"/>
      <p:regular r:id="rId23"/>
    </p:embeddedFont>
    <p:embeddedFont>
      <p:font typeface="Aleo Light Italics" charset="1" panose="00000400000000000000"/>
      <p:regular r:id="rId24"/>
    </p:embeddedFont>
    <p:embeddedFont>
      <p:font typeface="Open Sans" charset="1" panose="020B0606030504020204"/>
      <p:regular r:id="rId25"/>
    </p:embeddedFont>
    <p:embeddedFont>
      <p:font typeface="Open Sans Bold" charset="1" panose="020B0806030504020204"/>
      <p:regular r:id="rId26"/>
    </p:embeddedFont>
    <p:embeddedFont>
      <p:font typeface="Open Sans Italics" charset="1" panose="020B0606030504020204"/>
      <p:regular r:id="rId27"/>
    </p:embeddedFont>
    <p:embeddedFont>
      <p:font typeface="Open Sans Bold Italics" charset="1" panose="020B0806030504020204"/>
      <p:regular r:id="rId28"/>
    </p:embeddedFont>
    <p:embeddedFont>
      <p:font typeface="Open Sans Light" charset="1" panose="020B0306030504020204"/>
      <p:regular r:id="rId29"/>
    </p:embeddedFont>
    <p:embeddedFont>
      <p:font typeface="Open Sans Light Italics" charset="1" panose="020B0306030504020204"/>
      <p:regular r:id="rId30"/>
    </p:embeddedFont>
    <p:embeddedFont>
      <p:font typeface="Open Sans Ultra-Bold" charset="1" panose="00000000000000000000"/>
      <p:regular r:id="rId31"/>
    </p:embeddedFont>
    <p:embeddedFont>
      <p:font typeface="Open Sans Ultra-Bold Italics" charset="1" panose="000000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slides/slide1.xml" Type="http://schemas.openxmlformats.org/officeDocument/2006/relationships/slide"/><Relationship Id="rId34" Target="slides/slide2.xml" Type="http://schemas.openxmlformats.org/officeDocument/2006/relationships/slide"/><Relationship Id="rId35" Target="slides/slide3.xml" Type="http://schemas.openxmlformats.org/officeDocument/2006/relationships/slide"/><Relationship Id="rId36" Target="slides/slide4.xml" Type="http://schemas.openxmlformats.org/officeDocument/2006/relationships/slide"/><Relationship Id="rId37" Target="slides/slide5.xml" Type="http://schemas.openxmlformats.org/officeDocument/2006/relationships/slide"/><Relationship Id="rId38" Target="slides/slide6.xml" Type="http://schemas.openxmlformats.org/officeDocument/2006/relationships/slide"/><Relationship Id="rId39" Target="slides/slide7.xml" Type="http://schemas.openxmlformats.org/officeDocument/2006/relationships/slide"/><Relationship Id="rId4" Target="theme/theme1.xml" Type="http://schemas.openxmlformats.org/officeDocument/2006/relationships/theme"/><Relationship Id="rId40" Target="slides/slide8.xml" Type="http://schemas.openxmlformats.org/officeDocument/2006/relationships/slide"/><Relationship Id="rId41" Target="slides/slide9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jpeg" Type="http://schemas.openxmlformats.org/officeDocument/2006/relationships/image"/><Relationship Id="rId11" Target="https://dbuv.msmt.cz/detail-ustavu.asp?idu=134" TargetMode="External" Type="http://schemas.openxmlformats.org/officeDocument/2006/relationships/hyperlink"/><Relationship Id="rId12" Target="https://dbuv.msmt.cz/detail-ustavu.asp?idu=134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jpeg" Type="http://schemas.openxmlformats.org/officeDocument/2006/relationships/image"/><Relationship Id="rId8" Target="../media/image9.jpe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dbuv.msmt.cz/detail-ustavu.asp?idu=134" TargetMode="External" Type="http://schemas.openxmlformats.org/officeDocument/2006/relationships/hyperlink"/><Relationship Id="rId11" Target="https://dbuv.msmt.cz/detail-ustavu.asp?idu=134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4.jpeg" Type="http://schemas.openxmlformats.org/officeDocument/2006/relationships/image"/><Relationship Id="rId8" Target="../media/image15.jpeg" Type="http://schemas.openxmlformats.org/officeDocument/2006/relationships/image"/><Relationship Id="rId9" Target="../media/image1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11" Target="https://dbuv.msmt.cz/detail-ustavu.asp?idu=134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jpeg" Type="http://schemas.openxmlformats.org/officeDocument/2006/relationships/image"/><Relationship Id="rId8" Target="../media/image22.pn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2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25925" r="0" b="-518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139421" y="-7456028"/>
            <a:ext cx="17743028" cy="17743028"/>
          </a:xfrm>
          <a:custGeom>
            <a:avLst/>
            <a:gdLst/>
            <a:ahLst/>
            <a:cxnLst/>
            <a:rect r="r" b="b" t="t" l="l"/>
            <a:pathLst>
              <a:path h="17743028" w="17743028">
                <a:moveTo>
                  <a:pt x="0" y="0"/>
                </a:moveTo>
                <a:lnTo>
                  <a:pt x="17743027" y="0"/>
                </a:lnTo>
                <a:lnTo>
                  <a:pt x="17743027" y="17743028"/>
                </a:lnTo>
                <a:lnTo>
                  <a:pt x="0" y="17743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-4034">
            <a:off x="1028706" y="1038225"/>
            <a:ext cx="16230611" cy="0"/>
          </a:xfrm>
          <a:prstGeom prst="line">
            <a:avLst/>
          </a:prstGeom>
          <a:ln cap="flat" w="19050">
            <a:solidFill>
              <a:srgbClr val="E4E2D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54487"/>
            <a:ext cx="491460" cy="405308"/>
          </a:xfrm>
          <a:custGeom>
            <a:avLst/>
            <a:gdLst/>
            <a:ahLst/>
            <a:cxnLst/>
            <a:rect r="r" b="b" t="t" l="l"/>
            <a:pathLst>
              <a:path h="405308" w="491460">
                <a:moveTo>
                  <a:pt x="0" y="0"/>
                </a:moveTo>
                <a:lnTo>
                  <a:pt x="491460" y="0"/>
                </a:lnTo>
                <a:lnTo>
                  <a:pt x="491460" y="405307"/>
                </a:lnTo>
                <a:lnTo>
                  <a:pt x="0" y="405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76440" y="5143500"/>
            <a:ext cx="7565719" cy="6712857"/>
          </a:xfrm>
          <a:custGeom>
            <a:avLst/>
            <a:gdLst/>
            <a:ahLst/>
            <a:cxnLst/>
            <a:rect r="r" b="b" t="t" l="l"/>
            <a:pathLst>
              <a:path h="6712857" w="7565719">
                <a:moveTo>
                  <a:pt x="0" y="0"/>
                </a:moveTo>
                <a:lnTo>
                  <a:pt x="7565720" y="0"/>
                </a:lnTo>
                <a:lnTo>
                  <a:pt x="7565720" y="6712857"/>
                </a:lnTo>
                <a:lnTo>
                  <a:pt x="0" y="67128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72960" y="2399459"/>
            <a:ext cx="14137971" cy="5211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73"/>
              </a:lnSpc>
            </a:pPr>
            <a:r>
              <a:rPr lang="en-US" sz="14981" spc="-1078">
                <a:solidFill>
                  <a:srgbClr val="E4E2DD"/>
                </a:solidFill>
                <a:latin typeface="Libre Baskerville Italics"/>
              </a:rPr>
              <a:t>Sociálně výchovné Ústavy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944580" y="406862"/>
            <a:ext cx="331472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4E2DD"/>
                </a:solidFill>
                <a:latin typeface="Aleo"/>
              </a:rPr>
              <a:t>Září 2023</a:t>
            </a:r>
          </a:p>
        </p:txBody>
      </p:sp>
      <p:sp>
        <p:nvSpPr>
          <p:cNvPr name="AutoShape 9" id="9"/>
          <p:cNvSpPr/>
          <p:nvPr/>
        </p:nvSpPr>
        <p:spPr>
          <a:xfrm rot="-4034">
            <a:off x="1028706" y="9229725"/>
            <a:ext cx="16230611" cy="0"/>
          </a:xfrm>
          <a:prstGeom prst="line">
            <a:avLst/>
          </a:prstGeom>
          <a:ln cap="flat" w="19050">
            <a:solidFill>
              <a:srgbClr val="E4E2DD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41595" r="0" b="-3618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07836" y="1787502"/>
            <a:ext cx="17743028" cy="17743028"/>
          </a:xfrm>
          <a:custGeom>
            <a:avLst/>
            <a:gdLst/>
            <a:ahLst/>
            <a:cxnLst/>
            <a:rect r="r" b="b" t="t" l="l"/>
            <a:pathLst>
              <a:path h="17743028" w="17743028">
                <a:moveTo>
                  <a:pt x="0" y="0"/>
                </a:moveTo>
                <a:lnTo>
                  <a:pt x="17743027" y="0"/>
                </a:lnTo>
                <a:lnTo>
                  <a:pt x="17743027" y="17743028"/>
                </a:lnTo>
                <a:lnTo>
                  <a:pt x="0" y="17743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98678" y="-1724975"/>
            <a:ext cx="7565719" cy="6712857"/>
          </a:xfrm>
          <a:custGeom>
            <a:avLst/>
            <a:gdLst/>
            <a:ahLst/>
            <a:cxnLst/>
            <a:rect r="r" b="b" t="t" l="l"/>
            <a:pathLst>
              <a:path h="6712857" w="7565719">
                <a:moveTo>
                  <a:pt x="0" y="0"/>
                </a:moveTo>
                <a:lnTo>
                  <a:pt x="7565719" y="0"/>
                </a:lnTo>
                <a:lnTo>
                  <a:pt x="7565719" y="6712856"/>
                </a:lnTo>
                <a:lnTo>
                  <a:pt x="0" y="67128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35107" y="5625446"/>
            <a:ext cx="6637682" cy="4381786"/>
          </a:xfrm>
          <a:custGeom>
            <a:avLst/>
            <a:gdLst/>
            <a:ahLst/>
            <a:cxnLst/>
            <a:rect r="r" b="b" t="t" l="l"/>
            <a:pathLst>
              <a:path h="4381786" w="6637682">
                <a:moveTo>
                  <a:pt x="0" y="0"/>
                </a:moveTo>
                <a:lnTo>
                  <a:pt x="6637682" y="0"/>
                </a:lnTo>
                <a:lnTo>
                  <a:pt x="6637682" y="4381787"/>
                </a:lnTo>
                <a:lnTo>
                  <a:pt x="0" y="43817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494" r="0" b="-49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772266" y="5758940"/>
            <a:ext cx="7852823" cy="4114800"/>
          </a:xfrm>
          <a:custGeom>
            <a:avLst/>
            <a:gdLst/>
            <a:ahLst/>
            <a:cxnLst/>
            <a:rect r="r" b="b" t="t" l="l"/>
            <a:pathLst>
              <a:path h="4114800" w="7852823">
                <a:moveTo>
                  <a:pt x="0" y="0"/>
                </a:moveTo>
                <a:lnTo>
                  <a:pt x="7852823" y="0"/>
                </a:lnTo>
                <a:lnTo>
                  <a:pt x="7852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3617" r="0" b="-361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62694" y="288454"/>
            <a:ext cx="5404677" cy="3928866"/>
          </a:xfrm>
          <a:custGeom>
            <a:avLst/>
            <a:gdLst/>
            <a:ahLst/>
            <a:cxnLst/>
            <a:rect r="r" b="b" t="t" l="l"/>
            <a:pathLst>
              <a:path h="3928866" w="5404677">
                <a:moveTo>
                  <a:pt x="0" y="0"/>
                </a:moveTo>
                <a:lnTo>
                  <a:pt x="5404676" y="0"/>
                </a:lnTo>
                <a:lnTo>
                  <a:pt x="5404676" y="3928866"/>
                </a:lnTo>
                <a:lnTo>
                  <a:pt x="0" y="39288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586" r="0" b="-1586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955353" y="421405"/>
            <a:ext cx="5203074" cy="4103556"/>
          </a:xfrm>
          <a:custGeom>
            <a:avLst/>
            <a:gdLst/>
            <a:ahLst/>
            <a:cxnLst/>
            <a:rect r="r" b="b" t="t" l="l"/>
            <a:pathLst>
              <a:path h="4103556" w="5203074">
                <a:moveTo>
                  <a:pt x="0" y="0"/>
                </a:moveTo>
                <a:lnTo>
                  <a:pt x="5203074" y="0"/>
                </a:lnTo>
                <a:lnTo>
                  <a:pt x="5203074" y="4103556"/>
                </a:lnTo>
                <a:lnTo>
                  <a:pt x="0" y="4103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62274" y="1545339"/>
            <a:ext cx="1745666" cy="1367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E4E2DD"/>
                </a:solidFill>
                <a:latin typeface="Libre Baskerville Bold"/>
              </a:rPr>
              <a:t>dětský domov Litovel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44186" y="1462168"/>
            <a:ext cx="1551922" cy="1543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196">
                <a:solidFill>
                  <a:srgbClr val="E4E2DD"/>
                </a:solidFill>
                <a:latin typeface="Libre Baskerville Bold"/>
              </a:rPr>
              <a:t>středisko výchovné péče Kroměříž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52811" y="5121754"/>
            <a:ext cx="5732613" cy="425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7"/>
              </a:lnSpc>
              <a:spcBef>
                <a:spcPct val="0"/>
              </a:spcBef>
            </a:pPr>
            <a:r>
              <a:rPr lang="en-US" sz="2519">
                <a:solidFill>
                  <a:srgbClr val="E4E2DD"/>
                </a:solidFill>
                <a:latin typeface="Libre Baskerville"/>
              </a:rPr>
              <a:t>Diagnostický </a:t>
            </a:r>
            <a:r>
              <a:rPr lang="en-US" sz="2519">
                <a:solidFill>
                  <a:srgbClr val="E4E2DD"/>
                </a:solidFill>
                <a:latin typeface="Libre Baskerville"/>
                <a:hlinkClick r:id="rId11" tooltip="https://dbuv.msmt.cz/detail-ustavu.asp?idu=134"/>
              </a:rPr>
              <a:t>ústav</a:t>
            </a:r>
            <a:r>
              <a:rPr lang="en-US" sz="2519">
                <a:solidFill>
                  <a:srgbClr val="E4E2DD"/>
                </a:solidFill>
                <a:latin typeface="Libre Baskerville"/>
              </a:rPr>
              <a:t> Olomouc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394044" y="5112229"/>
            <a:ext cx="4285305" cy="46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1"/>
              </a:lnSpc>
            </a:pPr>
            <a:r>
              <a:rPr lang="en-US" sz="2679">
                <a:solidFill>
                  <a:srgbClr val="E4E2DD"/>
                </a:solidFill>
                <a:latin typeface="Aleo"/>
              </a:rPr>
              <a:t>Výchovný </a:t>
            </a:r>
            <a:r>
              <a:rPr lang="en-US" sz="2679">
                <a:solidFill>
                  <a:srgbClr val="E4E2DD"/>
                </a:solidFill>
                <a:latin typeface="Aleo"/>
                <a:hlinkClick r:id="rId12" tooltip="https://dbuv.msmt.cz/detail-ustavu.asp?idu=134"/>
              </a:rPr>
              <a:t>ústav</a:t>
            </a:r>
            <a:r>
              <a:rPr lang="en-US" sz="2679">
                <a:solidFill>
                  <a:srgbClr val="E4E2DD"/>
                </a:solidFill>
                <a:latin typeface="Aleo"/>
              </a:rPr>
              <a:t> Králíky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7777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63508" y="-5471997"/>
            <a:ext cx="12654373" cy="12654373"/>
          </a:xfrm>
          <a:custGeom>
            <a:avLst/>
            <a:gdLst/>
            <a:ahLst/>
            <a:cxnLst/>
            <a:rect r="r" b="b" t="t" l="l"/>
            <a:pathLst>
              <a:path h="12654373" w="12654373">
                <a:moveTo>
                  <a:pt x="0" y="0"/>
                </a:moveTo>
                <a:lnTo>
                  <a:pt x="12654374" y="0"/>
                </a:lnTo>
                <a:lnTo>
                  <a:pt x="12654374" y="12654374"/>
                </a:lnTo>
                <a:lnTo>
                  <a:pt x="0" y="12654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327187" y="2334296"/>
            <a:ext cx="12654373" cy="12654373"/>
          </a:xfrm>
          <a:custGeom>
            <a:avLst/>
            <a:gdLst/>
            <a:ahLst/>
            <a:cxnLst/>
            <a:rect r="r" b="b" t="t" l="l"/>
            <a:pathLst>
              <a:path h="12654373" w="12654373">
                <a:moveTo>
                  <a:pt x="0" y="0"/>
                </a:moveTo>
                <a:lnTo>
                  <a:pt x="12654374" y="0"/>
                </a:lnTo>
                <a:lnTo>
                  <a:pt x="12654374" y="12654374"/>
                </a:lnTo>
                <a:lnTo>
                  <a:pt x="0" y="12654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-3356428"/>
            <a:ext cx="7565719" cy="6712857"/>
          </a:xfrm>
          <a:custGeom>
            <a:avLst/>
            <a:gdLst/>
            <a:ahLst/>
            <a:cxnLst/>
            <a:rect r="r" b="b" t="t" l="l"/>
            <a:pathLst>
              <a:path h="6712857" w="7565719">
                <a:moveTo>
                  <a:pt x="0" y="0"/>
                </a:moveTo>
                <a:lnTo>
                  <a:pt x="7565719" y="0"/>
                </a:lnTo>
                <a:lnTo>
                  <a:pt x="7565719" y="6712856"/>
                </a:lnTo>
                <a:lnTo>
                  <a:pt x="0" y="67128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48037" y="6522245"/>
            <a:ext cx="3549802" cy="3549802"/>
          </a:xfrm>
          <a:custGeom>
            <a:avLst/>
            <a:gdLst/>
            <a:ahLst/>
            <a:cxnLst/>
            <a:rect r="r" b="b" t="t" l="l"/>
            <a:pathLst>
              <a:path h="3549802" w="3549802">
                <a:moveTo>
                  <a:pt x="0" y="0"/>
                </a:moveTo>
                <a:lnTo>
                  <a:pt x="3549803" y="0"/>
                </a:lnTo>
                <a:lnTo>
                  <a:pt x="3549803" y="3549803"/>
                </a:lnTo>
                <a:lnTo>
                  <a:pt x="0" y="35498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73988" y="357828"/>
            <a:ext cx="4497901" cy="5997201"/>
          </a:xfrm>
          <a:custGeom>
            <a:avLst/>
            <a:gdLst/>
            <a:ahLst/>
            <a:cxnLst/>
            <a:rect r="r" b="b" t="t" l="l"/>
            <a:pathLst>
              <a:path h="5997201" w="4497901">
                <a:moveTo>
                  <a:pt x="0" y="0"/>
                </a:moveTo>
                <a:lnTo>
                  <a:pt x="4497901" y="0"/>
                </a:lnTo>
                <a:lnTo>
                  <a:pt x="4497901" y="5997201"/>
                </a:lnTo>
                <a:lnTo>
                  <a:pt x="0" y="59972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307839" y="2206466"/>
            <a:ext cx="4056555" cy="5408740"/>
          </a:xfrm>
          <a:custGeom>
            <a:avLst/>
            <a:gdLst/>
            <a:ahLst/>
            <a:cxnLst/>
            <a:rect r="r" b="b" t="t" l="l"/>
            <a:pathLst>
              <a:path h="5408740" w="4056555">
                <a:moveTo>
                  <a:pt x="0" y="0"/>
                </a:moveTo>
                <a:lnTo>
                  <a:pt x="4056555" y="0"/>
                </a:lnTo>
                <a:lnTo>
                  <a:pt x="4056555" y="5408740"/>
                </a:lnTo>
                <a:lnTo>
                  <a:pt x="0" y="54087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38893" y="895350"/>
            <a:ext cx="8849767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Libre Baskerville Bold"/>
              </a:rPr>
              <a:t>Diagnostický </a:t>
            </a:r>
            <a:r>
              <a:rPr lang="en-US" sz="6999">
                <a:solidFill>
                  <a:srgbClr val="FFFFFF"/>
                </a:solidFill>
                <a:latin typeface="Libre Baskerville Bold"/>
                <a:hlinkClick r:id="rId10" tooltip="https://dbuv.msmt.cz/detail-ustavu.asp?idu=134"/>
              </a:rPr>
              <a:t>ústav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9737" y="2966257"/>
            <a:ext cx="8848102" cy="5801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6258" indent="-358129" lvl="1">
              <a:lnSpc>
                <a:spcPts val="4644"/>
              </a:lnSpc>
              <a:buFont typeface="Arial"/>
              <a:buChar char="•"/>
            </a:pPr>
            <a:r>
              <a:rPr lang="en-US" sz="3317">
                <a:solidFill>
                  <a:srgbClr val="FFFFFF"/>
                </a:solidFill>
                <a:latin typeface="Open Sans Bold"/>
              </a:rPr>
              <a:t>Zaměření na děti a mládež s podezřením na duševní nebo vývojovou poruchu</a:t>
            </a:r>
          </a:p>
          <a:p>
            <a:pPr>
              <a:lnSpc>
                <a:spcPts val="4644"/>
              </a:lnSpc>
            </a:pPr>
          </a:p>
          <a:p>
            <a:pPr marL="716258" indent="-358129" lvl="1">
              <a:lnSpc>
                <a:spcPts val="4644"/>
              </a:lnSpc>
              <a:buFont typeface="Arial"/>
              <a:buChar char="•"/>
            </a:pPr>
            <a:r>
              <a:rPr lang="en-US" sz="3317">
                <a:solidFill>
                  <a:srgbClr val="FFFFFF"/>
                </a:solidFill>
                <a:latin typeface="Open Sans Bold"/>
              </a:rPr>
              <a:t>Diagnostika, hodnocení</a:t>
            </a:r>
          </a:p>
          <a:p>
            <a:pPr>
              <a:lnSpc>
                <a:spcPts val="4644"/>
              </a:lnSpc>
            </a:pPr>
          </a:p>
          <a:p>
            <a:pPr marL="716258" indent="-358129" lvl="1">
              <a:lnSpc>
                <a:spcPts val="4644"/>
              </a:lnSpc>
              <a:buFont typeface="Arial"/>
              <a:buChar char="•"/>
            </a:pPr>
            <a:r>
              <a:rPr lang="en-US" sz="3317">
                <a:solidFill>
                  <a:srgbClr val="FFFFFF"/>
                </a:solidFill>
                <a:latin typeface="Open Sans Bold"/>
              </a:rPr>
              <a:t>Spolupráce se školou, zdrav. zařízení. </a:t>
            </a:r>
          </a:p>
          <a:p>
            <a:pPr>
              <a:lnSpc>
                <a:spcPts val="4644"/>
              </a:lnSpc>
            </a:pPr>
          </a:p>
          <a:p>
            <a:pPr marL="716258" indent="-358129" lvl="1">
              <a:lnSpc>
                <a:spcPts val="4644"/>
              </a:lnSpc>
              <a:buFont typeface="Arial"/>
              <a:buChar char="•"/>
            </a:pPr>
            <a:r>
              <a:rPr lang="en-US" sz="3317">
                <a:solidFill>
                  <a:srgbClr val="FFFFFF"/>
                </a:solidFill>
                <a:latin typeface="Open Sans Bold"/>
              </a:rPr>
              <a:t>Určení potřeb dítěte</a:t>
            </a:r>
          </a:p>
          <a:p>
            <a:pPr algn="ctr">
              <a:lnSpc>
                <a:spcPts val="464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139560" y="7931815"/>
            <a:ext cx="3700111" cy="1326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36"/>
              </a:lnSpc>
            </a:pPr>
            <a:r>
              <a:rPr lang="en-US" sz="2526">
                <a:solidFill>
                  <a:srgbClr val="FFFFFF"/>
                </a:solidFill>
                <a:latin typeface="Libre Baskerville Italics"/>
              </a:rPr>
              <a:t>Záběry z diagnostického </a:t>
            </a:r>
            <a:r>
              <a:rPr lang="en-US" sz="2526">
                <a:solidFill>
                  <a:srgbClr val="FFFFFF"/>
                </a:solidFill>
                <a:latin typeface="Libre Baskerville Italics"/>
                <a:hlinkClick r:id="rId11" tooltip="https://dbuv.msmt.cz/detail-ustavu.asp?idu=134"/>
              </a:rPr>
              <a:t>ú</a:t>
            </a:r>
            <a:r>
              <a:rPr lang="en-US" sz="2526">
                <a:solidFill>
                  <a:srgbClr val="FFFFFF"/>
                </a:solidFill>
                <a:latin typeface="Libre Baskerville Italics"/>
              </a:rPr>
              <a:t>stavu v Hradci Králové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25925" r="0" b="-518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428483" y="-7456028"/>
            <a:ext cx="17743028" cy="17743028"/>
          </a:xfrm>
          <a:custGeom>
            <a:avLst/>
            <a:gdLst/>
            <a:ahLst/>
            <a:cxnLst/>
            <a:rect r="r" b="b" t="t" l="l"/>
            <a:pathLst>
              <a:path h="17743028" w="17743028">
                <a:moveTo>
                  <a:pt x="0" y="0"/>
                </a:moveTo>
                <a:lnTo>
                  <a:pt x="17743028" y="0"/>
                </a:lnTo>
                <a:lnTo>
                  <a:pt x="17743028" y="17743028"/>
                </a:lnTo>
                <a:lnTo>
                  <a:pt x="0" y="17743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754160" y="5901872"/>
            <a:ext cx="7565719" cy="6712857"/>
          </a:xfrm>
          <a:custGeom>
            <a:avLst/>
            <a:gdLst/>
            <a:ahLst/>
            <a:cxnLst/>
            <a:rect r="r" b="b" t="t" l="l"/>
            <a:pathLst>
              <a:path h="6712857" w="7565719">
                <a:moveTo>
                  <a:pt x="0" y="0"/>
                </a:moveTo>
                <a:lnTo>
                  <a:pt x="7565720" y="0"/>
                </a:lnTo>
                <a:lnTo>
                  <a:pt x="7565720" y="6712856"/>
                </a:lnTo>
                <a:lnTo>
                  <a:pt x="0" y="67128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147673" y="2278088"/>
            <a:ext cx="3718162" cy="2713012"/>
          </a:xfrm>
          <a:custGeom>
            <a:avLst/>
            <a:gdLst/>
            <a:ahLst/>
            <a:cxnLst/>
            <a:rect r="r" b="b" t="t" l="l"/>
            <a:pathLst>
              <a:path h="2713012" w="3718162">
                <a:moveTo>
                  <a:pt x="0" y="0"/>
                </a:moveTo>
                <a:lnTo>
                  <a:pt x="3718163" y="0"/>
                </a:lnTo>
                <a:lnTo>
                  <a:pt x="3718163" y="2713012"/>
                </a:lnTo>
                <a:lnTo>
                  <a:pt x="0" y="27130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278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080527" y="299204"/>
            <a:ext cx="6687848" cy="9688593"/>
          </a:xfrm>
          <a:custGeom>
            <a:avLst/>
            <a:gdLst/>
            <a:ahLst/>
            <a:cxnLst/>
            <a:rect r="r" b="b" t="t" l="l"/>
            <a:pathLst>
              <a:path h="9688593" w="6687848">
                <a:moveTo>
                  <a:pt x="0" y="0"/>
                </a:moveTo>
                <a:lnTo>
                  <a:pt x="6687848" y="0"/>
                </a:lnTo>
                <a:lnTo>
                  <a:pt x="6687848" y="9688592"/>
                </a:lnTo>
                <a:lnTo>
                  <a:pt x="0" y="968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3030" r="0" b="-303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147673" y="5143500"/>
            <a:ext cx="3718162" cy="2408764"/>
          </a:xfrm>
          <a:custGeom>
            <a:avLst/>
            <a:gdLst/>
            <a:ahLst/>
            <a:cxnLst/>
            <a:rect r="r" b="b" t="t" l="l"/>
            <a:pathLst>
              <a:path h="2408764" w="3718162">
                <a:moveTo>
                  <a:pt x="0" y="0"/>
                </a:moveTo>
                <a:lnTo>
                  <a:pt x="3718163" y="0"/>
                </a:lnTo>
                <a:lnTo>
                  <a:pt x="3718163" y="2408764"/>
                </a:lnTo>
                <a:lnTo>
                  <a:pt x="0" y="24087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7884" r="0" b="-78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147673" y="7705856"/>
            <a:ext cx="3887473" cy="2281941"/>
          </a:xfrm>
          <a:custGeom>
            <a:avLst/>
            <a:gdLst/>
            <a:ahLst/>
            <a:cxnLst/>
            <a:rect r="r" b="b" t="t" l="l"/>
            <a:pathLst>
              <a:path h="2281941" w="3887473">
                <a:moveTo>
                  <a:pt x="0" y="0"/>
                </a:moveTo>
                <a:lnTo>
                  <a:pt x="3887473" y="0"/>
                </a:lnTo>
                <a:lnTo>
                  <a:pt x="3887473" y="2281940"/>
                </a:lnTo>
                <a:lnTo>
                  <a:pt x="0" y="22819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355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30135" y="1074763"/>
            <a:ext cx="7473851" cy="120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FFFFFF"/>
                </a:solidFill>
                <a:latin typeface="Libre Baskerville Bold"/>
              </a:rPr>
              <a:t>Výchovný </a:t>
            </a:r>
            <a:r>
              <a:rPr lang="en-US" sz="7000">
                <a:solidFill>
                  <a:srgbClr val="FFFFFF"/>
                </a:solidFill>
                <a:latin typeface="Libre Baskerville Bold"/>
                <a:hlinkClick r:id="rId11" tooltip="https://dbuv.msmt.cz/detail-ustavu.asp?idu=134"/>
              </a:rPr>
              <a:t>ú</a:t>
            </a:r>
            <a:r>
              <a:rPr lang="en-US" sz="7000">
                <a:solidFill>
                  <a:srgbClr val="FFFFFF"/>
                </a:solidFill>
                <a:latin typeface="Libre Baskerville Bold"/>
              </a:rPr>
              <a:t>stav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0" y="3720394"/>
            <a:ext cx="7057932" cy="5463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40456" indent="-370228" lvl="1">
              <a:lnSpc>
                <a:spcPts val="4801"/>
              </a:lnSpc>
              <a:buFont typeface="Arial"/>
              <a:buChar char="•"/>
            </a:pPr>
            <a:r>
              <a:rPr lang="en-US" sz="3429">
                <a:solidFill>
                  <a:srgbClr val="FFFFFF"/>
                </a:solidFill>
                <a:latin typeface="Open Sans Bold"/>
              </a:rPr>
              <a:t>Děti a mládež se sociálními, výchovnými problémy</a:t>
            </a:r>
          </a:p>
          <a:p>
            <a:pPr>
              <a:lnSpc>
                <a:spcPts val="4801"/>
              </a:lnSpc>
            </a:pPr>
          </a:p>
          <a:p>
            <a:pPr marL="740456" indent="-370228" lvl="1">
              <a:lnSpc>
                <a:spcPts val="4801"/>
              </a:lnSpc>
              <a:buFont typeface="Arial"/>
              <a:buChar char="•"/>
            </a:pPr>
            <a:r>
              <a:rPr lang="en-US" sz="3429">
                <a:solidFill>
                  <a:srgbClr val="FFFFFF"/>
                </a:solidFill>
                <a:latin typeface="Open Sans Bold"/>
              </a:rPr>
              <a:t>Poskytována rehabilitace a výchovný proces</a:t>
            </a:r>
          </a:p>
          <a:p>
            <a:pPr>
              <a:lnSpc>
                <a:spcPts val="4801"/>
              </a:lnSpc>
            </a:pPr>
          </a:p>
          <a:p>
            <a:pPr marL="740456" indent="-370228" lvl="1">
              <a:lnSpc>
                <a:spcPts val="4801"/>
              </a:lnSpc>
              <a:buFont typeface="Arial"/>
              <a:buChar char="•"/>
            </a:pPr>
            <a:r>
              <a:rPr lang="en-US" sz="3429">
                <a:solidFill>
                  <a:srgbClr val="FFFFFF"/>
                </a:solidFill>
                <a:latin typeface="Open Sans Bold"/>
              </a:rPr>
              <a:t>Cílem je změna chování, dítě je vytrženo z rizikového prostředí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25925" r="0" b="-518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139421" y="-7456028"/>
            <a:ext cx="17743028" cy="17743028"/>
          </a:xfrm>
          <a:custGeom>
            <a:avLst/>
            <a:gdLst/>
            <a:ahLst/>
            <a:cxnLst/>
            <a:rect r="r" b="b" t="t" l="l"/>
            <a:pathLst>
              <a:path h="17743028" w="17743028">
                <a:moveTo>
                  <a:pt x="0" y="0"/>
                </a:moveTo>
                <a:lnTo>
                  <a:pt x="17743027" y="0"/>
                </a:lnTo>
                <a:lnTo>
                  <a:pt x="17743027" y="17743028"/>
                </a:lnTo>
                <a:lnTo>
                  <a:pt x="0" y="17743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98723" y="3539814"/>
            <a:ext cx="7122760" cy="4002313"/>
          </a:xfrm>
          <a:custGeom>
            <a:avLst/>
            <a:gdLst/>
            <a:ahLst/>
            <a:cxnLst/>
            <a:rect r="r" b="b" t="t" l="l"/>
            <a:pathLst>
              <a:path h="4002313" w="7122760">
                <a:moveTo>
                  <a:pt x="0" y="0"/>
                </a:moveTo>
                <a:lnTo>
                  <a:pt x="7122759" y="0"/>
                </a:lnTo>
                <a:lnTo>
                  <a:pt x="7122759" y="4002312"/>
                </a:lnTo>
                <a:lnTo>
                  <a:pt x="0" y="40023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62512" y="1128014"/>
            <a:ext cx="11663418" cy="1185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31"/>
              </a:lnSpc>
            </a:pPr>
            <a:r>
              <a:rPr lang="en-US" sz="6951">
                <a:solidFill>
                  <a:srgbClr val="FFFFFF"/>
                </a:solidFill>
                <a:latin typeface="Libre Baskerville Bold"/>
              </a:rPr>
              <a:t>Středisko výchovné péče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49283" y="3747816"/>
            <a:ext cx="9617167" cy="4962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64115" indent="-432058" lvl="1">
              <a:lnSpc>
                <a:spcPts val="5603"/>
              </a:lnSpc>
              <a:buFont typeface="Arial"/>
              <a:buChar char="•"/>
            </a:pPr>
            <a:r>
              <a:rPr lang="en-US" sz="4002">
                <a:solidFill>
                  <a:srgbClr val="FFFFFF"/>
                </a:solidFill>
                <a:latin typeface="Open Sans Bold"/>
              </a:rPr>
              <a:t>Specializace na pomoc dětem s ruznymi sociálními potřebami</a:t>
            </a:r>
          </a:p>
          <a:p>
            <a:pPr algn="just">
              <a:lnSpc>
                <a:spcPts val="5603"/>
              </a:lnSpc>
            </a:pPr>
          </a:p>
          <a:p>
            <a:pPr algn="just" marL="864115" indent="-432058" lvl="1">
              <a:lnSpc>
                <a:spcPts val="5603"/>
              </a:lnSpc>
              <a:buFont typeface="Arial"/>
              <a:buChar char="•"/>
            </a:pPr>
            <a:r>
              <a:rPr lang="en-US" sz="4002">
                <a:solidFill>
                  <a:srgbClr val="FFFFFF"/>
                </a:solidFill>
                <a:latin typeface="Open Sans Bold"/>
              </a:rPr>
              <a:t>Podpora rustu a rozvoje</a:t>
            </a:r>
          </a:p>
          <a:p>
            <a:pPr algn="just">
              <a:lnSpc>
                <a:spcPts val="5603"/>
              </a:lnSpc>
            </a:pPr>
          </a:p>
          <a:p>
            <a:pPr algn="just" marL="864115" indent="-432058" lvl="1">
              <a:lnSpc>
                <a:spcPts val="5603"/>
              </a:lnSpc>
              <a:buFont typeface="Arial"/>
              <a:buChar char="•"/>
            </a:pPr>
            <a:r>
              <a:rPr lang="en-US" sz="4002">
                <a:solidFill>
                  <a:srgbClr val="FFFFFF"/>
                </a:solidFill>
                <a:latin typeface="Open Sans Bold"/>
              </a:rPr>
              <a:t>P</a:t>
            </a:r>
            <a:r>
              <a:rPr lang="en-US" sz="4002">
                <a:solidFill>
                  <a:srgbClr val="FFFFFF"/>
                </a:solidFill>
                <a:latin typeface="Open Sans Bold"/>
              </a:rPr>
              <a:t>omáhá dětem zvládnout své problémy a zlepšit kvalitu života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7777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50046" y="-6053656"/>
            <a:ext cx="12654373" cy="12654373"/>
          </a:xfrm>
          <a:custGeom>
            <a:avLst/>
            <a:gdLst/>
            <a:ahLst/>
            <a:cxnLst/>
            <a:rect r="r" b="b" t="t" l="l"/>
            <a:pathLst>
              <a:path h="12654373" w="12654373">
                <a:moveTo>
                  <a:pt x="0" y="0"/>
                </a:moveTo>
                <a:lnTo>
                  <a:pt x="12654373" y="0"/>
                </a:lnTo>
                <a:lnTo>
                  <a:pt x="12654373" y="12654373"/>
                </a:lnTo>
                <a:lnTo>
                  <a:pt x="0" y="12654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327187" y="2334296"/>
            <a:ext cx="12654373" cy="12654373"/>
          </a:xfrm>
          <a:custGeom>
            <a:avLst/>
            <a:gdLst/>
            <a:ahLst/>
            <a:cxnLst/>
            <a:rect r="r" b="b" t="t" l="l"/>
            <a:pathLst>
              <a:path h="12654373" w="12654373">
                <a:moveTo>
                  <a:pt x="0" y="0"/>
                </a:moveTo>
                <a:lnTo>
                  <a:pt x="12654374" y="0"/>
                </a:lnTo>
                <a:lnTo>
                  <a:pt x="12654374" y="12654374"/>
                </a:lnTo>
                <a:lnTo>
                  <a:pt x="0" y="12654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54425" y="-3356428"/>
            <a:ext cx="7565719" cy="6712857"/>
          </a:xfrm>
          <a:custGeom>
            <a:avLst/>
            <a:gdLst/>
            <a:ahLst/>
            <a:cxnLst/>
            <a:rect r="r" b="b" t="t" l="l"/>
            <a:pathLst>
              <a:path h="6712857" w="7565719">
                <a:moveTo>
                  <a:pt x="0" y="0"/>
                </a:moveTo>
                <a:lnTo>
                  <a:pt x="7565719" y="0"/>
                </a:lnTo>
                <a:lnTo>
                  <a:pt x="7565719" y="6712856"/>
                </a:lnTo>
                <a:lnTo>
                  <a:pt x="0" y="67128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26555" y="635382"/>
            <a:ext cx="7620603" cy="9016237"/>
          </a:xfrm>
          <a:custGeom>
            <a:avLst/>
            <a:gdLst/>
            <a:ahLst/>
            <a:cxnLst/>
            <a:rect r="r" b="b" t="t" l="l"/>
            <a:pathLst>
              <a:path h="9016237" w="7620603">
                <a:moveTo>
                  <a:pt x="0" y="0"/>
                </a:moveTo>
                <a:lnTo>
                  <a:pt x="7620603" y="0"/>
                </a:lnTo>
                <a:lnTo>
                  <a:pt x="7620603" y="9016236"/>
                </a:lnTo>
                <a:lnTo>
                  <a:pt x="0" y="90162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68068" y="627863"/>
            <a:ext cx="7691232" cy="9023756"/>
          </a:xfrm>
          <a:custGeom>
            <a:avLst/>
            <a:gdLst/>
            <a:ahLst/>
            <a:cxnLst/>
            <a:rect r="r" b="b" t="t" l="l"/>
            <a:pathLst>
              <a:path h="9023756" w="7691232">
                <a:moveTo>
                  <a:pt x="0" y="0"/>
                </a:moveTo>
                <a:lnTo>
                  <a:pt x="7691232" y="0"/>
                </a:lnTo>
                <a:lnTo>
                  <a:pt x="7691232" y="9023755"/>
                </a:lnTo>
                <a:lnTo>
                  <a:pt x="0" y="90237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25925" r="0" b="-518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139421" y="-7456028"/>
            <a:ext cx="17743028" cy="17743028"/>
          </a:xfrm>
          <a:custGeom>
            <a:avLst/>
            <a:gdLst/>
            <a:ahLst/>
            <a:cxnLst/>
            <a:rect r="r" b="b" t="t" l="l"/>
            <a:pathLst>
              <a:path h="17743028" w="17743028">
                <a:moveTo>
                  <a:pt x="0" y="0"/>
                </a:moveTo>
                <a:lnTo>
                  <a:pt x="17743027" y="0"/>
                </a:lnTo>
                <a:lnTo>
                  <a:pt x="17743027" y="17743028"/>
                </a:lnTo>
                <a:lnTo>
                  <a:pt x="0" y="17743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76440" y="5143500"/>
            <a:ext cx="7565719" cy="6712857"/>
          </a:xfrm>
          <a:custGeom>
            <a:avLst/>
            <a:gdLst/>
            <a:ahLst/>
            <a:cxnLst/>
            <a:rect r="r" b="b" t="t" l="l"/>
            <a:pathLst>
              <a:path h="6712857" w="7565719">
                <a:moveTo>
                  <a:pt x="0" y="0"/>
                </a:moveTo>
                <a:lnTo>
                  <a:pt x="7565720" y="0"/>
                </a:lnTo>
                <a:lnTo>
                  <a:pt x="7565720" y="6712857"/>
                </a:lnTo>
                <a:lnTo>
                  <a:pt x="0" y="67128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342533" y="3354395"/>
            <a:ext cx="8582632" cy="4827731"/>
          </a:xfrm>
          <a:custGeom>
            <a:avLst/>
            <a:gdLst/>
            <a:ahLst/>
            <a:cxnLst/>
            <a:rect r="r" b="b" t="t" l="l"/>
            <a:pathLst>
              <a:path h="4827731" w="8582632">
                <a:moveTo>
                  <a:pt x="0" y="0"/>
                </a:moveTo>
                <a:lnTo>
                  <a:pt x="8582633" y="0"/>
                </a:lnTo>
                <a:lnTo>
                  <a:pt x="8582633" y="4827730"/>
                </a:lnTo>
                <a:lnTo>
                  <a:pt x="0" y="4827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29274" y="1101760"/>
            <a:ext cx="10964092" cy="1019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0"/>
              </a:lnSpc>
            </a:pPr>
            <a:r>
              <a:rPr lang="en-US" sz="5964">
                <a:solidFill>
                  <a:srgbClr val="FFFFFF"/>
                </a:solidFill>
                <a:latin typeface="Libre Baskerville Bold"/>
              </a:rPr>
              <a:t>Výchovný ustav v Hostouni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2843305"/>
            <a:ext cx="8709995" cy="6798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22189" indent="-461095" lvl="1">
              <a:lnSpc>
                <a:spcPts val="5979"/>
              </a:lnSpc>
              <a:buFont typeface="Arial"/>
              <a:buChar char="•"/>
            </a:pPr>
            <a:r>
              <a:rPr lang="en-US" sz="4271">
                <a:solidFill>
                  <a:srgbClr val="FFFFFF"/>
                </a:solidFill>
                <a:latin typeface="Open Sans Bold"/>
              </a:rPr>
              <a:t>Speciální ustav, mohou zde být umístěny i děti se závažnými psychiatrickými diagnozami či vážnými závislostmi na drogách</a:t>
            </a:r>
          </a:p>
          <a:p>
            <a:pPr algn="ctr">
              <a:lnSpc>
                <a:spcPts val="5979"/>
              </a:lnSpc>
            </a:pPr>
          </a:p>
          <a:p>
            <a:pPr algn="ctr" marL="922189" indent="-461095" lvl="1">
              <a:lnSpc>
                <a:spcPts val="5979"/>
              </a:lnSpc>
              <a:buFont typeface="Arial"/>
              <a:buChar char="•"/>
            </a:pPr>
            <a:r>
              <a:rPr lang="en-US" sz="4271">
                <a:solidFill>
                  <a:srgbClr val="FFFFFF"/>
                </a:solidFill>
                <a:latin typeface="Open Sans Bold"/>
              </a:rPr>
              <a:t>Umístění do běžných ústavů bez speciálních jednotek je pro tyto děti nemožné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41595" r="0" b="-3618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55971" y="367736"/>
            <a:ext cx="17743028" cy="17743028"/>
          </a:xfrm>
          <a:custGeom>
            <a:avLst/>
            <a:gdLst/>
            <a:ahLst/>
            <a:cxnLst/>
            <a:rect r="r" b="b" t="t" l="l"/>
            <a:pathLst>
              <a:path h="17743028" w="17743028">
                <a:moveTo>
                  <a:pt x="0" y="0"/>
                </a:moveTo>
                <a:lnTo>
                  <a:pt x="17743027" y="0"/>
                </a:lnTo>
                <a:lnTo>
                  <a:pt x="17743027" y="17743028"/>
                </a:lnTo>
                <a:lnTo>
                  <a:pt x="0" y="17743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98678" y="-1724975"/>
            <a:ext cx="7565719" cy="6712857"/>
          </a:xfrm>
          <a:custGeom>
            <a:avLst/>
            <a:gdLst/>
            <a:ahLst/>
            <a:cxnLst/>
            <a:rect r="r" b="b" t="t" l="l"/>
            <a:pathLst>
              <a:path h="6712857" w="7565719">
                <a:moveTo>
                  <a:pt x="0" y="0"/>
                </a:moveTo>
                <a:lnTo>
                  <a:pt x="7565719" y="0"/>
                </a:lnTo>
                <a:lnTo>
                  <a:pt x="7565719" y="6712856"/>
                </a:lnTo>
                <a:lnTo>
                  <a:pt x="0" y="67128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28700" y="4111881"/>
          <a:ext cx="16211550" cy="5127369"/>
        </p:xfrm>
        <a:graphic>
          <a:graphicData uri="http://schemas.openxmlformats.org/drawingml/2006/table">
            <a:tbl>
              <a:tblPr/>
              <a:tblGrid>
                <a:gridCol w="1441252"/>
                <a:gridCol w="6664523"/>
                <a:gridCol w="1441252"/>
                <a:gridCol w="6664523"/>
              </a:tblGrid>
              <a:tr h="128184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84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84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84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4E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5910042" y="446641"/>
            <a:ext cx="7830868" cy="4988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 spc="-503">
                <a:solidFill>
                  <a:srgbClr val="E4E2DD"/>
                </a:solidFill>
                <a:latin typeface="Libre Baskerville Bold"/>
              </a:rPr>
              <a:t>ústavní vs ochranná péče</a:t>
            </a:r>
          </a:p>
          <a:p>
            <a:pPr>
              <a:lnSpc>
                <a:spcPts val="20974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300728" y="4381566"/>
            <a:ext cx="814894" cy="606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397634" y="4381566"/>
            <a:ext cx="814894" cy="606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05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00728" y="5615417"/>
            <a:ext cx="814894" cy="606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397634" y="5615417"/>
            <a:ext cx="814894" cy="606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06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00728" y="6936790"/>
            <a:ext cx="814894" cy="606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03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397634" y="6936790"/>
            <a:ext cx="814894" cy="606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07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00728" y="8258162"/>
            <a:ext cx="814894" cy="606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04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397634" y="8258162"/>
            <a:ext cx="814894" cy="606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08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27260" y="4381566"/>
            <a:ext cx="3082782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Dítě je v ústavu 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2827260" y="5467760"/>
            <a:ext cx="3914336" cy="1133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7"/>
              </a:lnSpc>
              <a:spcBef>
                <a:spcPct val="0"/>
              </a:spcBef>
            </a:pPr>
            <a:r>
              <a:rPr lang="en-US" sz="3219">
                <a:solidFill>
                  <a:srgbClr val="E4E2DD"/>
                </a:solidFill>
                <a:latin typeface="Aleo Italics"/>
              </a:rPr>
              <a:t>např. spáchání trestného činu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725470" y="6995049"/>
            <a:ext cx="5308613" cy="548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48"/>
              </a:lnSpc>
              <a:spcBef>
                <a:spcPct val="0"/>
              </a:spcBef>
            </a:pPr>
            <a:r>
              <a:rPr lang="en-US" sz="3177">
                <a:solidFill>
                  <a:srgbClr val="E4E2DD"/>
                </a:solidFill>
                <a:latin typeface="Aleo Italics"/>
              </a:rPr>
              <a:t>rehabilitace a změna chování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27260" y="8114604"/>
            <a:ext cx="4628711" cy="110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42"/>
              </a:lnSpc>
              <a:spcBef>
                <a:spcPct val="0"/>
              </a:spcBef>
            </a:pPr>
            <a:r>
              <a:rPr lang="en-US" sz="3173">
                <a:solidFill>
                  <a:srgbClr val="E4E2DD"/>
                </a:solidFill>
                <a:latin typeface="Aleo Italics"/>
              </a:rPr>
              <a:t>Příprava na návrat do společnosti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926903" y="4381566"/>
            <a:ext cx="3082782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Dítě je doma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926903" y="5615417"/>
            <a:ext cx="4636107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rizika v rodinném prost.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926903" y="6936790"/>
            <a:ext cx="3082782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Pod kontrolou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926903" y="7943265"/>
            <a:ext cx="4046716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4E2DD"/>
                </a:solidFill>
                <a:latin typeface="Aleo Italics"/>
              </a:rPr>
              <a:t>Bezpečí a vhodné podmínky pro vývoj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064434" y="3090022"/>
            <a:ext cx="2630686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DB9123"/>
                </a:solidFill>
                <a:latin typeface="Open Sans Bold"/>
              </a:rPr>
              <a:t>ústavní 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2124597" y="3090022"/>
            <a:ext cx="3148161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DB9123"/>
                </a:solidFill>
                <a:latin typeface="Open Sans Bold"/>
              </a:rPr>
              <a:t>ochranná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25925" r="0" b="-518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139421" y="-7456028"/>
            <a:ext cx="17743028" cy="17743028"/>
          </a:xfrm>
          <a:custGeom>
            <a:avLst/>
            <a:gdLst/>
            <a:ahLst/>
            <a:cxnLst/>
            <a:rect r="r" b="b" t="t" l="l"/>
            <a:pathLst>
              <a:path h="17743028" w="17743028">
                <a:moveTo>
                  <a:pt x="0" y="0"/>
                </a:moveTo>
                <a:lnTo>
                  <a:pt x="17743027" y="0"/>
                </a:lnTo>
                <a:lnTo>
                  <a:pt x="17743027" y="17743028"/>
                </a:lnTo>
                <a:lnTo>
                  <a:pt x="0" y="17743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76440" y="5143500"/>
            <a:ext cx="7565719" cy="6712857"/>
          </a:xfrm>
          <a:custGeom>
            <a:avLst/>
            <a:gdLst/>
            <a:ahLst/>
            <a:cxnLst/>
            <a:rect r="r" b="b" t="t" l="l"/>
            <a:pathLst>
              <a:path h="6712857" w="7565719">
                <a:moveTo>
                  <a:pt x="0" y="0"/>
                </a:moveTo>
                <a:lnTo>
                  <a:pt x="7565720" y="0"/>
                </a:lnTo>
                <a:lnTo>
                  <a:pt x="7565720" y="6712857"/>
                </a:lnTo>
                <a:lnTo>
                  <a:pt x="0" y="67128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13936" y="3941754"/>
            <a:ext cx="8636624" cy="2430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76"/>
              </a:lnSpc>
            </a:pPr>
            <a:r>
              <a:rPr lang="en-US" sz="9868" spc="592">
                <a:solidFill>
                  <a:srgbClr val="FFEDEF"/>
                </a:solidFill>
                <a:latin typeface="Lovelo Line Bold"/>
              </a:rPr>
              <a:t>DĚKUJI ZA POZORNOST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DAFuKqCQo84</dc:identifier>
  <dcterms:modified xsi:type="dcterms:W3CDTF">2011-08-01T06:04:30Z</dcterms:modified>
  <cp:revision>1</cp:revision>
  <dc:title>Sociálně výchovné</dc:title>
</cp:coreProperties>
</file>