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4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9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9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6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4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73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2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7F0D7B-3DD9-4E07-AEF0-23A6342C8590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8C88FD-621F-4ACD-A758-B966F878D05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dyznudy.cz/aktuality/10-staveb-architekta-dusana-jurkovice" TargetMode="External"/><Relationship Id="rId3" Type="http://schemas.openxmlformats.org/officeDocument/2006/relationships/hyperlink" Target="https://vytvarna-vychova.cz/secese/" TargetMode="External"/><Relationship Id="rId7" Type="http://schemas.openxmlformats.org/officeDocument/2006/relationships/hyperlink" Target="https://cs.wikipedia.org/wiki/Osvald_Pol%C3%ADvka" TargetMode="External"/><Relationship Id="rId2" Type="http://schemas.openxmlformats.org/officeDocument/2006/relationships/hyperlink" Target="https://cs.wikipedia.org/wiki/Sece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nton%C3%ADn_Bal%C5%A1%C3%A1nek" TargetMode="External"/><Relationship Id="rId5" Type="http://schemas.openxmlformats.org/officeDocument/2006/relationships/hyperlink" Target="https://www.stoplusjednicka.cz/mestske-domy-victora-horty-vlny-ornamenty-mistra-secese" TargetMode="External"/><Relationship Id="rId10" Type="http://schemas.openxmlformats.org/officeDocument/2006/relationships/hyperlink" Target="https://www.kudyznudy.cz/ceska-nej/kulturni/okno-v-katedrale-svateho-vita" TargetMode="External"/><Relationship Id="rId4" Type="http://schemas.openxmlformats.org/officeDocument/2006/relationships/hyperlink" Target="http://www.artmuseum.cz/smery_list.php?smer_id=100" TargetMode="External"/><Relationship Id="rId9" Type="http://schemas.openxmlformats.org/officeDocument/2006/relationships/hyperlink" Target="https://journals.muni.cz/universitas/article/viewFile/392/38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6A003F-38A7-46B5-AC19-B44D69A56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tx1">
                    <a:alpha val="80000"/>
                  </a:schemeClr>
                </a:solidFill>
                <a:latin typeface="+mn-lt"/>
                <a:cs typeface="Arial" panose="020B0604020202020204" pitchFamily="34" charset="0"/>
              </a:rPr>
              <a:t>SECESE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F7D67-3F09-4927-BA19-71C9A819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90830"/>
          </a:xfrm>
        </p:spPr>
        <p:txBody>
          <a:bodyPr/>
          <a:lstStyle/>
          <a:p>
            <a:r>
              <a:rPr lang="cs-CZ" dirty="0"/>
              <a:t>JOSEF FANTA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31390-3D9F-4022-AD5B-F7BE07D2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6046"/>
            <a:ext cx="9720073" cy="453331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- 1856 – 1954</a:t>
            </a:r>
          </a:p>
          <a:p>
            <a:pPr marL="0" indent="0">
              <a:buNone/>
            </a:pPr>
            <a:r>
              <a:rPr lang="cs-CZ" dirty="0"/>
              <a:t>- český architekt, návrhář nábytku, malíř, autor mnoha publikací, mecenáš</a:t>
            </a:r>
          </a:p>
          <a:p>
            <a:pPr marL="0" indent="0">
              <a:buNone/>
            </a:pPr>
            <a:r>
              <a:rPr lang="cs-CZ" dirty="0"/>
              <a:t>- v počátcích své kariéry patřil k představitelům novorenesance, od počátku 20. století se stal jedním z nejvýznamnějších představitelů české secese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5A3DC8-F818-476B-96FD-0B812F58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55" y="3669506"/>
            <a:ext cx="5922389" cy="31884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4CDC41-BF1B-4DAF-9C1F-3ACDAF4B5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9507"/>
            <a:ext cx="3152775" cy="31884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31A10F-4592-49A1-836A-F78F5F351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244" y="3669506"/>
            <a:ext cx="3134805" cy="31884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0AB5EF4-B28F-48B1-90F8-49B3F77DF0BB}"/>
              </a:ext>
            </a:extLst>
          </p:cNvPr>
          <p:cNvSpPr txBox="1"/>
          <p:nvPr/>
        </p:nvSpPr>
        <p:spPr>
          <a:xfrm>
            <a:off x="320743" y="6488668"/>
            <a:ext cx="645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FANTOVA BUDOVA HLAVNÍHO NÁDRAŽÍ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78F03A1-CE68-4DAD-A7BE-0039A1B5CD78}"/>
              </a:ext>
            </a:extLst>
          </p:cNvPr>
          <p:cNvSpPr txBox="1"/>
          <p:nvPr/>
        </p:nvSpPr>
        <p:spPr>
          <a:xfrm>
            <a:off x="9184123" y="3300174"/>
            <a:ext cx="29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MOHYLA MÍRU U SLAVKOVA</a:t>
            </a:r>
          </a:p>
        </p:txBody>
      </p:sp>
    </p:spTree>
    <p:extLst>
      <p:ext uri="{BB962C8B-B14F-4D97-AF65-F5344CB8AC3E}">
        <p14:creationId xmlns:p14="http://schemas.microsoft.com/office/powerpoint/2010/main" val="40748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8C18A-3920-4018-8B0B-38A4AC9E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44646"/>
          </a:xfrm>
        </p:spPr>
        <p:txBody>
          <a:bodyPr/>
          <a:lstStyle/>
          <a:p>
            <a:r>
              <a:rPr lang="cs-CZ" dirty="0"/>
              <a:t>OSVALD POLÍVKA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86598-A23A-43D7-8B42-E5E3F16A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88123"/>
            <a:ext cx="9720073" cy="4621237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- 1859 – 1931</a:t>
            </a:r>
          </a:p>
          <a:p>
            <a:pPr marL="0" indent="0">
              <a:buNone/>
            </a:pPr>
            <a:r>
              <a:rPr lang="cs-CZ"/>
              <a:t>- český architekt, představitel pozdní neorenesance a průkopník secesní architektury, který postavil řadu veřejných budov v Praze</a:t>
            </a:r>
          </a:p>
          <a:p>
            <a:pPr marL="0" indent="0">
              <a:buNone/>
            </a:pPr>
            <a:r>
              <a:rPr lang="cs-CZ"/>
              <a:t>- s architektem Antonínem Balšánkem se podílel na stavbě Obecního domu v Praze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14A2B1-7165-4EC5-B8C6-E1D4D6F840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20" y="3423824"/>
            <a:ext cx="3816175" cy="3434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0A2E32-D750-457F-A4F9-A95265648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975" y="0"/>
            <a:ext cx="3629025" cy="21697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0B8CBD-E802-4743-AA16-4C296A661D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1"/>
          <a:stretch/>
        </p:blipFill>
        <p:spPr>
          <a:xfrm>
            <a:off x="5614714" y="3423824"/>
            <a:ext cx="5761666" cy="34341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DAD11A-2E2C-4AA5-AA03-D06CF35BB271}"/>
              </a:ext>
            </a:extLst>
          </p:cNvPr>
          <p:cNvSpPr txBox="1"/>
          <p:nvPr/>
        </p:nvSpPr>
        <p:spPr>
          <a:xfrm>
            <a:off x="2481371" y="3422367"/>
            <a:ext cx="410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POJIŠŤOVNA PRAHA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0DF938-B0AB-4E5A-AAB2-2D16514D81B5}"/>
              </a:ext>
            </a:extLst>
          </p:cNvPr>
          <p:cNvSpPr txBox="1"/>
          <p:nvPr/>
        </p:nvSpPr>
        <p:spPr>
          <a:xfrm>
            <a:off x="9616506" y="3422367"/>
            <a:ext cx="258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OBECNÍ DŮM</a:t>
            </a:r>
          </a:p>
        </p:txBody>
      </p:sp>
    </p:spTree>
    <p:extLst>
      <p:ext uri="{BB962C8B-B14F-4D97-AF65-F5344CB8AC3E}">
        <p14:creationId xmlns:p14="http://schemas.microsoft.com/office/powerpoint/2010/main" val="182654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FBB3B36-C5A7-43C4-9BFD-A55986DBF179}"/>
              </a:ext>
            </a:extLst>
          </p:cNvPr>
          <p:cNvSpPr txBox="1"/>
          <p:nvPr/>
        </p:nvSpPr>
        <p:spPr>
          <a:xfrm>
            <a:off x="1348154" y="2367171"/>
            <a:ext cx="94956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/>
              <a:t>GEOMETRICKÝ = RACIONÁLNÍ SMĚR</a:t>
            </a:r>
          </a:p>
        </p:txBody>
      </p:sp>
    </p:spTree>
    <p:extLst>
      <p:ext uri="{BB962C8B-B14F-4D97-AF65-F5344CB8AC3E}">
        <p14:creationId xmlns:p14="http://schemas.microsoft.com/office/powerpoint/2010/main" val="293322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3439F-36B1-4C09-865F-AFEB4342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r>
              <a:rPr lang="cs-CZ" dirty="0"/>
              <a:t>OTTO WAGNER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1B3C2C-2567-4695-9AF1-D11EF006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FB216-68C6-4BA4-BE3A-D150792A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1A747-01E0-4756-A479-61DD2F58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- 1841 – 1918, Rakousko</a:t>
            </a:r>
          </a:p>
          <a:p>
            <a:pPr marL="0" indent="0">
              <a:buNone/>
            </a:pPr>
            <a:r>
              <a:rPr lang="cs-CZ" sz="2000"/>
              <a:t>- strohá architektura s převahou krychlových tvarů</a:t>
            </a:r>
          </a:p>
          <a:p>
            <a:pPr marL="0" indent="0">
              <a:buNone/>
            </a:pPr>
            <a:r>
              <a:rPr lang="cs-CZ" sz="2000"/>
              <a:t>- navrhl některé stanice vídeňské městské dráhy – např. stanice Karlsplatz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1D7AD4-0897-4850-A198-F66BC778A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5D4752-8C94-4C62-98B3-60A77BCB9F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358" y="0"/>
            <a:ext cx="2607467" cy="33157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EA8A5CA-D316-4E17-B2EC-6ECB31012A89}"/>
              </a:ext>
            </a:extLst>
          </p:cNvPr>
          <p:cNvSpPr txBox="1"/>
          <p:nvPr/>
        </p:nvSpPr>
        <p:spPr>
          <a:xfrm>
            <a:off x="3866220" y="2990255"/>
            <a:ext cx="342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KOSTEL SV. LEOPOLDA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A98A1C-786C-4FF5-A62C-02F2385D8A98}"/>
              </a:ext>
            </a:extLst>
          </p:cNvPr>
          <p:cNvSpPr txBox="1"/>
          <p:nvPr/>
        </p:nvSpPr>
        <p:spPr>
          <a:xfrm>
            <a:off x="-48829" y="3012043"/>
            <a:ext cx="26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POŠTOVNÍ SPOŘITELNA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C5D78-5D87-4D5C-A931-2BDFBF0025F0}"/>
              </a:ext>
            </a:extLst>
          </p:cNvPr>
          <p:cNvSpPr txBox="1"/>
          <p:nvPr/>
        </p:nvSpPr>
        <p:spPr>
          <a:xfrm>
            <a:off x="3954143" y="3454837"/>
            <a:ext cx="22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STANICE KARLSPLATZ</a:t>
            </a:r>
          </a:p>
        </p:txBody>
      </p:sp>
    </p:spTree>
    <p:extLst>
      <p:ext uri="{BB962C8B-B14F-4D97-AF65-F5344CB8AC3E}">
        <p14:creationId xmlns:p14="http://schemas.microsoft.com/office/powerpoint/2010/main" val="310806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5FE3-B292-40A1-B595-932DAD2B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4897" cy="1499616"/>
          </a:xfrm>
        </p:spPr>
        <p:txBody>
          <a:bodyPr>
            <a:normAutofit/>
          </a:bodyPr>
          <a:lstStyle/>
          <a:p>
            <a:r>
              <a:rPr lang="cs-CZ" dirty="0"/>
              <a:t>JOSEPH MARIA OLBRICH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085F7-DAC9-4ACD-892C-BF2651C6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07187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- 1867 – 1908, ČR, Rakousko, Německo</a:t>
            </a:r>
          </a:p>
          <a:p>
            <a:pPr marL="0" indent="0">
              <a:buNone/>
            </a:pPr>
            <a:r>
              <a:rPr lang="cs-CZ" sz="2000"/>
              <a:t>- architekt, designér a malíř, pracoval s kovem, textiliemi a grafikou</a:t>
            </a:r>
          </a:p>
          <a:p>
            <a:pPr marL="0" indent="0">
              <a:buNone/>
            </a:pPr>
            <a:r>
              <a:rPr lang="cs-CZ" sz="2000"/>
              <a:t>- Pavilon Secese</a:t>
            </a:r>
          </a:p>
          <a:p>
            <a:r>
              <a:rPr lang="cs-CZ" sz="2000"/>
              <a:t>- stavba je koncipována jako prolínání 3 těles: koule, krychle, kvádr</a:t>
            </a:r>
          </a:p>
          <a:p>
            <a:r>
              <a:rPr lang="cs-CZ" sz="2000"/>
              <a:t>- jeho záměrem bylo vytvořit palác umění, z jehož srdce vyrůstá strom rodící zlaté plody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DAC1C-5C2F-464A-BCD2-A48047CBE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234489" y="-26377"/>
            <a:ext cx="2957511" cy="3990475"/>
          </a:xfrm>
          <a:prstGeom prst="rect">
            <a:avLst/>
          </a:prstGeom>
          <a:effectLst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3340B1A-9033-492F-AECD-0636632E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"/>
          <a:stretch/>
        </p:blipFill>
        <p:spPr>
          <a:xfrm>
            <a:off x="7934325" y="3955107"/>
            <a:ext cx="4257675" cy="2902298"/>
          </a:xfrm>
          <a:prstGeom prst="rect">
            <a:avLst/>
          </a:prstGeom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18EC7B9-57D7-4295-BCE4-B0C607DAB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896100" y="0"/>
            <a:ext cx="2338389" cy="3966427"/>
          </a:xfrm>
          <a:prstGeom prst="rect">
            <a:avLst/>
          </a:prstGeom>
          <a:effectLst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382E4F-5488-4EBD-BFE0-F6C4278FDBE1}"/>
              </a:ext>
            </a:extLst>
          </p:cNvPr>
          <p:cNvSpPr txBox="1"/>
          <p:nvPr/>
        </p:nvSpPr>
        <p:spPr>
          <a:xfrm>
            <a:off x="6834189" y="362114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SVATEBNÍ VĚŽ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608F5A-0A53-4BA9-ADEA-5D29C8CF962A}"/>
              </a:ext>
            </a:extLst>
          </p:cNvPr>
          <p:cNvSpPr txBox="1"/>
          <p:nvPr/>
        </p:nvSpPr>
        <p:spPr>
          <a:xfrm>
            <a:off x="10411558" y="3966427"/>
            <a:ext cx="21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PAVILON SECESE</a:t>
            </a:r>
          </a:p>
        </p:txBody>
      </p:sp>
    </p:spTree>
    <p:extLst>
      <p:ext uri="{BB962C8B-B14F-4D97-AF65-F5344CB8AC3E}">
        <p14:creationId xmlns:p14="http://schemas.microsoft.com/office/powerpoint/2010/main" val="71735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42DC9-30C7-4B1D-A980-851320B1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35853"/>
          </a:xfrm>
        </p:spPr>
        <p:txBody>
          <a:bodyPr/>
          <a:lstStyle/>
          <a:p>
            <a:r>
              <a:rPr lang="cs-CZ" dirty="0"/>
              <a:t>JAN KOTĚRA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041A6-D069-4E34-82C1-C45C884E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21069"/>
            <a:ext cx="9720073" cy="47882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it-IT" dirty="0"/>
              <a:t>1871 – 1923, ČR</a:t>
            </a:r>
          </a:p>
          <a:p>
            <a:pPr marL="0" indent="0">
              <a:buNone/>
            </a:pPr>
            <a:r>
              <a:rPr lang="cs-CZ" dirty="0"/>
              <a:t>- český architekt, urbanista, teoretik architektury, návrhář nábytku a malíř</a:t>
            </a:r>
          </a:p>
          <a:p>
            <a:pPr marL="0" indent="0">
              <a:buNone/>
            </a:pPr>
            <a:r>
              <a:rPr lang="cs-CZ" dirty="0"/>
              <a:t>- navrhl Peterkův dům na Václavském náměstí – první secesní stavba v jednotném stylu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438C71-2611-4DAE-8CC2-405A403F5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833" y="3143250"/>
            <a:ext cx="2449039" cy="37147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4421F6-D2B4-4E0E-8BA5-38136F01A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128" y="3143251"/>
            <a:ext cx="7489735" cy="37147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F93846-71FB-41BD-8A96-4B77620550CB}"/>
              </a:ext>
            </a:extLst>
          </p:cNvPr>
          <p:cNvSpPr txBox="1"/>
          <p:nvPr/>
        </p:nvSpPr>
        <p:spPr>
          <a:xfrm>
            <a:off x="3353523" y="6488668"/>
            <a:ext cx="61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MUZEUM VÝCHODNÍCH ČECH, HRADEC KRÁLOVÉ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CD14AD-BDB9-4665-9FB3-CAFACFC61DFD}"/>
              </a:ext>
            </a:extLst>
          </p:cNvPr>
          <p:cNvSpPr txBox="1"/>
          <p:nvPr/>
        </p:nvSpPr>
        <p:spPr>
          <a:xfrm>
            <a:off x="9979064" y="6488723"/>
            <a:ext cx="2611316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PETERKŮV DŮM</a:t>
            </a:r>
          </a:p>
        </p:txBody>
      </p:sp>
    </p:spTree>
    <p:extLst>
      <p:ext uri="{BB962C8B-B14F-4D97-AF65-F5344CB8AC3E}">
        <p14:creationId xmlns:p14="http://schemas.microsoft.com/office/powerpoint/2010/main" val="93926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4E24EC5-0BED-43B7-936A-21502B6C18D3}"/>
              </a:ext>
            </a:extLst>
          </p:cNvPr>
          <p:cNvSpPr txBox="1"/>
          <p:nvPr/>
        </p:nvSpPr>
        <p:spPr>
          <a:xfrm>
            <a:off x="1066800" y="2875002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/>
              <a:t>LIDOVÝ CHARAKTER</a:t>
            </a:r>
          </a:p>
        </p:txBody>
      </p:sp>
    </p:spTree>
    <p:extLst>
      <p:ext uri="{BB962C8B-B14F-4D97-AF65-F5344CB8AC3E}">
        <p14:creationId xmlns:p14="http://schemas.microsoft.com/office/powerpoint/2010/main" val="64509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48C5E-0335-4744-B2BE-A00EAFE3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76530"/>
          </a:xfrm>
        </p:spPr>
        <p:txBody>
          <a:bodyPr/>
          <a:lstStyle/>
          <a:p>
            <a:r>
              <a:rPr lang="cs-CZ" dirty="0"/>
              <a:t>DUŠAN JURKOVIČ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25690-3739-4D16-813C-AE0AFDFB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6046"/>
            <a:ext cx="9720073" cy="453331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-1868 – 1947, Slovensko</a:t>
            </a:r>
          </a:p>
          <a:p>
            <a:pPr marL="0" indent="0">
              <a:buNone/>
            </a:pPr>
            <a:r>
              <a:rPr lang="cs-CZ" dirty="0"/>
              <a:t>- vytvořil velice osobitý styl secesní architektury,</a:t>
            </a:r>
          </a:p>
          <a:p>
            <a:pPr marL="0" indent="0">
              <a:buNone/>
            </a:pPr>
            <a:r>
              <a:rPr lang="cs-CZ" dirty="0"/>
              <a:t>  výrazně ovlivněný lidovou architekturou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69111F-4B0C-4DE7-9550-CF5A632E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8" y="3429000"/>
            <a:ext cx="6754871" cy="2994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6971CC-73DE-4E17-9560-D47BE3FA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432997"/>
            <a:ext cx="4283324" cy="59906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D16C84-CF62-462A-B3C7-F5366E281E5B}"/>
              </a:ext>
            </a:extLst>
          </p:cNvPr>
          <p:cNvSpPr txBox="1"/>
          <p:nvPr/>
        </p:nvSpPr>
        <p:spPr>
          <a:xfrm>
            <a:off x="7658100" y="432997"/>
            <a:ext cx="406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JURKOVIČOVA ROZHLEDNA, ROŽNOV POD RADHOŠTĚM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911209-30B9-43C6-B745-C70D9327A87B}"/>
              </a:ext>
            </a:extLst>
          </p:cNvPr>
          <p:cNvSpPr txBox="1"/>
          <p:nvPr/>
        </p:nvSpPr>
        <p:spPr>
          <a:xfrm>
            <a:off x="445388" y="6075485"/>
            <a:ext cx="503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LÁZEŇSKÝ DŮM/HOTEL JESTŘÁBÍ, LUHAČOVICE</a:t>
            </a:r>
          </a:p>
        </p:txBody>
      </p:sp>
    </p:spTree>
    <p:extLst>
      <p:ext uri="{BB962C8B-B14F-4D97-AF65-F5344CB8AC3E}">
        <p14:creationId xmlns:p14="http://schemas.microsoft.com/office/powerpoint/2010/main" val="229564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90612-9A69-4B6F-80CF-5125FEE3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50153"/>
          </a:xfrm>
        </p:spPr>
        <p:txBody>
          <a:bodyPr/>
          <a:lstStyle/>
          <a:p>
            <a:r>
              <a:rPr lang="cs-CZ" dirty="0"/>
              <a:t>SOCHAŘSTVÍ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AEFFF-7B5D-434F-AE53-970E616D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85900"/>
            <a:ext cx="9720073" cy="482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stylizované, typickým znakem je vlnění ploch</a:t>
            </a:r>
          </a:p>
          <a:p>
            <a:pPr marL="0" indent="0">
              <a:buNone/>
            </a:pPr>
            <a:r>
              <a:rPr lang="cs-CZ" dirty="0"/>
              <a:t>- Francie – Auguste Rodin</a:t>
            </a:r>
          </a:p>
          <a:p>
            <a:pPr marL="0" indent="0">
              <a:buNone/>
            </a:pPr>
            <a:r>
              <a:rPr lang="cs-CZ" dirty="0"/>
              <a:t>- Čechy: Ladislav </a:t>
            </a:r>
            <a:r>
              <a:rPr lang="cs-CZ" dirty="0" err="1"/>
              <a:t>Šaloun</a:t>
            </a:r>
            <a:r>
              <a:rPr lang="cs-CZ" dirty="0"/>
              <a:t> – Pomník mistra Jana Husa v Praze</a:t>
            </a:r>
          </a:p>
          <a:p>
            <a:r>
              <a:rPr lang="cs-CZ" dirty="0"/>
              <a:t>           Stanislav Sucharda – Pomník Františka Palackého</a:t>
            </a:r>
          </a:p>
          <a:p>
            <a:r>
              <a:rPr lang="cs-CZ" dirty="0"/>
              <a:t>           František Bílek – Modlitba nad hroby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4C994A-5254-4C36-AE42-111E0F592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872" y="178477"/>
            <a:ext cx="2161854" cy="32448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21960C-D485-4AD8-897B-227E930F0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871" y="3717275"/>
            <a:ext cx="2161854" cy="28860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A4AEDF-6A4E-4048-A512-565A9458B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21218"/>
            <a:ext cx="4648200" cy="28623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9B7263-E2F3-4E26-9CA7-0C6A0B166F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/>
        </p:blipFill>
        <p:spPr>
          <a:xfrm>
            <a:off x="4929030" y="4006200"/>
            <a:ext cx="4200524" cy="2865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3A0E25-45F4-4995-BC70-4606E1B4B56E}"/>
              </a:ext>
            </a:extLst>
          </p:cNvPr>
          <p:cNvSpPr txBox="1"/>
          <p:nvPr/>
        </p:nvSpPr>
        <p:spPr>
          <a:xfrm>
            <a:off x="0" y="651428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POMNÍK JANA HUSA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03A0B1-A6D7-4A76-A4E2-02A0954E3001}"/>
              </a:ext>
            </a:extLst>
          </p:cNvPr>
          <p:cNvSpPr txBox="1"/>
          <p:nvPr/>
        </p:nvSpPr>
        <p:spPr>
          <a:xfrm>
            <a:off x="4929030" y="6514285"/>
            <a:ext cx="380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POMNÍK FRANTIŠKA PALACKÉHO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91EC00-A89E-4870-975A-781C9AE8F056}"/>
              </a:ext>
            </a:extLst>
          </p:cNvPr>
          <p:cNvSpPr txBox="1"/>
          <p:nvPr/>
        </p:nvSpPr>
        <p:spPr>
          <a:xfrm>
            <a:off x="9504961" y="3355016"/>
            <a:ext cx="27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A. RODIN - BALZAC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DF05CD-10EE-4EE4-87BD-F336C34DCE67}"/>
              </a:ext>
            </a:extLst>
          </p:cNvPr>
          <p:cNvSpPr txBox="1"/>
          <p:nvPr/>
        </p:nvSpPr>
        <p:spPr>
          <a:xfrm>
            <a:off x="9361851" y="6526663"/>
            <a:ext cx="25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MODLITBA NAD HROBY</a:t>
            </a:r>
          </a:p>
        </p:txBody>
      </p:sp>
    </p:spTree>
    <p:extLst>
      <p:ext uri="{BB962C8B-B14F-4D97-AF65-F5344CB8AC3E}">
        <p14:creationId xmlns:p14="http://schemas.microsoft.com/office/powerpoint/2010/main" val="296650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0B233-3F7E-4DB6-A2E5-B96E79D6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3246"/>
          </a:xfrm>
        </p:spPr>
        <p:txBody>
          <a:bodyPr/>
          <a:lstStyle/>
          <a:p>
            <a:r>
              <a:rPr lang="cs-CZ" dirty="0"/>
              <a:t>MALÍŘSTVÍ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607B-7381-40CA-8A84-0C8DE456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8462"/>
            <a:ext cx="9720073" cy="455089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odklon od popisné skutečnosti a snaha o vytvoření subjektivního, někdy záměrně artistního díla, které by popisovalo složité vnitřní stavy, pocity a nálady člověka-umělce</a:t>
            </a:r>
          </a:p>
          <a:p>
            <a:pPr marL="0" indent="0">
              <a:buNone/>
            </a:pPr>
            <a:r>
              <a:rPr lang="cs-CZ" dirty="0"/>
              <a:t>- důraz na obrazovou formu, malířské principy, techniky  a evokativní významy jednotlivých výrazových prostředků - nositeli symbolických významů se stávají kromě reálných objektů, i barvy, obrysové linie, struktury povrchů, světelné efekty či zvláštní chromatické kontrasty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5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EB0A5-7E55-4C5F-AEA2-CEEBF409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91309"/>
            <a:ext cx="9720073" cy="5750168"/>
          </a:xfrm>
        </p:spPr>
        <p:txBody>
          <a:bodyPr>
            <a:normAutofit/>
          </a:bodyPr>
          <a:lstStyle/>
          <a:p>
            <a:r>
              <a:rPr lang="cs-CZ" dirty="0"/>
              <a:t>- vznikla ve Vídni, zasáhla celou Evropu, Spojené státy i Japonsko</a:t>
            </a:r>
          </a:p>
          <a:p>
            <a:r>
              <a:rPr lang="cs-CZ" dirty="0"/>
              <a:t>- objevuje se v 80. letech 19. století, 1890 – 1905 – období vrcholné secese</a:t>
            </a:r>
          </a:p>
          <a:p>
            <a:r>
              <a:rPr lang="cs-CZ" dirty="0"/>
              <a:t>- poslední univerzální umělecký sloh</a:t>
            </a:r>
          </a:p>
          <a:p>
            <a:r>
              <a:rPr lang="cs-CZ" dirty="0"/>
              <a:t>- zrušila hranice mezi tzn. vysokým uměním (malířství, sochařství) a uměním užitým</a:t>
            </a:r>
          </a:p>
          <a:p>
            <a:r>
              <a:rPr lang="cs-CZ" dirty="0"/>
              <a:t>- protestem proti historismu a konzervativnímu akademismu</a:t>
            </a:r>
          </a:p>
          <a:p>
            <a:r>
              <a:rPr lang="cs-CZ" dirty="0"/>
              <a:t>- z latinského </a:t>
            </a:r>
            <a:r>
              <a:rPr lang="cs-CZ" dirty="0" err="1"/>
              <a:t>secessio</a:t>
            </a:r>
            <a:r>
              <a:rPr lang="cs-CZ" dirty="0"/>
              <a:t> = odchod, odtržení</a:t>
            </a:r>
          </a:p>
          <a:p>
            <a:r>
              <a:rPr lang="cs-CZ" dirty="0"/>
              <a:t>- vyjadřuje nálady jako cynismus, sentiment - odpovídají náladě 19. století</a:t>
            </a:r>
          </a:p>
          <a:p>
            <a:r>
              <a:rPr lang="cs-CZ" dirty="0"/>
              <a:t>- v různých zemích označováno různými názvy:</a:t>
            </a:r>
          </a:p>
          <a:p>
            <a:r>
              <a:rPr lang="cs-CZ" dirty="0"/>
              <a:t>Německo: </a:t>
            </a:r>
            <a:r>
              <a:rPr lang="cs-CZ" dirty="0" err="1"/>
              <a:t>Jugendstil</a:t>
            </a:r>
            <a:r>
              <a:rPr lang="cs-CZ" dirty="0"/>
              <a:t> – nový styl, sloh mladý</a:t>
            </a:r>
          </a:p>
          <a:p>
            <a:r>
              <a:rPr lang="cs-CZ" dirty="0"/>
              <a:t>Francie: Art Nouveau – nové umění</a:t>
            </a:r>
          </a:p>
          <a:p>
            <a:r>
              <a:rPr lang="cs-CZ" dirty="0"/>
              <a:t>Anglie: </a:t>
            </a:r>
            <a:r>
              <a:rPr lang="cs-CZ" dirty="0" err="1"/>
              <a:t>Modern</a:t>
            </a:r>
            <a:r>
              <a:rPr lang="cs-CZ" dirty="0"/>
              <a:t> Style – moderní styl</a:t>
            </a:r>
          </a:p>
          <a:p>
            <a:r>
              <a:rPr lang="cs-CZ" dirty="0"/>
              <a:t>Itálie: </a:t>
            </a:r>
            <a:r>
              <a:rPr lang="cs-CZ" dirty="0" err="1"/>
              <a:t>Stile</a:t>
            </a:r>
            <a:r>
              <a:rPr lang="cs-CZ" dirty="0"/>
              <a:t> </a:t>
            </a:r>
            <a:r>
              <a:rPr lang="cs-CZ" dirty="0" err="1"/>
              <a:t>floreale</a:t>
            </a:r>
            <a:r>
              <a:rPr lang="cs-CZ" dirty="0"/>
              <a:t> – květinový styl</a:t>
            </a:r>
          </a:p>
        </p:txBody>
      </p:sp>
    </p:spTree>
    <p:extLst>
      <p:ext uri="{BB962C8B-B14F-4D97-AF65-F5344CB8AC3E}">
        <p14:creationId xmlns:p14="http://schemas.microsoft.com/office/powerpoint/2010/main" val="98069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C01C8-665F-441D-BF32-654EB50E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83099"/>
          </a:xfrm>
        </p:spPr>
        <p:txBody>
          <a:bodyPr/>
          <a:lstStyle/>
          <a:p>
            <a:r>
              <a:rPr lang="cs-CZ" dirty="0"/>
              <a:t>GUSTAV KLIMT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2BF57-71C2-429D-8146-910FFBA1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44162"/>
            <a:ext cx="9720073" cy="4665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- 1862 – 1918, Rakousko</a:t>
            </a:r>
          </a:p>
          <a:p>
            <a:pPr marL="0" indent="0">
              <a:buNone/>
            </a:pPr>
            <a:r>
              <a:rPr lang="cs-CZ" dirty="0"/>
              <a:t>- vyhledávaný portrétista vídeňských dam</a:t>
            </a:r>
          </a:p>
          <a:p>
            <a:pPr marL="0" indent="0">
              <a:buNone/>
            </a:pPr>
            <a:r>
              <a:rPr lang="cs-CZ" dirty="0"/>
              <a:t>- autor litografických plakátů</a:t>
            </a:r>
          </a:p>
          <a:p>
            <a:pPr marL="0" indent="0">
              <a:buNone/>
            </a:pPr>
            <a:r>
              <a:rPr lang="cs-CZ" dirty="0"/>
              <a:t>- tvořil úzké a dlouhé formáty s erotickým podtextem → skandál, byl obviněn z pornografie → obrazy musel vymáhat soudně</a:t>
            </a:r>
          </a:p>
          <a:p>
            <a:pPr marL="0" indent="0">
              <a:buNone/>
            </a:pPr>
            <a:r>
              <a:rPr lang="cs-CZ" dirty="0"/>
              <a:t>- typickým znakem jeho malby je kontrastní spojení </a:t>
            </a:r>
            <a:r>
              <a:rPr lang="cs-CZ" dirty="0" err="1"/>
              <a:t>naturalie</a:t>
            </a:r>
            <a:r>
              <a:rPr lang="cs-CZ" dirty="0"/>
              <a:t>, pojetí figury s něžnou barevností a ornamentální důraz na erotismus, stylizované pozadí zaplněné barevnými geometrickými tvary nebo spirálovitým zlacením</a:t>
            </a:r>
          </a:p>
        </p:txBody>
      </p:sp>
    </p:spTree>
    <p:extLst>
      <p:ext uri="{BB962C8B-B14F-4D97-AF65-F5344CB8AC3E}">
        <p14:creationId xmlns:p14="http://schemas.microsoft.com/office/powerpoint/2010/main" val="196691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B46DF40-F74E-4BD4-885B-6B2336A1E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976" y="3657600"/>
            <a:ext cx="3660552" cy="3200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3403A44-47FC-4612-BED4-B9FB56DE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81600" cy="68580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C5AD926-8F7E-4EA4-A610-C18FE4ED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976" y="-9525"/>
            <a:ext cx="3661023" cy="3667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AE0436-C83F-4675-AD1B-96EB53614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-9525"/>
            <a:ext cx="3361726" cy="68675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6AC664-8DF8-4004-B0C4-0D039196C216}"/>
              </a:ext>
            </a:extLst>
          </p:cNvPr>
          <p:cNvSpPr txBox="1"/>
          <p:nvPr/>
        </p:nvSpPr>
        <p:spPr>
          <a:xfrm>
            <a:off x="4070106" y="75046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POLIBEK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8054B9-C8E6-4965-8D28-924657113BB6}"/>
              </a:ext>
            </a:extLst>
          </p:cNvPr>
          <p:cNvSpPr txBox="1"/>
          <p:nvPr/>
        </p:nvSpPr>
        <p:spPr>
          <a:xfrm>
            <a:off x="11306907" y="6488668"/>
            <a:ext cx="135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DANAE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F5B380-2C7C-4469-9B35-8B6744FC1B71}"/>
              </a:ext>
            </a:extLst>
          </p:cNvPr>
          <p:cNvSpPr txBox="1"/>
          <p:nvPr/>
        </p:nvSpPr>
        <p:spPr>
          <a:xfrm>
            <a:off x="8555676" y="3297115"/>
            <a:ext cx="366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PORTRÉT ADELE BLOCH BAURER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739940-68DF-4211-952B-A012C171132D}"/>
              </a:ext>
            </a:extLst>
          </p:cNvPr>
          <p:cNvSpPr txBox="1"/>
          <p:nvPr/>
        </p:nvSpPr>
        <p:spPr>
          <a:xfrm>
            <a:off x="5206261" y="6488668"/>
            <a:ext cx="217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JUDITA</a:t>
            </a:r>
          </a:p>
        </p:txBody>
      </p:sp>
    </p:spTree>
    <p:extLst>
      <p:ext uri="{BB962C8B-B14F-4D97-AF65-F5344CB8AC3E}">
        <p14:creationId xmlns:p14="http://schemas.microsoft.com/office/powerpoint/2010/main" val="179824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634A1-42E7-4F2A-88B6-537A0B75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53438"/>
          </a:xfrm>
        </p:spPr>
        <p:txBody>
          <a:bodyPr/>
          <a:lstStyle/>
          <a:p>
            <a:r>
              <a:rPr lang="cs-CZ" dirty="0"/>
              <a:t>ALFONS MUCHA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6CE43-B367-4B55-BE44-9EFF8576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6915"/>
            <a:ext cx="9720073" cy="46124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- 1860 – 1939, ČR</a:t>
            </a:r>
          </a:p>
          <a:p>
            <a:pPr marL="0" indent="0">
              <a:buNone/>
            </a:pPr>
            <a:r>
              <a:rPr lang="cs-CZ" dirty="0"/>
              <a:t>- český malíř, grafik a designér, autor kostýmů, šperků, kalendářů a uměleckých plakátů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le</a:t>
            </a:r>
            <a:r>
              <a:rPr lang="cs-CZ" dirty="0"/>
              <a:t> style Mucha – vlastní styl, vznikl v souvislosti s tvorbou plakátů, na kterých je vyobrazena herečka Sarah Bernhardtová, neměl rád termín secese</a:t>
            </a:r>
          </a:p>
          <a:p>
            <a:pPr marL="0" indent="0">
              <a:buNone/>
            </a:pPr>
            <a:r>
              <a:rPr lang="cs-CZ" dirty="0"/>
              <a:t>- v jeho obrazech byla zachycena jak klasická vznešenost a noblesa, tak také dekadentně tajemná provokativnost a výzva</a:t>
            </a:r>
          </a:p>
          <a:p>
            <a:pPr marL="0" indent="0">
              <a:buNone/>
            </a:pPr>
            <a:r>
              <a:rPr lang="cs-CZ" dirty="0"/>
              <a:t>- vytvořil i Slovanskou epopej – 20 velkých obrazů s námětem slovanské minulosti</a:t>
            </a:r>
          </a:p>
          <a:p>
            <a:pPr marL="0" indent="0">
              <a:buNone/>
            </a:pPr>
            <a:r>
              <a:rPr lang="cs-CZ" dirty="0"/>
              <a:t>- podílel se na výzdobě Obecního domu</a:t>
            </a:r>
          </a:p>
        </p:txBody>
      </p:sp>
    </p:spTree>
    <p:extLst>
      <p:ext uri="{BB962C8B-B14F-4D97-AF65-F5344CB8AC3E}">
        <p14:creationId xmlns:p14="http://schemas.microsoft.com/office/powerpoint/2010/main" val="71609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3968D4-7469-4EFB-B9B0-05A2D7797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F82584-51D4-4A68-9307-AB708DBD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>
          <a:xfrm>
            <a:off x="4196035" y="166533"/>
            <a:ext cx="3797618" cy="652493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CA262DD-7D13-4A49-8DC2-1E46C1B342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BF0895-0458-4AF0-B9DC-A6D0EF676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99B7DBA-8FA6-4635-847D-3F4DA4D10F7A}"/>
              </a:ext>
            </a:extLst>
          </p:cNvPr>
          <p:cNvSpPr txBox="1"/>
          <p:nvPr/>
        </p:nvSpPr>
        <p:spPr>
          <a:xfrm>
            <a:off x="4486643" y="6225626"/>
            <a:ext cx="214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OVOCE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B8AB29A-CE46-4886-A548-9789AC8AE4E5}"/>
              </a:ext>
            </a:extLst>
          </p:cNvPr>
          <p:cNvSpPr txBox="1"/>
          <p:nvPr/>
        </p:nvSpPr>
        <p:spPr>
          <a:xfrm>
            <a:off x="9935307" y="3217986"/>
            <a:ext cx="2598385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SLOVANSKÁ EPOPEJ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51F814-9715-46F0-9B51-846CFFD4C966}"/>
              </a:ext>
            </a:extLst>
          </p:cNvPr>
          <p:cNvSpPr txBox="1"/>
          <p:nvPr/>
        </p:nvSpPr>
        <p:spPr>
          <a:xfrm>
            <a:off x="2709083" y="6374889"/>
            <a:ext cx="26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ZVĚROKRUH</a:t>
            </a:r>
          </a:p>
        </p:txBody>
      </p:sp>
    </p:spTree>
    <p:extLst>
      <p:ext uri="{BB962C8B-B14F-4D97-AF65-F5344CB8AC3E}">
        <p14:creationId xmlns:p14="http://schemas.microsoft.com/office/powerpoint/2010/main" val="302726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6EEA0-CE2F-4EEF-A9DD-3EB2D628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1022"/>
          </a:xfrm>
        </p:spPr>
        <p:txBody>
          <a:bodyPr/>
          <a:lstStyle/>
          <a:p>
            <a:r>
              <a:rPr lang="cs-CZ" dirty="0"/>
              <a:t>MAX ŠVABINSKÝ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656A4-9648-486A-8563-657BDF10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78" y="1680063"/>
            <a:ext cx="9720073" cy="47531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- 1873 – 1962, ČR</a:t>
            </a:r>
          </a:p>
          <a:p>
            <a:pPr marL="0" indent="0">
              <a:buNone/>
            </a:pPr>
            <a:r>
              <a:rPr lang="cs-CZ" dirty="0"/>
              <a:t>- malíř, grafik, krajinář, portrétista slavných českých </a:t>
            </a:r>
          </a:p>
          <a:p>
            <a:pPr marL="0" indent="0">
              <a:buNone/>
            </a:pPr>
            <a:r>
              <a:rPr lang="cs-CZ" dirty="0"/>
              <a:t>  spisovatelů a vědců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BCF9A5-6F71-4769-9325-13C496D63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329" y="3089510"/>
            <a:ext cx="3018746" cy="35560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D58555-91B8-4FDB-AEDF-C20ADD21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06" y="0"/>
            <a:ext cx="4994694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7111C75-3D73-49FF-A5C5-3194E562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3" y="3089510"/>
            <a:ext cx="2428875" cy="3571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2F519A-41F9-46CE-87DF-AE0D6EFE8851}"/>
              </a:ext>
            </a:extLst>
          </p:cNvPr>
          <p:cNvSpPr txBox="1"/>
          <p:nvPr/>
        </p:nvSpPr>
        <p:spPr>
          <a:xfrm>
            <a:off x="7197306" y="-30694"/>
            <a:ext cx="473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POSLEDNÍ VEČEŘE, KATEDRÁLA SV. VÍTA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553AAE-A999-44C4-929C-8E4C6A0A92F8}"/>
              </a:ext>
            </a:extLst>
          </p:cNvPr>
          <p:cNvSpPr txBox="1"/>
          <p:nvPr/>
        </p:nvSpPr>
        <p:spPr>
          <a:xfrm>
            <a:off x="3677329" y="6315873"/>
            <a:ext cx="282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ELA V KLOBOUKU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408FD75-4CC5-4E00-B97E-C84440C634BA}"/>
              </a:ext>
            </a:extLst>
          </p:cNvPr>
          <p:cNvSpPr txBox="1"/>
          <p:nvPr/>
        </p:nvSpPr>
        <p:spPr>
          <a:xfrm>
            <a:off x="1639007" y="6315873"/>
            <a:ext cx="236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SPLYNUTÍ DUŠÍ</a:t>
            </a:r>
          </a:p>
        </p:txBody>
      </p:sp>
    </p:spTree>
    <p:extLst>
      <p:ext uri="{BB962C8B-B14F-4D97-AF65-F5344CB8AC3E}">
        <p14:creationId xmlns:p14="http://schemas.microsoft.com/office/powerpoint/2010/main" val="329022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95895-D6A8-4524-A5DE-78F8B441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788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B452B-1E10-4ABB-B035-4354879E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82615"/>
            <a:ext cx="10058400" cy="4286479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https://cs.wikipedia.org/wiki/Secese</a:t>
            </a:r>
            <a:endParaRPr lang="cs-CZ" dirty="0"/>
          </a:p>
          <a:p>
            <a:r>
              <a:rPr lang="cs-CZ" dirty="0">
                <a:hlinkClick r:id="rId3"/>
              </a:rPr>
              <a:t>https://vytvarna-vychova.cz/secese/</a:t>
            </a:r>
            <a:endParaRPr lang="cs-CZ" dirty="0"/>
          </a:p>
          <a:p>
            <a:r>
              <a:rPr lang="cs-CZ" dirty="0">
                <a:hlinkClick r:id="rId4"/>
              </a:rPr>
              <a:t>http://www.artmuseum.cz/smery_list.php?smer_id=100</a:t>
            </a:r>
            <a:endParaRPr lang="cs-CZ" dirty="0"/>
          </a:p>
          <a:p>
            <a:r>
              <a:rPr lang="cs-CZ" dirty="0">
                <a:hlinkClick r:id="rId5"/>
              </a:rPr>
              <a:t>https://www.stoplusjednicka.cz/mestske-domy-victora-horty-vlny-ornamenty-mistra-secese</a:t>
            </a:r>
            <a:endParaRPr lang="cs-CZ" dirty="0"/>
          </a:p>
          <a:p>
            <a:r>
              <a:rPr lang="cs-CZ" dirty="0">
                <a:hlinkClick r:id="rId6"/>
              </a:rPr>
              <a:t>https://cs.wikipedia.org/wiki/Anton%C3%ADn_Bal%C5%A1%C3%A1nek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https://cs.wikipedia.org/wiki/Osvald_Pol%C3%ADvka</a:t>
            </a:r>
            <a:endParaRPr lang="cs-CZ" dirty="0"/>
          </a:p>
          <a:p>
            <a:r>
              <a:rPr lang="cs-CZ" dirty="0">
                <a:hlinkClick r:id="rId8"/>
              </a:rPr>
              <a:t>https://www.kudyznudy.cz/aktuality/10-staveb-architekta-dusana-jurkovice</a:t>
            </a:r>
            <a:endParaRPr lang="cs-CZ" dirty="0"/>
          </a:p>
          <a:p>
            <a:r>
              <a:rPr lang="cs-CZ" dirty="0">
                <a:hlinkClick r:id="rId9"/>
              </a:rPr>
              <a:t>https://journals.muni.cz/universitas/article/viewFile/392/381</a:t>
            </a:r>
            <a:endParaRPr lang="cs-CZ" dirty="0"/>
          </a:p>
          <a:p>
            <a:r>
              <a:rPr lang="cs-CZ" dirty="0">
                <a:hlinkClick r:id="rId10"/>
              </a:rPr>
              <a:t>https://www.kudyznudy.cz/ceska-nej/kulturni/okno-v-katedrale-svateho-vita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E9771-DDD3-46DD-8BAB-3FFB9CEB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3246"/>
          </a:xfrm>
        </p:spPr>
        <p:txBody>
          <a:bodyPr/>
          <a:lstStyle/>
          <a:p>
            <a:r>
              <a:rPr lang="cs-CZ" dirty="0"/>
              <a:t>ZNAKY SECESE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88131-759E-469E-8F92-791B2BFD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88123"/>
            <a:ext cx="9720073" cy="4730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svoboda umělecké fantazie</a:t>
            </a:r>
          </a:p>
          <a:p>
            <a:pPr marL="0" indent="0">
              <a:buNone/>
            </a:pPr>
            <a:r>
              <a:rPr lang="cs-CZ" dirty="0"/>
              <a:t>- ornamentálnost, lineárnost, využívání přírodních tvarů = květů, listů, lidských a zvířecích postav</a:t>
            </a:r>
          </a:p>
          <a:p>
            <a:pPr marL="0" indent="0">
              <a:buNone/>
            </a:pPr>
            <a:r>
              <a:rPr lang="cs-CZ" dirty="0"/>
              <a:t>- typickou květinou je → lilie, kosatec, tulipán, leknín, mák</a:t>
            </a:r>
          </a:p>
          <a:p>
            <a:pPr marL="0" indent="0">
              <a:buNone/>
            </a:pPr>
            <a:r>
              <a:rPr lang="cs-CZ" dirty="0"/>
              <a:t>- typickým zvířetem je→ labuť, páv; symbolem vášně, intelektu</a:t>
            </a:r>
          </a:p>
          <a:p>
            <a:pPr marL="0" indent="0">
              <a:buNone/>
            </a:pPr>
            <a:r>
              <a:rPr lang="cs-CZ" dirty="0"/>
              <a:t>- časté jsou vlnící se linie, které vyvolávají v ploše pohyb, stylizace tvarů</a:t>
            </a:r>
          </a:p>
          <a:p>
            <a:pPr marL="0" indent="0">
              <a:buNone/>
            </a:pPr>
            <a:r>
              <a:rPr lang="cs-CZ" dirty="0"/>
              <a:t>- plošně pojaté = nestínované,  neobvyklá barevnost plochy, celková ladnost</a:t>
            </a:r>
          </a:p>
          <a:p>
            <a:r>
              <a:rPr lang="cs-CZ" dirty="0"/>
              <a:t>BARVY: lomené barevné odstíny; mají symbolický význam</a:t>
            </a:r>
          </a:p>
          <a:p>
            <a:r>
              <a:rPr lang="cs-CZ" dirty="0"/>
              <a:t>žlutá = barva hmoty, slunce, života a radosti</a:t>
            </a:r>
          </a:p>
          <a:p>
            <a:r>
              <a:rPr lang="cs-CZ" dirty="0"/>
              <a:t>modrá a zelená = barvy neskutečné, faustovské</a:t>
            </a:r>
          </a:p>
          <a:p>
            <a:r>
              <a:rPr lang="cs-CZ" dirty="0"/>
              <a:t>černá = poslem ducha</a:t>
            </a:r>
          </a:p>
          <a:p>
            <a:r>
              <a:rPr lang="cs-CZ" dirty="0"/>
              <a:t>bílá = symbolizuje ztroskotanou naději, smrt</a:t>
            </a:r>
          </a:p>
        </p:txBody>
      </p:sp>
    </p:spTree>
    <p:extLst>
      <p:ext uri="{BB962C8B-B14F-4D97-AF65-F5344CB8AC3E}">
        <p14:creationId xmlns:p14="http://schemas.microsoft.com/office/powerpoint/2010/main" val="313540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7380C-472C-4F56-8C9D-1508397B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3922"/>
          </a:xfrm>
        </p:spPr>
        <p:txBody>
          <a:bodyPr/>
          <a:lstStyle/>
          <a:p>
            <a:r>
              <a:rPr lang="cs-CZ" dirty="0"/>
              <a:t>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984A2-D464-4F75-B16F-1B064FD6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26577"/>
            <a:ext cx="9720073" cy="468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působivá svou dekorativností, členitostí, rytmičností </a:t>
            </a:r>
          </a:p>
          <a:p>
            <a:pPr marL="0" indent="0">
              <a:buNone/>
            </a:pPr>
            <a:r>
              <a:rPr lang="cs-CZ" dirty="0"/>
              <a:t>- opakem architektury funkcionalistické, která upřednostňuje funkčnost na úkor krásy</a:t>
            </a:r>
          </a:p>
          <a:p>
            <a:pPr marL="0" indent="0">
              <a:buNone/>
            </a:pPr>
            <a:r>
              <a:rPr lang="cs-CZ" dirty="0"/>
              <a:t>- pracuje s nejrůznějšími materiály → ty vzájemně kombinuje – sklo, keramika, kov</a:t>
            </a:r>
          </a:p>
          <a:p>
            <a:pPr marL="0" indent="0">
              <a:buNone/>
            </a:pPr>
            <a:r>
              <a:rPr lang="cs-CZ" dirty="0"/>
              <a:t>- po Evropě se šíří 2 směry:</a:t>
            </a:r>
          </a:p>
          <a:p>
            <a:r>
              <a:rPr lang="cs-CZ" dirty="0"/>
              <a:t>- směr inspirovaný organickou hmotou = ORNAMENTÁLNÍ</a:t>
            </a:r>
          </a:p>
          <a:p>
            <a:r>
              <a:rPr lang="cs-CZ" dirty="0"/>
              <a:t>- směr geometrický = RACIONÁLNÍ</a:t>
            </a:r>
          </a:p>
          <a:p>
            <a:r>
              <a:rPr lang="cs-CZ" dirty="0"/>
              <a:t>+ LIDOVÝ CHARAKTER architektury v Česku</a:t>
            </a:r>
          </a:p>
        </p:txBody>
      </p:sp>
    </p:spTree>
    <p:extLst>
      <p:ext uri="{BB962C8B-B14F-4D97-AF65-F5344CB8AC3E}">
        <p14:creationId xmlns:p14="http://schemas.microsoft.com/office/powerpoint/2010/main" val="302384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C06C7F-E835-4DA5-8404-F467DA0DE829}"/>
              </a:ext>
            </a:extLst>
          </p:cNvPr>
          <p:cNvSpPr txBox="1"/>
          <p:nvPr/>
        </p:nvSpPr>
        <p:spPr>
          <a:xfrm>
            <a:off x="1761392" y="2875002"/>
            <a:ext cx="8669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/>
              <a:t>ORNAMENTÁLNÍ SMĚR</a:t>
            </a:r>
          </a:p>
        </p:txBody>
      </p:sp>
    </p:spTree>
    <p:extLst>
      <p:ext uri="{BB962C8B-B14F-4D97-AF65-F5344CB8AC3E}">
        <p14:creationId xmlns:p14="http://schemas.microsoft.com/office/powerpoint/2010/main" val="277555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A8D3A-E973-4B1E-A9BA-3D3F5B7E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3776"/>
          </a:xfrm>
        </p:spPr>
        <p:txBody>
          <a:bodyPr/>
          <a:lstStyle/>
          <a:p>
            <a:r>
              <a:rPr lang="cs-CZ" dirty="0"/>
              <a:t>ANTONI GAUDÍ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8A27E-C0EA-4A98-9C8E-59EEC281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5709"/>
            <a:ext cx="9720073" cy="4844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- 1852 – 1926, Španělsko</a:t>
            </a:r>
          </a:p>
          <a:p>
            <a:pPr marL="0" indent="0">
              <a:buNone/>
            </a:pPr>
            <a:r>
              <a:rPr lang="cs-CZ" dirty="0"/>
              <a:t>- stavby lákají svou bizarností a fantaskností, kombinuje prvky gotické a barokní</a:t>
            </a:r>
          </a:p>
          <a:p>
            <a:pPr marL="0" indent="0">
              <a:buNone/>
            </a:pPr>
            <a:r>
              <a:rPr lang="cs-CZ" dirty="0"/>
              <a:t>- jeho styl byl inspirován přírodními tvary a orientálními technikami</a:t>
            </a:r>
          </a:p>
          <a:p>
            <a:pPr marL="0" indent="0">
              <a:buNone/>
            </a:pPr>
            <a:r>
              <a:rPr lang="cs-CZ" dirty="0"/>
              <a:t>- využíval různých materiálů: barevné střepy glazované keramiky – z nich vytvářel mozaiky; kámen, cihly, beton</a:t>
            </a:r>
          </a:p>
          <a:p>
            <a:pPr marL="0" indent="0">
              <a:buNone/>
            </a:pPr>
            <a:r>
              <a:rPr lang="cs-CZ" dirty="0"/>
              <a:t>- svou originální fantazii uplatnil na detailech staveb: okna, komíny, balkóny, stropy, sloupy (při řešení se nikdy neopakoval)</a:t>
            </a:r>
          </a:p>
          <a:p>
            <a:pPr marL="0" indent="0">
              <a:buNone/>
            </a:pPr>
            <a:r>
              <a:rPr lang="cs-CZ" dirty="0"/>
              <a:t>- pracoval sochařskou metodou – na kostru ze železných prutů nanášel vrstvu betonu</a:t>
            </a:r>
          </a:p>
          <a:p>
            <a:r>
              <a:rPr lang="cs-CZ" dirty="0"/>
              <a:t>do podoby kostí a koster fantaskních ještěrů – park </a:t>
            </a:r>
            <a:r>
              <a:rPr lang="cs-CZ" dirty="0" err="1"/>
              <a:t>Güell</a:t>
            </a:r>
            <a:r>
              <a:rPr lang="cs-CZ" dirty="0"/>
              <a:t> v Barceloně</a:t>
            </a:r>
          </a:p>
          <a:p>
            <a:r>
              <a:rPr lang="cs-CZ" dirty="0"/>
              <a:t>do podoby mořské vlny – </a:t>
            </a:r>
            <a:r>
              <a:rPr lang="cs-CZ" dirty="0" err="1"/>
              <a:t>Casa</a:t>
            </a:r>
            <a:r>
              <a:rPr lang="cs-CZ" dirty="0"/>
              <a:t> Milá</a:t>
            </a:r>
          </a:p>
          <a:p>
            <a:r>
              <a:rPr lang="cs-CZ" dirty="0"/>
              <a:t>do podoby pravěkých zvířat – </a:t>
            </a:r>
            <a:r>
              <a:rPr lang="cs-CZ" dirty="0" err="1"/>
              <a:t>Casa</a:t>
            </a:r>
            <a:r>
              <a:rPr lang="cs-CZ" dirty="0"/>
              <a:t> </a:t>
            </a:r>
            <a:r>
              <a:rPr lang="cs-CZ" dirty="0" err="1"/>
              <a:t>Batlló</a:t>
            </a:r>
            <a:endParaRPr lang="cs-CZ" dirty="0"/>
          </a:p>
          <a:p>
            <a:r>
              <a:rPr lang="cs-CZ" dirty="0"/>
              <a:t>hnízd termitů, které připomínají i gotickou katedrálu – </a:t>
            </a:r>
            <a:r>
              <a:rPr lang="cs-CZ" dirty="0" err="1"/>
              <a:t>Sagrada</a:t>
            </a:r>
            <a:r>
              <a:rPr lang="cs-CZ" dirty="0"/>
              <a:t> </a:t>
            </a:r>
            <a:r>
              <a:rPr lang="cs-CZ" dirty="0" err="1"/>
              <a:t>Família</a:t>
            </a:r>
            <a:r>
              <a:rPr lang="cs-CZ" dirty="0"/>
              <a:t> v Barceloně </a:t>
            </a:r>
          </a:p>
        </p:txBody>
      </p:sp>
    </p:spTree>
    <p:extLst>
      <p:ext uri="{BB962C8B-B14F-4D97-AF65-F5344CB8AC3E}">
        <p14:creationId xmlns:p14="http://schemas.microsoft.com/office/powerpoint/2010/main" val="79047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5E493A9-6C2D-4906-8098-56608094E0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46981"/>
            <a:ext cx="8619163" cy="37110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59885B-9503-4B2A-B6A2-39D0F6AEB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098" y="-5"/>
            <a:ext cx="4961575" cy="34289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7B827C-8CE8-40AF-83AB-F445D8EBA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163" y="0"/>
            <a:ext cx="3677612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13EBD1-0D3D-46DA-848D-F3885B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61" y="-8"/>
            <a:ext cx="4362450" cy="342900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A96D34-8041-4121-98D4-4225C78E1EA5}"/>
              </a:ext>
            </a:extLst>
          </p:cNvPr>
          <p:cNvSpPr txBox="1"/>
          <p:nvPr/>
        </p:nvSpPr>
        <p:spPr>
          <a:xfrm>
            <a:off x="2449840" y="3059662"/>
            <a:ext cx="22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highlight>
                  <a:srgbClr val="000000"/>
                </a:highlight>
              </a:rPr>
              <a:t>SAGRADA FAMILIA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77178A-4CFA-45DB-8394-5B01B813618E}"/>
              </a:ext>
            </a:extLst>
          </p:cNvPr>
          <p:cNvSpPr txBox="1"/>
          <p:nvPr/>
        </p:nvSpPr>
        <p:spPr>
          <a:xfrm>
            <a:off x="4379596" y="0"/>
            <a:ext cx="16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CASA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MILÁ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65182C-F389-4906-8EBE-4E370D373BC6}"/>
              </a:ext>
            </a:extLst>
          </p:cNvPr>
          <p:cNvSpPr txBox="1"/>
          <p:nvPr/>
        </p:nvSpPr>
        <p:spPr>
          <a:xfrm>
            <a:off x="8619163" y="-8"/>
            <a:ext cx="218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CASA BATLLÓ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892897-455A-4C88-AFC0-0CDDC12476F7}"/>
              </a:ext>
            </a:extLst>
          </p:cNvPr>
          <p:cNvSpPr txBox="1"/>
          <p:nvPr/>
        </p:nvSpPr>
        <p:spPr>
          <a:xfrm>
            <a:off x="-6661" y="3428994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PARK GÜELL </a:t>
            </a:r>
          </a:p>
        </p:txBody>
      </p:sp>
    </p:spTree>
    <p:extLst>
      <p:ext uri="{BB962C8B-B14F-4D97-AF65-F5344CB8AC3E}">
        <p14:creationId xmlns:p14="http://schemas.microsoft.com/office/powerpoint/2010/main" val="313624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43F70-9CA9-409F-B37B-AF6E627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dirty="0"/>
              <a:t>VICTOR HORTA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855C8-264C-45F8-BF15-CD3891CF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8269"/>
            <a:ext cx="6066818" cy="433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- 1861 – 1947, Belgie</a:t>
            </a:r>
          </a:p>
          <a:p>
            <a:pPr marL="0" indent="0">
              <a:buNone/>
            </a:pPr>
            <a:r>
              <a:rPr lang="cs-CZ" dirty="0"/>
              <a:t>- jedna z největších osobností secese, jeho designy ovlivnily celou řadu tehdejších architektů, designérů i malířů jeho i budoucí doby</a:t>
            </a:r>
          </a:p>
          <a:p>
            <a:pPr marL="0" indent="0">
              <a:buNone/>
            </a:pPr>
            <a:r>
              <a:rPr lang="cs-CZ" dirty="0"/>
              <a:t>- jeho stavby představují vrchol vědeckého a technického pokroku, vznikají z kamene, který je zaoblený; ze železa spleteného do ornamentu připomínající šlehy biče i ze skla</a:t>
            </a:r>
          </a:p>
          <a:p>
            <a:pPr marL="0" indent="0">
              <a:buNone/>
            </a:pPr>
            <a:r>
              <a:rPr lang="cs-CZ" dirty="0"/>
              <a:t>- 4 jeho bruselské městské domy figurují na seznamu památek UNESCO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6DAE4-4034-4D1C-9423-0C9904E3AB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388" y="640080"/>
            <a:ext cx="3893411" cy="26280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B2B926-9C65-4D31-92D7-D70D4F9640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515" y="3589867"/>
            <a:ext cx="3937158" cy="26280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9E9A18-EDD8-4F5C-B250-5E953C5FAA9F}"/>
              </a:ext>
            </a:extLst>
          </p:cNvPr>
          <p:cNvSpPr txBox="1"/>
          <p:nvPr/>
        </p:nvSpPr>
        <p:spPr>
          <a:xfrm>
            <a:off x="7605388" y="270748"/>
            <a:ext cx="3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ÔTEL</a:t>
            </a:r>
            <a:r>
              <a:rPr lang="cs-CZ" dirty="0"/>
              <a:t> TASSEL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932251-34BC-4E50-A15C-5E54EA16AFDF}"/>
              </a:ext>
            </a:extLst>
          </p:cNvPr>
          <p:cNvSpPr txBox="1"/>
          <p:nvPr/>
        </p:nvSpPr>
        <p:spPr>
          <a:xfrm>
            <a:off x="7583515" y="6221253"/>
            <a:ext cx="28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ÔTEL SOLVAY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84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42C5B-6EFE-4DFE-9608-7D7F9389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HECTOR GUIMARD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913D2-684A-472B-AC25-200F7881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9275"/>
            <a:ext cx="5902061" cy="4398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- 1867 – 1942, Francie</a:t>
            </a:r>
          </a:p>
          <a:p>
            <a:pPr marL="0" indent="0">
              <a:buNone/>
            </a:pPr>
            <a:r>
              <a:rPr lang="cs-CZ" dirty="0"/>
              <a:t>- v harmonii se secesními principy i jeho stavbami designoval vitráže, keramiku, tapety i látky a ty dokonale doplňovaly jeho nákladné interiéry</a:t>
            </a:r>
          </a:p>
          <a:p>
            <a:pPr marL="0" indent="0">
              <a:buNone/>
            </a:pPr>
            <a:r>
              <a:rPr lang="cs-CZ" dirty="0"/>
              <a:t>- tvůrce nejstarších vstupů do stanic pařížského metra s typickou vějířovitou prosklenou stříškou nad vchodem – elektrické sloupy stylizoval do podoby orchidejí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BD8B01-6536-4D8F-9567-8000FB2C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92346" y="3580723"/>
            <a:ext cx="3999654" cy="32772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73FA89-C262-439C-9FC9-B856F4C0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19525" y="4518673"/>
            <a:ext cx="4372821" cy="233932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1D6AA9-6519-4488-A41C-3B008E109050}"/>
              </a:ext>
            </a:extLst>
          </p:cNvPr>
          <p:cNvSpPr txBox="1"/>
          <p:nvPr/>
        </p:nvSpPr>
        <p:spPr>
          <a:xfrm>
            <a:off x="1914118" y="6488668"/>
            <a:ext cx="376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CASTEL BÉRANGER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55F0E1B-157F-4342-A930-71235BA13C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74" y="-9411"/>
            <a:ext cx="2638425" cy="35901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C8557D-B5D6-4382-940E-DA8EEEBB690F}"/>
              </a:ext>
            </a:extLst>
          </p:cNvPr>
          <p:cNvSpPr txBox="1"/>
          <p:nvPr/>
        </p:nvSpPr>
        <p:spPr>
          <a:xfrm>
            <a:off x="7600950" y="3092611"/>
            <a:ext cx="23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SYNAGOGA PAVÉE</a:t>
            </a:r>
          </a:p>
        </p:txBody>
      </p:sp>
    </p:spTree>
    <p:extLst>
      <p:ext uri="{BB962C8B-B14F-4D97-AF65-F5344CB8AC3E}">
        <p14:creationId xmlns:p14="http://schemas.microsoft.com/office/powerpoint/2010/main" val="354786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445</TotalTime>
  <Words>1296</Words>
  <Application>Microsoft Office PowerPoint</Application>
  <PresentationFormat>Širokoúhlá obrazovka</PresentationFormat>
  <Paragraphs>153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Google Sans</vt:lpstr>
      <vt:lpstr>Tw Cen MT</vt:lpstr>
      <vt:lpstr>Tw Cen MT Condensed</vt:lpstr>
      <vt:lpstr>Wingdings 3</vt:lpstr>
      <vt:lpstr>Integrál</vt:lpstr>
      <vt:lpstr>SECESE</vt:lpstr>
      <vt:lpstr>Prezentace aplikace PowerPoint</vt:lpstr>
      <vt:lpstr>ZNAKY SECESE</vt:lpstr>
      <vt:lpstr>ARCHITEKTURA</vt:lpstr>
      <vt:lpstr>Prezentace aplikace PowerPoint</vt:lpstr>
      <vt:lpstr>ANTONI GAUDÍ</vt:lpstr>
      <vt:lpstr>Prezentace aplikace PowerPoint</vt:lpstr>
      <vt:lpstr>VICTOR HORTA</vt:lpstr>
      <vt:lpstr>HECTOR GUIMARD</vt:lpstr>
      <vt:lpstr>JOSEF FANTA</vt:lpstr>
      <vt:lpstr>OSVALD POLÍVKA</vt:lpstr>
      <vt:lpstr>Prezentace aplikace PowerPoint</vt:lpstr>
      <vt:lpstr>OTTO WAGNER</vt:lpstr>
      <vt:lpstr>JOSEPH MARIA OLBRICH</vt:lpstr>
      <vt:lpstr>JAN KOTĚRA</vt:lpstr>
      <vt:lpstr>Prezentace aplikace PowerPoint</vt:lpstr>
      <vt:lpstr>DUŠAN JURKOVIČ</vt:lpstr>
      <vt:lpstr>SOCHAŘSTVÍ</vt:lpstr>
      <vt:lpstr>MALÍŘSTVÍ</vt:lpstr>
      <vt:lpstr>GUSTAV KLIMT</vt:lpstr>
      <vt:lpstr>Prezentace aplikace PowerPoint</vt:lpstr>
      <vt:lpstr>ALFONS MUCHA</vt:lpstr>
      <vt:lpstr>Prezentace aplikace PowerPoint</vt:lpstr>
      <vt:lpstr>MAX ŠVABINSKÝ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SECESE</dc:title>
  <dc:creator>Mojžíšová Karolína</dc:creator>
  <cp:lastModifiedBy>Mojžíšová Karolína</cp:lastModifiedBy>
  <cp:revision>40</cp:revision>
  <dcterms:created xsi:type="dcterms:W3CDTF">2021-11-13T08:39:25Z</dcterms:created>
  <dcterms:modified xsi:type="dcterms:W3CDTF">2024-04-27T20:01:21Z</dcterms:modified>
</cp:coreProperties>
</file>