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C6FDF-8AAB-48CB-B9FF-53D909E61ED2}" v="12" dt="2024-03-11T16:44:08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444" autoAdjust="0"/>
  </p:normalViewPr>
  <p:slideViewPr>
    <p:cSldViewPr snapToGrid="0">
      <p:cViewPr varScale="1">
        <p:scale>
          <a:sx n="50" d="100"/>
          <a:sy n="50" d="100"/>
        </p:scale>
        <p:origin x="183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C67B7-2B17-4BC7-BB39-727B1996C783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3DD9A-B30D-48D4-B9B0-DCDA2B1E18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0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3DD9A-B30D-48D4-B9B0-DCDA2B1E18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8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Anhand der archäologischen Erkundungen und der ältesten schriftlichen Quellen nimmt man an, dass die Prager Burg rund um das Jahr 880 </a:t>
            </a:r>
            <a:r>
              <a:rPr lang="cs-CZ" dirty="0"/>
              <a:t>von</a:t>
            </a:r>
            <a:r>
              <a:rPr lang="de-DE" dirty="0"/>
              <a:t> </a:t>
            </a:r>
            <a:r>
              <a:rPr lang="de-DE" dirty="0" err="1"/>
              <a:t>Bořivoj</a:t>
            </a:r>
            <a:r>
              <a:rPr lang="de-DE" dirty="0"/>
              <a:t> gegründet wurde.</a:t>
            </a:r>
          </a:p>
          <a:p>
            <a:r>
              <a:rPr lang="de-DE" dirty="0"/>
              <a:t>Ihre Blütezeit erlebte die Prager Burg während der Regierungszeit des Königs und späteren Kaisers aus dem Geschlecht der Luxemburger, Karl IV. (Mitte des 14. Jahrhunderts).</a:t>
            </a:r>
          </a:p>
          <a:p>
            <a:r>
              <a:rPr lang="de-DE"/>
              <a:t>Die </a:t>
            </a:r>
            <a:r>
              <a:rPr lang="de-DE" dirty="0"/>
              <a:t>Hussitenkriege und die nachfolgenden Jahrzehnte führten zum Verfall der Gebäude und Befestigungsanlagen.</a:t>
            </a:r>
          </a:p>
          <a:p>
            <a:r>
              <a:rPr lang="de-DE" dirty="0"/>
              <a:t>Aufwärts ging es erst ab dem Jahre 1483, als die Dynastie der Jagiellonen auf die Burg zurückkehrte.</a:t>
            </a:r>
          </a:p>
          <a:p>
            <a:r>
              <a:rPr lang="de-DE" dirty="0"/>
              <a:t>Die nachfolgende königliche Dynastie auf dem böhmischen Thron, die Habsburger, ließen die Burg in einen Renaissanceresidenz umbauen.</a:t>
            </a:r>
          </a:p>
          <a:p>
            <a:r>
              <a:rPr lang="de-DE" dirty="0"/>
              <a:t>Der Kaiser Rudolf II. machte die Prager Burg zu seinem Hauptsitz und initiierte einen umfassenden Umbau.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3DD9A-B30D-48D4-B9B0-DCDA2B1E18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0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Der Prager Fenstersturz im Jahre 1618 war der Anlass für langjährige kriegerische Auseinandersetzungen.</a:t>
            </a:r>
          </a:p>
          <a:p>
            <a:r>
              <a:rPr lang="de-DE"/>
              <a:t>In der zweiten Hälfte des 18. Jahrhunderts fand der letzte große Umbau der Burg statt, der diese in einen repräsentativen Herrschersitz des Schlosstyps verwandelte.</a:t>
            </a:r>
          </a:p>
          <a:p>
            <a:r>
              <a:rPr lang="de-DE"/>
              <a:t>Nach der Entstehung der eigenständigen Tschechoslowakischen Republik im Jahre 1918 wurde die Prager Burg erneut zum Sitz des Staatsoberhauptes.</a:t>
            </a:r>
          </a:p>
          <a:p>
            <a:r>
              <a:rPr lang="de-DE"/>
              <a:t>Auch heute noch finden im Areal der Prager Burg Rekonstruktionsarbeiten statt, um das Areal für Besucher zu öffnen.</a:t>
            </a:r>
            <a:endParaRPr lang="cs-CZ"/>
          </a:p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3DD9A-B30D-48D4-B9B0-DCDA2B1E18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43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1633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7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9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9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137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5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0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5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64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8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5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ad.cz/ver/20220905210555/img/turisti/de/how-to-castle.jpg" TargetMode="External"/><Relationship Id="rId2" Type="http://schemas.openxmlformats.org/officeDocument/2006/relationships/hyperlink" Target="https://www.hrad.cz/de/prager-burg-fur-besucher/sonstiges/geschichte-der-prager-burg-116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HradOfficial/" TargetMode="External"/><Relationship Id="rId5" Type="http://schemas.openxmlformats.org/officeDocument/2006/relationships/hyperlink" Target="https://upload.wikimedia.org/wikipedia/commons/thumb/1/14/HradcanyVilimek.jpg/1024px-HradcanyVilimek.jpg" TargetMode="External"/><Relationship Id="rId4" Type="http://schemas.openxmlformats.org/officeDocument/2006/relationships/hyperlink" Target="http://zhola.com/praha/data/34309062149praga149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err="1">
                <a:cs typeface="Calibri Light"/>
              </a:rPr>
              <a:t>Prager</a:t>
            </a:r>
            <a:r>
              <a:rPr lang="cs-CZ">
                <a:cs typeface="Calibri Light"/>
              </a:rPr>
              <a:t> </a:t>
            </a:r>
            <a:r>
              <a:rPr lang="cs-CZ" err="1">
                <a:cs typeface="Calibri Light"/>
              </a:rPr>
              <a:t>Burg</a:t>
            </a:r>
            <a:endParaRPr lang="cs-CZ" err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Štěpán a Ivan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5C153-F089-26BF-CB4C-F873F0AB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>
                <a:ea typeface="+mj-lt"/>
                <a:cs typeface="+mj-lt"/>
              </a:rPr>
              <a:t>Allgemeine</a:t>
            </a:r>
            <a:r>
              <a:rPr lang="cs-CZ">
                <a:ea typeface="+mj-lt"/>
                <a:cs typeface="+mj-lt"/>
              </a:rPr>
              <a:t> Charakteristik</a:t>
            </a:r>
            <a:endParaRPr lang="cs-CZ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B8ABC7-DF7C-D3C9-229A-51656137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Es </a:t>
            </a:r>
            <a:r>
              <a:rPr lang="cs-CZ" err="1"/>
              <a:t>befindet</a:t>
            </a:r>
            <a:r>
              <a:rPr lang="cs-CZ"/>
              <a:t> </a:t>
            </a:r>
            <a:r>
              <a:rPr lang="cs-CZ" err="1"/>
              <a:t>sich</a:t>
            </a:r>
            <a:r>
              <a:rPr lang="cs-CZ"/>
              <a:t> in Prag</a:t>
            </a:r>
          </a:p>
          <a:p>
            <a:r>
              <a:rPr lang="cs-CZ" err="1">
                <a:solidFill>
                  <a:srgbClr val="000000"/>
                </a:solidFill>
                <a:latin typeface="Century Schoolbook"/>
              </a:rPr>
              <a:t>Romanik</a:t>
            </a:r>
            <a:r>
              <a:rPr lang="cs-CZ">
                <a:solidFill>
                  <a:srgbClr val="000000"/>
                </a:solidFill>
                <a:latin typeface="Century Schoolbook"/>
              </a:rPr>
              <a:t>, Gotik, </a:t>
            </a:r>
            <a:r>
              <a:rPr lang="cs-CZ" err="1">
                <a:solidFill>
                  <a:srgbClr val="000000"/>
                </a:solidFill>
                <a:latin typeface="Century Schoolbook"/>
              </a:rPr>
              <a:t>Renaissancen</a:t>
            </a:r>
            <a:r>
              <a:rPr lang="cs-CZ">
                <a:solidFill>
                  <a:srgbClr val="000000"/>
                </a:solidFill>
                <a:latin typeface="Century Schoolbook"/>
              </a:rPr>
              <a:t> </a:t>
            </a:r>
            <a:r>
              <a:rPr lang="cs-CZ" err="1">
                <a:solidFill>
                  <a:srgbClr val="000000"/>
                </a:solidFill>
                <a:latin typeface="Century Schoolbook"/>
              </a:rPr>
              <a:t>und</a:t>
            </a:r>
            <a:r>
              <a:rPr lang="cs-CZ">
                <a:solidFill>
                  <a:srgbClr val="000000"/>
                </a:solidFill>
                <a:latin typeface="Century Schoolbook"/>
              </a:rPr>
              <a:t> </a:t>
            </a:r>
            <a:r>
              <a:rPr lang="cs-CZ" err="1">
                <a:solidFill>
                  <a:srgbClr val="000000"/>
                </a:solidFill>
                <a:latin typeface="Century Schoolbook"/>
              </a:rPr>
              <a:t>Barock</a:t>
            </a:r>
            <a:endParaRPr lang="cs-CZ">
              <a:solidFill>
                <a:srgbClr val="000000"/>
              </a:solidFill>
              <a:latin typeface="Century Schoolbook"/>
            </a:endParaRPr>
          </a:p>
          <a:p>
            <a:r>
              <a:rPr lang="de">
                <a:solidFill>
                  <a:srgbClr val="202124"/>
                </a:solidFill>
                <a:latin typeface="Century Schoolbook"/>
              </a:rPr>
              <a:t>der offizielle Sitz des Präsidenten</a:t>
            </a:r>
          </a:p>
          <a:p>
            <a:r>
              <a:rPr lang="de">
                <a:solidFill>
                  <a:srgbClr val="202124"/>
                </a:solidFill>
                <a:latin typeface="Century Schoolbook"/>
              </a:rPr>
              <a:t>70 000 m</a:t>
            </a:r>
            <a:r>
              <a:rPr lang="de" baseline="30000">
                <a:solidFill>
                  <a:srgbClr val="202124"/>
                </a:solidFill>
                <a:latin typeface="Century Schoolbook"/>
              </a:rPr>
              <a:t>2</a:t>
            </a:r>
          </a:p>
          <a:p>
            <a:r>
              <a:rPr lang="de">
                <a:solidFill>
                  <a:srgbClr val="202124"/>
                </a:solidFill>
                <a:latin typeface="Century Schoolbook"/>
              </a:rPr>
              <a:t>Viele Räume</a:t>
            </a:r>
          </a:p>
          <a:p>
            <a:r>
              <a:rPr lang="de" err="1">
                <a:solidFill>
                  <a:srgbClr val="202124"/>
                </a:solidFill>
                <a:latin typeface="Century Schoolbook"/>
              </a:rPr>
              <a:t>Kronju</a:t>
            </a:r>
            <a:r>
              <a:rPr lang="cs-CZ">
                <a:solidFill>
                  <a:srgbClr val="202124"/>
                </a:solidFill>
                <a:latin typeface="Century Schoolbook"/>
              </a:rPr>
              <a:t>w</a:t>
            </a:r>
            <a:r>
              <a:rPr lang="de" err="1">
                <a:solidFill>
                  <a:srgbClr val="202124"/>
                </a:solidFill>
                <a:latin typeface="Century Schoolbook"/>
              </a:rPr>
              <a:t>elen</a:t>
            </a:r>
            <a:r>
              <a:rPr lang="de">
                <a:solidFill>
                  <a:srgbClr val="202124"/>
                </a:solidFill>
                <a:latin typeface="Century Schoolbook"/>
              </a:rPr>
              <a:t> </a:t>
            </a:r>
          </a:p>
          <a:p>
            <a:endParaRPr lang="de">
              <a:solidFill>
                <a:srgbClr val="202124"/>
              </a:solidFill>
              <a:latin typeface="Century Schoolbook"/>
            </a:endParaRPr>
          </a:p>
          <a:p>
            <a:endParaRPr lang="de" sz="2100">
              <a:solidFill>
                <a:srgbClr val="202124"/>
              </a:solidFill>
              <a:latin typeface="Century Schoolbook"/>
            </a:endParaRPr>
          </a:p>
          <a:p>
            <a:endParaRPr lang="de" sz="2100">
              <a:solidFill>
                <a:srgbClr val="202124"/>
              </a:solidFill>
              <a:latin typeface="Century Schoolbook"/>
            </a:endParaRPr>
          </a:p>
        </p:txBody>
      </p:sp>
      <p:pic>
        <p:nvPicPr>
          <p:cNvPr id="8" name="Obrázek 7" descr="Obsah obrázku venku, obloha, voda, budova&#10;&#10;Popis se vygeneroval automaticky.">
            <a:extLst>
              <a:ext uri="{FF2B5EF4-FFF2-40B4-BE49-F238E27FC236}">
                <a16:creationId xmlns:a16="http://schemas.microsoft.com/office/drawing/2014/main" id="{EC0E77AB-04B7-8BD9-8C46-A628046E1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31" r="173" b="4897"/>
          <a:stretch/>
        </p:blipFill>
        <p:spPr>
          <a:xfrm>
            <a:off x="4253754" y="3105400"/>
            <a:ext cx="6463557" cy="3265708"/>
          </a:xfrm>
          <a:prstGeom prst="rect">
            <a:avLst/>
          </a:prstGeom>
        </p:spPr>
      </p:pic>
      <p:pic>
        <p:nvPicPr>
          <p:cNvPr id="4" name="Obrázek 3" descr="Kdo si nasadí Svatováclavskou korunu, ten prý do roka zemře. Byl to případ  Heydricha? Jsou i jiné „legendy“ – G.cz">
            <a:extLst>
              <a:ext uri="{FF2B5EF4-FFF2-40B4-BE49-F238E27FC236}">
                <a16:creationId xmlns:a16="http://schemas.microsoft.com/office/drawing/2014/main" id="{5D3AA053-56F4-E099-FFD9-E104EDA40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833" y="3106788"/>
            <a:ext cx="5797238" cy="32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8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0D3CE-8B7B-85E9-A0BC-A9E0EFCB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Landkarten</a:t>
            </a:r>
          </a:p>
        </p:txBody>
      </p:sp>
      <p:pic>
        <p:nvPicPr>
          <p:cNvPr id="4" name="Zástupný obsah 3" descr="Karte der Burg">
            <a:extLst>
              <a:ext uri="{FF2B5EF4-FFF2-40B4-BE49-F238E27FC236}">
                <a16:creationId xmlns:a16="http://schemas.microsoft.com/office/drawing/2014/main" id="{7951EEAB-04D6-9708-10E3-102D1482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620" y="1581398"/>
            <a:ext cx="7990935" cy="4905519"/>
          </a:xfrm>
        </p:spPr>
      </p:pic>
      <p:pic>
        <p:nvPicPr>
          <p:cNvPr id="5" name="Obrázek 4" descr="Obsah obrázku mapa, text, Plán&#10;&#10;Popis se vygeneroval automaticky.">
            <a:extLst>
              <a:ext uri="{FF2B5EF4-FFF2-40B4-BE49-F238E27FC236}">
                <a16:creationId xmlns:a16="http://schemas.microsoft.com/office/drawing/2014/main" id="{8EB4D64F-1902-0E5F-6534-039458D6D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47" y="1785257"/>
            <a:ext cx="7146965" cy="46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0EDA4F-162A-F94C-5658-A683E122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677863"/>
            <a:ext cx="4534047" cy="1325562"/>
          </a:xfrm>
        </p:spPr>
        <p:txBody>
          <a:bodyPr>
            <a:normAutofit/>
          </a:bodyPr>
          <a:lstStyle/>
          <a:p>
            <a:r>
              <a:rPr lang="cs-CZ"/>
              <a:t>Die </a:t>
            </a:r>
            <a:r>
              <a:rPr lang="cs-CZ" err="1"/>
              <a:t>Geschichte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77A95-FD2C-D4AD-ABCC-8463A5B03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74" y="2325158"/>
            <a:ext cx="4534048" cy="38549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die Prager Burg um 880 von </a:t>
            </a:r>
            <a:r>
              <a:rPr lang="de-DE" err="1"/>
              <a:t>Bořivoj</a:t>
            </a:r>
            <a:r>
              <a:rPr lang="de-DE"/>
              <a:t> gegründet wurde</a:t>
            </a:r>
            <a:endParaRPr lang="cs-CZ"/>
          </a:p>
          <a:p>
            <a:r>
              <a:rPr lang="de-DE"/>
              <a:t>Blütezeit unter König Karl IV. im 14. Jahrhundert</a:t>
            </a:r>
            <a:endParaRPr lang="cs-CZ"/>
          </a:p>
          <a:p>
            <a:r>
              <a:rPr lang="de-DE"/>
              <a:t>Verfall durch Hussitenkriege</a:t>
            </a:r>
            <a:endParaRPr lang="cs-CZ"/>
          </a:p>
          <a:p>
            <a:r>
              <a:rPr lang="de-DE"/>
              <a:t>Aufschwung ab 1483 durch Jagiellonen</a:t>
            </a:r>
            <a:endParaRPr lang="cs-CZ"/>
          </a:p>
          <a:p>
            <a:r>
              <a:rPr lang="de-DE"/>
              <a:t>Habsburger gestalten Burg zur Renaissance-Residenz.</a:t>
            </a:r>
            <a:endParaRPr lang="cs-CZ"/>
          </a:p>
          <a:p>
            <a:r>
              <a:rPr lang="de-DE"/>
              <a:t>Rudolf II. und umfassender Umbau</a:t>
            </a:r>
            <a:endParaRPr lang="cs-CZ"/>
          </a:p>
          <a:p>
            <a:endParaRPr lang="cs-CZ"/>
          </a:p>
        </p:txBody>
      </p:sp>
      <p:pic>
        <p:nvPicPr>
          <p:cNvPr id="2050" name="Picture 2" descr="Obsah obrázku kresba, skica, obraz, kreslené&#10;&#10;Popis byl vytvořen automaticky">
            <a:extLst>
              <a:ext uri="{FF2B5EF4-FFF2-40B4-BE49-F238E27FC236}">
                <a16:creationId xmlns:a16="http://schemas.microsoft.com/office/drawing/2014/main" id="{15EAEFF8-A71B-6AA7-B8FF-A1CAEAEF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3157" y="2341414"/>
            <a:ext cx="5209989" cy="217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69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D7D25-9946-68FD-1EAB-C3914A0C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645106"/>
            <a:ext cx="4534047" cy="1422530"/>
          </a:xfrm>
        </p:spPr>
        <p:txBody>
          <a:bodyPr>
            <a:normAutofit/>
          </a:bodyPr>
          <a:lstStyle/>
          <a:p>
            <a:r>
              <a:rPr lang="cs-CZ"/>
              <a:t>Die </a:t>
            </a:r>
            <a:r>
              <a:rPr lang="cs-CZ" err="1"/>
              <a:t>Geschichte</a:t>
            </a:r>
            <a:endParaRPr lang="en-GB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29A0608-C24E-0CD3-151A-BDCF571BE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4" r="13335" b="-1"/>
          <a:stretch/>
        </p:blipFill>
        <p:spPr bwMode="auto">
          <a:xfrm>
            <a:off x="643192" y="645106"/>
            <a:ext cx="5451627" cy="55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091189-F311-17ED-DC6E-BEF02F92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2455332"/>
            <a:ext cx="4572002" cy="3724805"/>
          </a:xfrm>
        </p:spPr>
        <p:txBody>
          <a:bodyPr>
            <a:normAutofit/>
          </a:bodyPr>
          <a:lstStyle/>
          <a:p>
            <a:r>
              <a:rPr lang="de-DE"/>
              <a:t>Prager Fenstersturz 1618</a:t>
            </a:r>
            <a:endParaRPr lang="cs-CZ"/>
          </a:p>
          <a:p>
            <a:r>
              <a:rPr lang="de-DE"/>
              <a:t>Letzter Umbau im 18. Jahrhundert</a:t>
            </a:r>
            <a:endParaRPr lang="cs-CZ"/>
          </a:p>
          <a:p>
            <a:r>
              <a:rPr lang="de-DE"/>
              <a:t>Sitz des Staatsoberhauptes nach 1918</a:t>
            </a:r>
            <a:endParaRPr lang="cs-CZ"/>
          </a:p>
          <a:p>
            <a:r>
              <a:rPr lang="de-DE"/>
              <a:t>Aktuelle Rekonstruktionsarbeiten auf der Burg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02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E14E0-E6CB-444C-97C0-D67DA9F4D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Picture 3" descr="Dunkle schwebende Glühbirnen, von denen eine hell leuchtet">
            <a:extLst>
              <a:ext uri="{FF2B5EF4-FFF2-40B4-BE49-F238E27FC236}">
                <a16:creationId xmlns:a16="http://schemas.microsoft.com/office/drawing/2014/main" id="{3BCA30F2-694E-8FA9-BCA5-057B25C9DB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t="6587" r="-1" b="27430"/>
          <a:stretch/>
        </p:blipFill>
        <p:spPr>
          <a:xfrm>
            <a:off x="899160" y="1"/>
            <a:ext cx="1039368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7D29E2-7609-4210-93A1-BFB7944C0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9160" y="0"/>
            <a:ext cx="10393680" cy="6858000"/>
          </a:xfrm>
          <a:prstGeom prst="rect">
            <a:avLst/>
          </a:prstGeom>
          <a:solidFill>
            <a:schemeClr val="accent2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F62D06-7118-40BE-30C7-7FA3856E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125" y="1641403"/>
            <a:ext cx="9418320" cy="387596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>
                <a:solidFill>
                  <a:srgbClr val="FFFFFF"/>
                </a:solidFill>
              </a:rPr>
              <a:t>Danke für </a:t>
            </a:r>
            <a:r>
              <a:rPr lang="en-US" err="1">
                <a:solidFill>
                  <a:srgbClr val="FFFFFF"/>
                </a:solidFill>
              </a:rPr>
              <a:t>Ihre</a:t>
            </a:r>
            <a:r>
              <a:rPr lang="en-US">
                <a:solidFill>
                  <a:srgbClr val="FFFFFF"/>
                </a:solidFill>
              </a:rPr>
              <a:t> </a:t>
            </a:r>
            <a:r>
              <a:rPr lang="en-US" err="1">
                <a:solidFill>
                  <a:srgbClr val="FFFFFF"/>
                </a:solidFill>
              </a:rPr>
              <a:t>Aufmerksamkeit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3B6ECA-5FD8-454D-ABC3-C4ACC15AF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916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87B8F6-F933-4DC0-BBB7-EE99DB8AA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129873" y="5359400"/>
            <a:ext cx="2550319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4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E2A338-F52C-7493-2194-F2D580D1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Quellen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47DBA7-7774-BC27-3744-ABAF5F42C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  <a:hlinkClick r:id="rId2"/>
              </a:rPr>
              <a:t>https://www.hrad.cz/de/prager-burg-fur-besucher/sonstiges/geschichte-der-prager-burg-11603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  <a:hlinkClick r:id="rId3"/>
              </a:rPr>
              <a:t>https://www.hrad.cz/ver/20220905210555/img/turisti/de/how-to-castle.jpg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  <a:hlinkClick r:id="rId4"/>
              </a:rPr>
              <a:t>http://zhola.com/praha/data/34309062149praga1493.jpg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  <a:hlinkClick r:id="rId5"/>
              </a:rPr>
              <a:t>https://upload.wikimedia.org/wikipedia/commons/thumb/1/14/HradcanyVilimek.jpg/1024px-HradcanyVilimek.jpg</a:t>
            </a:r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  <a:hlinkClick r:id="rId6"/>
              </a:rPr>
              <a:t>https://www.facebook.com/HradOfficial/</a:t>
            </a:r>
          </a:p>
          <a:p>
            <a:endParaRPr lang="cs-CZ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5281632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Širokoúhlá obrazovka</PresentationFormat>
  <Paragraphs>43</Paragraphs>
  <Slides>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Century Schoolbook</vt:lpstr>
      <vt:lpstr>Wingdings 2</vt:lpstr>
      <vt:lpstr>View</vt:lpstr>
      <vt:lpstr>Prager Burg</vt:lpstr>
      <vt:lpstr>Allgemeine Charakteristik</vt:lpstr>
      <vt:lpstr>Landkarten</vt:lpstr>
      <vt:lpstr>Die Geschichte</vt:lpstr>
      <vt:lpstr>Die Geschichte</vt:lpstr>
      <vt:lpstr>Danke für Ihre Aufmerksamkeit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Štěpán Horálek</dc:creator>
  <cp:lastModifiedBy>Horálek Štěpán</cp:lastModifiedBy>
  <cp:revision>2</cp:revision>
  <dcterms:created xsi:type="dcterms:W3CDTF">2024-03-04T11:10:51Z</dcterms:created>
  <dcterms:modified xsi:type="dcterms:W3CDTF">2024-04-15T12:25:23Z</dcterms:modified>
</cp:coreProperties>
</file>