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0" r:id="rId6"/>
    <p:sldId id="263" r:id="rId7"/>
    <p:sldId id="261" r:id="rId8"/>
    <p:sldId id="266" r:id="rId9"/>
    <p:sldId id="267" r:id="rId10"/>
    <p:sldId id="270" r:id="rId11"/>
    <p:sldId id="272" r:id="rId12"/>
    <p:sldId id="275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SS_HYY97eh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609970" y="2069146"/>
            <a:ext cx="7992888" cy="2088232"/>
          </a:xfrm>
        </p:spPr>
        <p:txBody>
          <a:bodyPr>
            <a:normAutofit/>
          </a:bodyPr>
          <a:lstStyle/>
          <a:p>
            <a:r>
              <a:rPr lang="cs-CZ" sz="2400" dirty="0"/>
              <a:t>vodní mnohobuněční živočichové</a:t>
            </a:r>
          </a:p>
          <a:p>
            <a:r>
              <a:rPr lang="cs-CZ" sz="2400" dirty="0"/>
              <a:t>trávicí dutina = </a:t>
            </a:r>
            <a:r>
              <a:rPr lang="cs-CZ" sz="2400" b="1" i="1" dirty="0">
                <a:solidFill>
                  <a:srgbClr val="C00000"/>
                </a:solidFill>
              </a:rPr>
              <a:t>láčka</a:t>
            </a:r>
          </a:p>
          <a:p>
            <a:r>
              <a:rPr lang="cs-CZ" sz="2400" dirty="0"/>
              <a:t>mají </a:t>
            </a:r>
            <a:r>
              <a:rPr lang="cs-CZ" sz="2400" b="1" i="1" dirty="0">
                <a:solidFill>
                  <a:srgbClr val="C00000"/>
                </a:solidFill>
              </a:rPr>
              <a:t>žahavé buňky</a:t>
            </a:r>
          </a:p>
          <a:p>
            <a:r>
              <a:rPr lang="cs-CZ" sz="2400" dirty="0"/>
              <a:t>střídá se </a:t>
            </a:r>
            <a:r>
              <a:rPr lang="cs-CZ" sz="2400" b="1" i="1" dirty="0">
                <a:solidFill>
                  <a:srgbClr val="C00000"/>
                </a:solidFill>
              </a:rPr>
              <a:t>stádium polypa a medúzy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12"/>
          <a:stretch/>
        </p:blipFill>
        <p:spPr bwMode="auto">
          <a:xfrm>
            <a:off x="596725" y="4205057"/>
            <a:ext cx="365262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252" y="4221088"/>
            <a:ext cx="3322665" cy="221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7833A20A-DF83-0BB6-EF97-CCF8F813CD79}"/>
              </a:ext>
            </a:extLst>
          </p:cNvPr>
          <p:cNvSpPr txBox="1">
            <a:spLocks/>
          </p:cNvSpPr>
          <p:nvPr/>
        </p:nvSpPr>
        <p:spPr>
          <a:xfrm>
            <a:off x="830458" y="42069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1500" b="1" dirty="0">
                <a:solidFill>
                  <a:srgbClr val="C00000"/>
                </a:solidFill>
              </a:rPr>
              <a:t>ŽAHAVCI</a:t>
            </a:r>
          </a:p>
        </p:txBody>
      </p:sp>
    </p:spTree>
    <p:extLst>
      <p:ext uri="{BB962C8B-B14F-4D97-AF65-F5344CB8AC3E}">
        <p14:creationId xmlns:p14="http://schemas.microsoft.com/office/powerpoint/2010/main" val="130541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65604" cy="92211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002060"/>
                </a:solidFill>
              </a:rPr>
              <a:t>3) Korálnatci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077014"/>
            <a:ext cx="4968552" cy="971483"/>
          </a:xfrm>
        </p:spPr>
        <p:txBody>
          <a:bodyPr>
            <a:normAutofit/>
          </a:bodyPr>
          <a:lstStyle/>
          <a:p>
            <a:r>
              <a:rPr lang="cs-CZ" sz="2400" i="1" dirty="0"/>
              <a:t>žijí přisedle v teplých mořích</a:t>
            </a:r>
          </a:p>
          <a:p>
            <a:r>
              <a:rPr lang="cs-CZ" sz="2400" i="1" dirty="0"/>
              <a:t>pouze stádium polypa</a:t>
            </a:r>
          </a:p>
        </p:txBody>
      </p:sp>
      <p:sp>
        <p:nvSpPr>
          <p:cNvPr id="5" name="Zástupný symbol pro obsah 3"/>
          <p:cNvSpPr txBox="1">
            <a:spLocks/>
          </p:cNvSpPr>
          <p:nvPr/>
        </p:nvSpPr>
        <p:spPr>
          <a:xfrm>
            <a:off x="302294" y="2049265"/>
            <a:ext cx="2880320" cy="4517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400" b="1" i="1" dirty="0">
                <a:solidFill>
                  <a:srgbClr val="C00000"/>
                </a:solidFill>
              </a:rPr>
              <a:t>Korál červený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D415181-5F63-4AFB-8D82-9A81EF97B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98" r="35506"/>
          <a:stretch/>
        </p:blipFill>
        <p:spPr>
          <a:xfrm>
            <a:off x="4796476" y="2555289"/>
            <a:ext cx="3915351" cy="3139167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B7E14271-4D54-4DB5-8619-38DE3D523E17}"/>
              </a:ext>
            </a:extLst>
          </p:cNvPr>
          <p:cNvSpPr/>
          <p:nvPr/>
        </p:nvSpPr>
        <p:spPr>
          <a:xfrm>
            <a:off x="5425751" y="5037341"/>
            <a:ext cx="2269339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i="1" dirty="0"/>
              <a:t>kostra z </a:t>
            </a:r>
            <a:br>
              <a:rPr lang="cs-CZ" i="1" dirty="0"/>
            </a:br>
            <a:r>
              <a:rPr lang="cs-CZ" i="1" dirty="0"/>
              <a:t>uhličitanu vápenatého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A15A0592-532B-4976-A446-6C87E19E246E}"/>
              </a:ext>
            </a:extLst>
          </p:cNvPr>
          <p:cNvSpPr/>
          <p:nvPr/>
        </p:nvSpPr>
        <p:spPr>
          <a:xfrm>
            <a:off x="5087543" y="2527707"/>
            <a:ext cx="1929695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i="1" dirty="0"/>
              <a:t>chapadla se </a:t>
            </a:r>
            <a:br>
              <a:rPr lang="cs-CZ" i="1" dirty="0"/>
            </a:br>
            <a:r>
              <a:rPr lang="cs-CZ" i="1" dirty="0"/>
              <a:t>žahavými buňkami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F30AA78C-0FEB-40DC-9B5F-D1B5896955B6}"/>
              </a:ext>
            </a:extLst>
          </p:cNvPr>
          <p:cNvSpPr/>
          <p:nvPr/>
        </p:nvSpPr>
        <p:spPr>
          <a:xfrm>
            <a:off x="7308304" y="2428064"/>
            <a:ext cx="118615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i="1" dirty="0"/>
              <a:t>ústní otvor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3860D577-0BAA-4F1C-8149-67FF4E75B87F}"/>
              </a:ext>
            </a:extLst>
          </p:cNvPr>
          <p:cNvSpPr/>
          <p:nvPr/>
        </p:nvSpPr>
        <p:spPr>
          <a:xfrm>
            <a:off x="4877203" y="1966399"/>
            <a:ext cx="1683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i="1" dirty="0">
                <a:solidFill>
                  <a:srgbClr val="00B050"/>
                </a:solidFill>
              </a:rPr>
              <a:t>stavba těla: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D5352D5-0245-48CC-8349-641114903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2243" y="2527707"/>
            <a:ext cx="4038600" cy="2260885"/>
          </a:xfrm>
        </p:spPr>
        <p:txBody>
          <a:bodyPr>
            <a:normAutofit/>
          </a:bodyPr>
          <a:lstStyle/>
          <a:p>
            <a:r>
              <a:rPr lang="cs-CZ" sz="2400" dirty="0"/>
              <a:t>vytvářejí pevnou schránku z uhličitanu vápenatého</a:t>
            </a:r>
          </a:p>
          <a:p>
            <a:r>
              <a:rPr lang="cs-CZ" sz="2400" dirty="0"/>
              <a:t>schránky k sobě přirůstají a tvoří kolonie – </a:t>
            </a:r>
            <a:r>
              <a:rPr lang="cs-CZ" sz="2400" b="1" i="1" dirty="0">
                <a:solidFill>
                  <a:schemeClr val="accent1">
                    <a:lumMod val="50000"/>
                  </a:schemeClr>
                </a:solidFill>
              </a:rPr>
              <a:t>korálové útesy – korálové ostrovy</a:t>
            </a:r>
          </a:p>
        </p:txBody>
      </p:sp>
      <p:sp>
        <p:nvSpPr>
          <p:cNvPr id="19" name="Zástupný symbol pro obsah 3">
            <a:extLst>
              <a:ext uri="{FF2B5EF4-FFF2-40B4-BE49-F238E27FC236}">
                <a16:creationId xmlns:a16="http://schemas.microsoft.com/office/drawing/2014/main" id="{EACA0FFF-9241-4C6C-81A6-697ACBBF49E8}"/>
              </a:ext>
            </a:extLst>
          </p:cNvPr>
          <p:cNvSpPr txBox="1">
            <a:spLocks/>
          </p:cNvSpPr>
          <p:nvPr/>
        </p:nvSpPr>
        <p:spPr>
          <a:xfrm>
            <a:off x="4698906" y="504749"/>
            <a:ext cx="2996184" cy="638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b="1" i="1" dirty="0">
                <a:solidFill>
                  <a:schemeClr val="accent6">
                    <a:lumMod val="75000"/>
                  </a:schemeClr>
                </a:solidFill>
              </a:rPr>
              <a:t>1) Koráli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AD6B7D59-FA2B-4E78-820F-645F0D03815E}"/>
              </a:ext>
            </a:extLst>
          </p:cNvPr>
          <p:cNvSpPr/>
          <p:nvPr/>
        </p:nvSpPr>
        <p:spPr>
          <a:xfrm>
            <a:off x="6289947" y="3773232"/>
            <a:ext cx="81226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i="1" dirty="0"/>
              <a:t>polypi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FBAC05F3-1720-4A54-B9A8-4890D56D40D8}"/>
              </a:ext>
            </a:extLst>
          </p:cNvPr>
          <p:cNvSpPr/>
          <p:nvPr/>
        </p:nvSpPr>
        <p:spPr>
          <a:xfrm>
            <a:off x="6560421" y="4149315"/>
            <a:ext cx="81226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i="1" dirty="0"/>
              <a:t>korál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FFE876B-0F3E-4F10-907F-82555635A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18" y="4788592"/>
            <a:ext cx="2825186" cy="188076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5403B47-21BD-4264-89B1-303B2082B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074" y="250680"/>
            <a:ext cx="1715726" cy="178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4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5" grpId="0" animBg="1"/>
      <p:bldP spid="14" grpId="0" animBg="1"/>
      <p:bldP spid="18" grpId="0"/>
      <p:bldP spid="6" grpId="0" build="p"/>
      <p:bldP spid="19" grpId="0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3"/>
          <p:cNvSpPr txBox="1">
            <a:spLocks/>
          </p:cNvSpPr>
          <p:nvPr/>
        </p:nvSpPr>
        <p:spPr>
          <a:xfrm>
            <a:off x="305535" y="750804"/>
            <a:ext cx="2880320" cy="4517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400" b="1" i="1" dirty="0">
                <a:solidFill>
                  <a:srgbClr val="C00000"/>
                </a:solidFill>
              </a:rPr>
              <a:t>Sasanka koňská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D5352D5-0245-48CC-8349-641114903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2380" y="1190288"/>
            <a:ext cx="8632107" cy="1323657"/>
          </a:xfrm>
        </p:spPr>
        <p:txBody>
          <a:bodyPr>
            <a:normAutofit/>
          </a:bodyPr>
          <a:lstStyle/>
          <a:p>
            <a:r>
              <a:rPr lang="cs-CZ" sz="2400" dirty="0"/>
              <a:t>válcovité tělo s širokým nožním terčem (mohou se posunovat)</a:t>
            </a:r>
          </a:p>
          <a:p>
            <a:r>
              <a:rPr lang="cs-CZ" sz="2400" dirty="0"/>
              <a:t>velké množství ramen</a:t>
            </a:r>
          </a:p>
        </p:txBody>
      </p:sp>
      <p:sp>
        <p:nvSpPr>
          <p:cNvPr id="19" name="Zástupný symbol pro obsah 3">
            <a:extLst>
              <a:ext uri="{FF2B5EF4-FFF2-40B4-BE49-F238E27FC236}">
                <a16:creationId xmlns:a16="http://schemas.microsoft.com/office/drawing/2014/main" id="{EACA0FFF-9241-4C6C-81A6-697ACBBF49E8}"/>
              </a:ext>
            </a:extLst>
          </p:cNvPr>
          <p:cNvSpPr txBox="1">
            <a:spLocks/>
          </p:cNvSpPr>
          <p:nvPr/>
        </p:nvSpPr>
        <p:spPr>
          <a:xfrm>
            <a:off x="247603" y="156597"/>
            <a:ext cx="2996184" cy="638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b="1" i="1" dirty="0">
                <a:solidFill>
                  <a:schemeClr val="accent6">
                    <a:lumMod val="75000"/>
                  </a:schemeClr>
                </a:solidFill>
              </a:rPr>
              <a:t>2) Sasanky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692E360B-18AA-44AC-AAD0-3F6E1B632E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5" r="16925"/>
          <a:stretch/>
        </p:blipFill>
        <p:spPr>
          <a:xfrm>
            <a:off x="4904354" y="2420888"/>
            <a:ext cx="3919485" cy="3888432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F30AA78C-0FEB-40DC-9B5F-D1B5896955B6}"/>
              </a:ext>
            </a:extLst>
          </p:cNvPr>
          <p:cNvSpPr/>
          <p:nvPr/>
        </p:nvSpPr>
        <p:spPr>
          <a:xfrm>
            <a:off x="7521395" y="2513946"/>
            <a:ext cx="118615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i="1" dirty="0"/>
              <a:t>ústní otvor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AD6B7D59-FA2B-4E78-820F-645F0D03815E}"/>
              </a:ext>
            </a:extLst>
          </p:cNvPr>
          <p:cNvSpPr/>
          <p:nvPr/>
        </p:nvSpPr>
        <p:spPr>
          <a:xfrm>
            <a:off x="5154084" y="2542164"/>
            <a:ext cx="122232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i="1" dirty="0"/>
              <a:t>ramena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FBAC05F3-1720-4A54-B9A8-4890D56D40D8}"/>
              </a:ext>
            </a:extLst>
          </p:cNvPr>
          <p:cNvSpPr/>
          <p:nvPr/>
        </p:nvSpPr>
        <p:spPr>
          <a:xfrm>
            <a:off x="7521395" y="5939988"/>
            <a:ext cx="138575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i="1" dirty="0"/>
              <a:t>nožní terč</a:t>
            </a: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DED12D66-58E2-4DBB-B6B9-A398028EF742}"/>
              </a:ext>
            </a:extLst>
          </p:cNvPr>
          <p:cNvCxnSpPr>
            <a:cxnSpLocks/>
          </p:cNvCxnSpPr>
          <p:nvPr/>
        </p:nvCxnSpPr>
        <p:spPr>
          <a:xfrm flipH="1">
            <a:off x="7313998" y="2883278"/>
            <a:ext cx="871853" cy="97777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52257583-4871-42B1-9C85-46B8D812DE8E}"/>
              </a:ext>
            </a:extLst>
          </p:cNvPr>
          <p:cNvCxnSpPr>
            <a:cxnSpLocks/>
          </p:cNvCxnSpPr>
          <p:nvPr/>
        </p:nvCxnSpPr>
        <p:spPr>
          <a:xfrm>
            <a:off x="5765245" y="2911496"/>
            <a:ext cx="264765" cy="601875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03FCC997-F25D-4E3B-B9CA-1D08757D8F3F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5765245" y="2911496"/>
            <a:ext cx="866972" cy="405444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E57528C2-6D20-4471-9886-27F695088031}"/>
              </a:ext>
            </a:extLst>
          </p:cNvPr>
          <p:cNvCxnSpPr>
            <a:cxnSpLocks/>
          </p:cNvCxnSpPr>
          <p:nvPr/>
        </p:nvCxnSpPr>
        <p:spPr>
          <a:xfrm flipH="1" flipV="1">
            <a:off x="7749924" y="5717742"/>
            <a:ext cx="134444" cy="15953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D8A3E3CF-87A6-2BB2-2B76-D92F17376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87" y="2726830"/>
            <a:ext cx="2178902" cy="580597"/>
          </a:xfrm>
        </p:spPr>
        <p:txBody>
          <a:bodyPr>
            <a:noAutofit/>
          </a:bodyPr>
          <a:lstStyle/>
          <a:p>
            <a:pPr algn="l"/>
            <a:r>
              <a:rPr lang="cs-CZ" sz="2400" b="1" dirty="0">
                <a:solidFill>
                  <a:srgbClr val="C00000"/>
                </a:solidFill>
              </a:rPr>
              <a:t>symbióza:</a:t>
            </a:r>
            <a:endParaRPr lang="cs-CZ" sz="2400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62DB5646-809F-3BAC-D71B-2ED907FC4459}"/>
              </a:ext>
            </a:extLst>
          </p:cNvPr>
          <p:cNvSpPr txBox="1">
            <a:spLocks/>
          </p:cNvSpPr>
          <p:nvPr/>
        </p:nvSpPr>
        <p:spPr>
          <a:xfrm>
            <a:off x="596672" y="3256565"/>
            <a:ext cx="4135554" cy="1208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cs-CZ" sz="2400" dirty="0"/>
              <a:t>sasanka plášťová a rak poustevníček 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cs-CZ" sz="2400" dirty="0"/>
              <a:t>sasanka a ryba klaun</a:t>
            </a:r>
          </a:p>
        </p:txBody>
      </p:sp>
      <p:pic>
        <p:nvPicPr>
          <p:cNvPr id="4" name="Zástupný obsah 7">
            <a:extLst>
              <a:ext uri="{FF2B5EF4-FFF2-40B4-BE49-F238E27FC236}">
                <a16:creationId xmlns:a16="http://schemas.microsoft.com/office/drawing/2014/main" id="{CDAEDB8F-891F-CD60-042B-515A65D5FC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35881" y="4631763"/>
            <a:ext cx="2007715" cy="1677557"/>
          </a:xfrm>
          <a:prstGeom prst="rect">
            <a:avLst/>
          </a:prstGeom>
        </p:spPr>
      </p:pic>
      <p:pic>
        <p:nvPicPr>
          <p:cNvPr id="7" name="Zástupný obsah 4">
            <a:extLst>
              <a:ext uri="{FF2B5EF4-FFF2-40B4-BE49-F238E27FC236}">
                <a16:creationId xmlns:a16="http://schemas.microsoft.com/office/drawing/2014/main" id="{642327E1-F88B-AD09-B20F-7363CDECA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471" y="4698091"/>
            <a:ext cx="2167057" cy="162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9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D75405-6221-4E5D-9513-074263F1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systém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B8300C08-7907-4460-9E59-D28281723A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97744"/>
              </p:ext>
            </p:extLst>
          </p:nvPr>
        </p:nvGraphicFramePr>
        <p:xfrm>
          <a:off x="457200" y="1600200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96">
                  <a:extLst>
                    <a:ext uri="{9D8B030D-6E8A-4147-A177-3AD203B41FA5}">
                      <a16:colId xmlns:a16="http://schemas.microsoft.com/office/drawing/2014/main" val="3789097598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709429830"/>
                    </a:ext>
                  </a:extLst>
                </a:gridCol>
                <a:gridCol w="3754760">
                  <a:extLst>
                    <a:ext uri="{9D8B030D-6E8A-4147-A177-3AD203B41FA5}">
                      <a16:colId xmlns:a16="http://schemas.microsoft.com/office/drawing/2014/main" val="7152954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kmen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třída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zástupci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627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žahavci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polypovci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nezmar hnědý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243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medúzovci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talířovka ušatá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60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čtyřhranka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57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měchýřovka portugalská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013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korálnatci - sasanky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sasanka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005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korálnatci - koráli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korál červený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982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78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51520" y="877611"/>
            <a:ext cx="2880320" cy="4517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i="1" dirty="0">
                <a:solidFill>
                  <a:srgbClr val="C00000"/>
                </a:solidFill>
              </a:rPr>
              <a:t>1) polypovci</a:t>
            </a:r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3369703" y="947867"/>
            <a:ext cx="2218026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400" b="1" i="1" dirty="0">
                <a:solidFill>
                  <a:srgbClr val="C00000"/>
                </a:solidFill>
              </a:rPr>
              <a:t>2) medúzovci	</a:t>
            </a:r>
          </a:p>
        </p:txBody>
      </p:sp>
      <p:sp>
        <p:nvSpPr>
          <p:cNvPr id="7" name="Zástupný symbol pro obsah 3"/>
          <p:cNvSpPr txBox="1">
            <a:spLocks/>
          </p:cNvSpPr>
          <p:nvPr/>
        </p:nvSpPr>
        <p:spPr>
          <a:xfrm>
            <a:off x="6156176" y="893861"/>
            <a:ext cx="2081461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400" b="1" i="1" dirty="0">
                <a:solidFill>
                  <a:srgbClr val="C00000"/>
                </a:solidFill>
              </a:rPr>
              <a:t>3) korálnatci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60779" y="2219427"/>
            <a:ext cx="4315940" cy="287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8884"/>
            <a:ext cx="3024336" cy="43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458825"/>
            <a:ext cx="2628751" cy="248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126" y="4405394"/>
            <a:ext cx="269176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ástupný symbol pro obsah 3"/>
          <p:cNvSpPr txBox="1">
            <a:spLocks/>
          </p:cNvSpPr>
          <p:nvPr/>
        </p:nvSpPr>
        <p:spPr>
          <a:xfrm>
            <a:off x="251520" y="223132"/>
            <a:ext cx="2952328" cy="468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400" dirty="0"/>
              <a:t>dělí se do 3 tříd:</a:t>
            </a:r>
          </a:p>
        </p:txBody>
      </p:sp>
      <p:sp>
        <p:nvSpPr>
          <p:cNvPr id="15" name="Zástupný symbol pro obsah 3"/>
          <p:cNvSpPr txBox="1">
            <a:spLocks/>
          </p:cNvSpPr>
          <p:nvPr/>
        </p:nvSpPr>
        <p:spPr>
          <a:xfrm>
            <a:off x="164569" y="5859270"/>
            <a:ext cx="2607231" cy="468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i="1" dirty="0"/>
              <a:t>nezmar</a:t>
            </a:r>
          </a:p>
        </p:txBody>
      </p:sp>
      <p:sp>
        <p:nvSpPr>
          <p:cNvPr id="16" name="Zástupný symbol pro obsah 3"/>
          <p:cNvSpPr txBox="1">
            <a:spLocks/>
          </p:cNvSpPr>
          <p:nvPr/>
        </p:nvSpPr>
        <p:spPr>
          <a:xfrm>
            <a:off x="3203848" y="5891053"/>
            <a:ext cx="2607231" cy="468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i="1" dirty="0"/>
              <a:t>medúza</a:t>
            </a:r>
          </a:p>
        </p:txBody>
      </p:sp>
      <p:sp>
        <p:nvSpPr>
          <p:cNvPr id="17" name="Zástupný symbol pro obsah 3"/>
          <p:cNvSpPr txBox="1">
            <a:spLocks/>
          </p:cNvSpPr>
          <p:nvPr/>
        </p:nvSpPr>
        <p:spPr>
          <a:xfrm>
            <a:off x="6321711" y="3986653"/>
            <a:ext cx="2607231" cy="468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i="1" dirty="0"/>
              <a:t>korál</a:t>
            </a:r>
          </a:p>
        </p:txBody>
      </p:sp>
      <p:sp>
        <p:nvSpPr>
          <p:cNvPr id="18" name="Zástupný symbol pro obsah 3"/>
          <p:cNvSpPr txBox="1">
            <a:spLocks/>
          </p:cNvSpPr>
          <p:nvPr/>
        </p:nvSpPr>
        <p:spPr>
          <a:xfrm>
            <a:off x="6310950" y="6407219"/>
            <a:ext cx="2607231" cy="468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i="1" dirty="0"/>
              <a:t>sasanka</a:t>
            </a:r>
          </a:p>
        </p:txBody>
      </p:sp>
    </p:spTree>
    <p:extLst>
      <p:ext uri="{BB962C8B-B14F-4D97-AF65-F5344CB8AC3E}">
        <p14:creationId xmlns:p14="http://schemas.microsoft.com/office/powerpoint/2010/main" val="188227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66" r="26101" b="12805"/>
          <a:stretch/>
        </p:blipFill>
        <p:spPr bwMode="auto">
          <a:xfrm>
            <a:off x="4427984" y="429661"/>
            <a:ext cx="4320480" cy="641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922114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rgbClr val="002060"/>
                </a:solidFill>
              </a:rPr>
              <a:t>1) Polypovci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555171"/>
            <a:ext cx="8136904" cy="1945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i="1" dirty="0">
                <a:solidFill>
                  <a:srgbClr val="00B050"/>
                </a:solidFill>
              </a:rPr>
              <a:t>stavba těla:</a:t>
            </a:r>
          </a:p>
          <a:p>
            <a:r>
              <a:rPr lang="cs-CZ" sz="2400" i="1" dirty="0"/>
              <a:t>nožní terč </a:t>
            </a:r>
            <a:r>
              <a:rPr lang="cs-CZ" sz="2400" dirty="0"/>
              <a:t>– přichycení k podkladu</a:t>
            </a:r>
          </a:p>
          <a:p>
            <a:r>
              <a:rPr lang="cs-CZ" sz="2400" i="1" dirty="0"/>
              <a:t>přijímací = </a:t>
            </a:r>
            <a:r>
              <a:rPr lang="cs-CZ" sz="2400" i="1" dirty="0" err="1"/>
              <a:t>vyvrhovací</a:t>
            </a:r>
            <a:r>
              <a:rPr lang="cs-CZ" sz="2400" i="1" dirty="0"/>
              <a:t> otvor</a:t>
            </a:r>
          </a:p>
          <a:p>
            <a:r>
              <a:rPr lang="cs-CZ" sz="2400" i="1" dirty="0"/>
              <a:t>pohyblivá ramena </a:t>
            </a:r>
            <a:r>
              <a:rPr lang="cs-CZ" sz="2400" dirty="0"/>
              <a:t>s </a:t>
            </a:r>
            <a:r>
              <a:rPr lang="cs-CZ" sz="2400" i="1" dirty="0"/>
              <a:t>žahavými buňkami</a:t>
            </a:r>
          </a:p>
        </p:txBody>
      </p:sp>
      <p:sp>
        <p:nvSpPr>
          <p:cNvPr id="5" name="Zástupný symbol pro obsah 3"/>
          <p:cNvSpPr txBox="1">
            <a:spLocks/>
          </p:cNvSpPr>
          <p:nvPr/>
        </p:nvSpPr>
        <p:spPr>
          <a:xfrm>
            <a:off x="467544" y="1103464"/>
            <a:ext cx="2880320" cy="4517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400" b="1" i="1" dirty="0">
                <a:solidFill>
                  <a:srgbClr val="C00000"/>
                </a:solidFill>
              </a:rPr>
              <a:t>Nezmar hnědý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554" t="16005" b="7072"/>
          <a:stretch/>
        </p:blipFill>
        <p:spPr bwMode="auto">
          <a:xfrm>
            <a:off x="1907704" y="3284983"/>
            <a:ext cx="1512168" cy="329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8388424" y="2852936"/>
            <a:ext cx="576064" cy="3240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899592" y="4149950"/>
            <a:ext cx="901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žahavá </a:t>
            </a:r>
          </a:p>
          <a:p>
            <a:r>
              <a:rPr lang="cs-CZ" i="1" dirty="0"/>
              <a:t>buňka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0718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7559"/>
            <a:ext cx="7992887" cy="606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535787" y="605879"/>
            <a:ext cx="2088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RAMENA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355976" y="2420888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PŘIJÍMACÍ A VYVRHOVACÍ OTVOR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11560" y="3021052"/>
            <a:ext cx="104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LÁČKA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562746" y="1113876"/>
            <a:ext cx="2401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ŽAHAVÉ BUŇKY</a:t>
            </a:r>
          </a:p>
        </p:txBody>
      </p:sp>
      <p:sp>
        <p:nvSpPr>
          <p:cNvPr id="6" name="Obdélník 5"/>
          <p:cNvSpPr/>
          <p:nvPr/>
        </p:nvSpPr>
        <p:spPr>
          <a:xfrm>
            <a:off x="1259632" y="3861048"/>
            <a:ext cx="93610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403648" y="5949280"/>
            <a:ext cx="1798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NOŽNÍ TERČ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355976" y="405039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PUPEN</a:t>
            </a:r>
          </a:p>
        </p:txBody>
      </p:sp>
    </p:spTree>
    <p:extLst>
      <p:ext uri="{BB962C8B-B14F-4D97-AF65-F5344CB8AC3E}">
        <p14:creationId xmlns:p14="http://schemas.microsoft.com/office/powerpoint/2010/main" val="936514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186808" cy="778098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  <a:t>TS – trávicí soustava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08720"/>
            <a:ext cx="525432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4038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potravu si podává rameny do přijímacího otvoru</a:t>
            </a:r>
          </a:p>
          <a:p>
            <a:r>
              <a:rPr lang="cs-CZ" sz="2400" dirty="0"/>
              <a:t>k trávení potravy dochází v láčce</a:t>
            </a:r>
          </a:p>
          <a:p>
            <a:r>
              <a:rPr lang="cs-CZ" sz="2400" dirty="0"/>
              <a:t>nestrávené zbytky vyvrženy ven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4172347" cy="236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C9EC372-3A1F-4EEC-9E4E-42263B848675}"/>
              </a:ext>
            </a:extLst>
          </p:cNvPr>
          <p:cNvSpPr txBox="1"/>
          <p:nvPr/>
        </p:nvSpPr>
        <p:spPr>
          <a:xfrm>
            <a:off x="3311352" y="6299128"/>
            <a:ext cx="5832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https://www.youtube.com/watch?v=SS_HYY97ehw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3120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186808" cy="778098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  <a:t>DS – dýchací soustava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7601" y="1092598"/>
            <a:ext cx="4824536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 - dýchá celým povrchem těla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531959" y="1628800"/>
            <a:ext cx="418680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  <a:t>NS – nervová soustava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9"/>
          <a:stretch/>
        </p:blipFill>
        <p:spPr bwMode="auto">
          <a:xfrm>
            <a:off x="5076056" y="764704"/>
            <a:ext cx="3950524" cy="593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635610" y="2406898"/>
            <a:ext cx="4707662" cy="1022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400" dirty="0"/>
              <a:t> - </a:t>
            </a:r>
            <a:r>
              <a:rPr lang="cs-CZ" sz="2400" b="1" i="1" dirty="0">
                <a:solidFill>
                  <a:srgbClr val="C00000"/>
                </a:solidFill>
              </a:rPr>
              <a:t>rozptýlená</a:t>
            </a:r>
            <a:r>
              <a:rPr lang="cs-CZ" sz="2400" dirty="0"/>
              <a:t> – nervové buňky jsou    </a:t>
            </a:r>
            <a:br>
              <a:rPr lang="cs-CZ" sz="2400" dirty="0"/>
            </a:br>
            <a:r>
              <a:rPr lang="cs-CZ" sz="2400" dirty="0"/>
              <a:t>    rozptýleny po povrchu těla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66" y="3429000"/>
            <a:ext cx="4326806" cy="28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518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2088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  <a:t>RS – rozmnožovací soustava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374193" y="908720"/>
            <a:ext cx="4040188" cy="495746"/>
          </a:xfrm>
        </p:spPr>
        <p:txBody>
          <a:bodyPr/>
          <a:lstStyle/>
          <a:p>
            <a:r>
              <a:rPr lang="cs-CZ" i="1" dirty="0">
                <a:solidFill>
                  <a:srgbClr val="C00000"/>
                </a:solidFill>
              </a:rPr>
              <a:t>nepohlavní - pučení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07090" y="1412776"/>
            <a:ext cx="4040188" cy="1440160"/>
          </a:xfrm>
        </p:spPr>
        <p:txBody>
          <a:bodyPr/>
          <a:lstStyle/>
          <a:p>
            <a:r>
              <a:rPr lang="cs-CZ" dirty="0"/>
              <a:t>v létě</a:t>
            </a:r>
          </a:p>
          <a:p>
            <a:r>
              <a:rPr lang="cs-CZ" dirty="0"/>
              <a:t>vytvoří se pupen, ze kterého vyroste nezmar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648040" y="908720"/>
            <a:ext cx="4041775" cy="495746"/>
          </a:xfrm>
        </p:spPr>
        <p:txBody>
          <a:bodyPr/>
          <a:lstStyle/>
          <a:p>
            <a:r>
              <a:rPr lang="cs-CZ" i="1" dirty="0">
                <a:solidFill>
                  <a:srgbClr val="C00000"/>
                </a:solidFill>
              </a:rPr>
              <a:t>pohlavní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08289"/>
            <a:ext cx="3849804" cy="319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4648040" y="1412776"/>
            <a:ext cx="4041775" cy="172819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na podzim</a:t>
            </a:r>
          </a:p>
          <a:p>
            <a:r>
              <a:rPr lang="cs-CZ" dirty="0"/>
              <a:t>je </a:t>
            </a:r>
            <a:r>
              <a:rPr lang="cs-CZ" b="1" i="1" dirty="0">
                <a:solidFill>
                  <a:srgbClr val="002060"/>
                </a:solidFill>
              </a:rPr>
              <a:t>hermafrodit</a:t>
            </a:r>
            <a:r>
              <a:rPr lang="cs-CZ" dirty="0"/>
              <a:t> (obojetník) </a:t>
            </a:r>
            <a:br>
              <a:rPr lang="cs-CZ" dirty="0"/>
            </a:br>
            <a:r>
              <a:rPr lang="cs-CZ" dirty="0"/>
              <a:t>     – má vajíčka i spermie</a:t>
            </a:r>
          </a:p>
          <a:p>
            <a:r>
              <a:rPr lang="cs-CZ" dirty="0"/>
              <a:t>oplozená vajíčka přečkávají zimu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135" y="3043730"/>
            <a:ext cx="2215017" cy="307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50853"/>
            <a:ext cx="1944131" cy="277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27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2088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  <a:t>regenerační schopnost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556532" y="1014158"/>
            <a:ext cx="8274278" cy="1440160"/>
          </a:xfrm>
        </p:spPr>
        <p:txBody>
          <a:bodyPr/>
          <a:lstStyle/>
          <a:p>
            <a:r>
              <a:rPr lang="cs-CZ" dirty="0"/>
              <a:t>schopnost obnovení částí těla – dovede nahradit ztracenou nebo zničenou tkáň, může dorůst nový jedinec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13B09C45-DEFD-BAFD-6DD6-8D3423102FF9}"/>
              </a:ext>
            </a:extLst>
          </p:cNvPr>
          <p:cNvSpPr txBox="1">
            <a:spLocks/>
          </p:cNvSpPr>
          <p:nvPr/>
        </p:nvSpPr>
        <p:spPr>
          <a:xfrm>
            <a:off x="554818" y="3090946"/>
            <a:ext cx="3826768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i="1">
                <a:solidFill>
                  <a:srgbClr val="00B050"/>
                </a:solidFill>
              </a:rPr>
              <a:t>pohyb nezmara</a:t>
            </a:r>
            <a:endParaRPr lang="cs-CZ" sz="3200" b="1" i="1" dirty="0">
              <a:solidFill>
                <a:srgbClr val="00B05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AFA55E9-8864-296D-1FD5-B5F01D1B3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62" y="3869043"/>
            <a:ext cx="7776864" cy="197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72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922114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rgbClr val="002060"/>
                </a:solidFill>
              </a:rPr>
              <a:t>2) Medúzovci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555171"/>
            <a:ext cx="4968552" cy="971483"/>
          </a:xfrm>
        </p:spPr>
        <p:txBody>
          <a:bodyPr>
            <a:normAutofit/>
          </a:bodyPr>
          <a:lstStyle/>
          <a:p>
            <a:r>
              <a:rPr lang="cs-CZ" sz="2400" i="1" dirty="0"/>
              <a:t>volně se pohybující mořští žahavci</a:t>
            </a:r>
          </a:p>
          <a:p>
            <a:r>
              <a:rPr lang="cs-CZ" sz="2400" i="1" dirty="0"/>
              <a:t>převládá stádium medúzy</a:t>
            </a:r>
          </a:p>
        </p:txBody>
      </p:sp>
      <p:sp>
        <p:nvSpPr>
          <p:cNvPr id="5" name="Zástupný symbol pro obsah 3"/>
          <p:cNvSpPr txBox="1">
            <a:spLocks/>
          </p:cNvSpPr>
          <p:nvPr/>
        </p:nvSpPr>
        <p:spPr>
          <a:xfrm>
            <a:off x="467544" y="1103464"/>
            <a:ext cx="2880320" cy="4517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400" b="1" i="1" dirty="0">
                <a:solidFill>
                  <a:srgbClr val="C00000"/>
                </a:solidFill>
              </a:rPr>
              <a:t>Talířovka ušatá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7035B39-E149-4B2E-B09D-8A70743FA9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31" t="18249" r="36399" b="21291"/>
          <a:stretch/>
        </p:blipFill>
        <p:spPr>
          <a:xfrm>
            <a:off x="4355976" y="2809280"/>
            <a:ext cx="2952328" cy="2879449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B7E14271-4D54-4DB5-8619-38DE3D523E17}"/>
              </a:ext>
            </a:extLst>
          </p:cNvPr>
          <p:cNvSpPr/>
          <p:nvPr/>
        </p:nvSpPr>
        <p:spPr>
          <a:xfrm>
            <a:off x="6656730" y="2830768"/>
            <a:ext cx="1917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i="1" dirty="0"/>
              <a:t>zvonovité tělo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F30AA78C-0FEB-40DC-9B5F-D1B5896955B6}"/>
              </a:ext>
            </a:extLst>
          </p:cNvPr>
          <p:cNvSpPr/>
          <p:nvPr/>
        </p:nvSpPr>
        <p:spPr>
          <a:xfrm>
            <a:off x="7017524" y="4264152"/>
            <a:ext cx="1523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i="1" dirty="0"/>
              <a:t>ústní otvor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A15A0592-532B-4976-A446-6C87E19E246E}"/>
              </a:ext>
            </a:extLst>
          </p:cNvPr>
          <p:cNvSpPr/>
          <p:nvPr/>
        </p:nvSpPr>
        <p:spPr>
          <a:xfrm>
            <a:off x="6156176" y="5697301"/>
            <a:ext cx="25161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i="1" dirty="0"/>
              <a:t>chapadla se </a:t>
            </a:r>
            <a:br>
              <a:rPr lang="cs-CZ" sz="2400" i="1" dirty="0"/>
            </a:br>
            <a:r>
              <a:rPr lang="cs-CZ" sz="2400" i="1" dirty="0"/>
              <a:t>žahavými buňkami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3860D577-0BAA-4F1C-8149-67FF4E75B87F}"/>
              </a:ext>
            </a:extLst>
          </p:cNvPr>
          <p:cNvSpPr/>
          <p:nvPr/>
        </p:nvSpPr>
        <p:spPr>
          <a:xfrm>
            <a:off x="4716016" y="2335283"/>
            <a:ext cx="1683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i="1" dirty="0">
                <a:solidFill>
                  <a:srgbClr val="00B050"/>
                </a:solidFill>
              </a:rPr>
              <a:t>stavba těla:</a:t>
            </a: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AFDB7970-0310-4CD1-BF32-2671357AF14C}"/>
              </a:ext>
            </a:extLst>
          </p:cNvPr>
          <p:cNvCxnSpPr/>
          <p:nvPr/>
        </p:nvCxnSpPr>
        <p:spPr>
          <a:xfrm flipH="1">
            <a:off x="6933891" y="3277536"/>
            <a:ext cx="670559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24CAF6E9-5E8B-4DE4-BC22-E8679090FD7B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5832142" y="4249005"/>
            <a:ext cx="1185382" cy="2459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C85783FB-1A0F-464B-A8C2-0A1C5E16D48F}"/>
              </a:ext>
            </a:extLst>
          </p:cNvPr>
          <p:cNvCxnSpPr>
            <a:cxnSpLocks/>
            <a:stCxn id="15" idx="1"/>
          </p:cNvCxnSpPr>
          <p:nvPr/>
        </p:nvCxnSpPr>
        <p:spPr>
          <a:xfrm flipV="1">
            <a:off x="6156176" y="5217384"/>
            <a:ext cx="190790" cy="8954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BB7F2B5E-74D1-4A6D-83BD-62AECD7F61A5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5531492" y="5201684"/>
            <a:ext cx="624684" cy="9111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7510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327</Words>
  <Application>Microsoft Office PowerPoint</Application>
  <PresentationFormat>Předvádění na obrazovce (4:3)</PresentationFormat>
  <Paragraphs>93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Courier New</vt:lpstr>
      <vt:lpstr>Motiv sady Office</vt:lpstr>
      <vt:lpstr>Prezentace aplikace PowerPoint</vt:lpstr>
      <vt:lpstr>Prezentace aplikace PowerPoint</vt:lpstr>
      <vt:lpstr>1) Polypovci</vt:lpstr>
      <vt:lpstr>Prezentace aplikace PowerPoint</vt:lpstr>
      <vt:lpstr>TS – trávicí soustava</vt:lpstr>
      <vt:lpstr>DS – dýchací soustava</vt:lpstr>
      <vt:lpstr>RS – rozmnožovací soustava</vt:lpstr>
      <vt:lpstr>regenerační schopnost</vt:lpstr>
      <vt:lpstr>2) Medúzovci</vt:lpstr>
      <vt:lpstr>3) Korálnatci</vt:lpstr>
      <vt:lpstr>symbióza:</vt:lpstr>
      <vt:lpstr>systém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ŽAHAVCI</dc:title>
  <dc:creator>user</dc:creator>
  <cp:lastModifiedBy>Lukáčová Martina</cp:lastModifiedBy>
  <cp:revision>38</cp:revision>
  <dcterms:created xsi:type="dcterms:W3CDTF">2019-11-06T16:47:49Z</dcterms:created>
  <dcterms:modified xsi:type="dcterms:W3CDTF">2022-10-31T10:33:57Z</dcterms:modified>
</cp:coreProperties>
</file>