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0"/>
  </p:notesMasterIdLst>
  <p:sldIdLst>
    <p:sldId id="256" r:id="rId2"/>
    <p:sldId id="258" r:id="rId3"/>
    <p:sldId id="259" r:id="rId4"/>
    <p:sldId id="263" r:id="rId5"/>
    <p:sldId id="267" r:id="rId6"/>
    <p:sldId id="261" r:id="rId7"/>
    <p:sldId id="262" r:id="rId8"/>
    <p:sldId id="266" r:id="rId9"/>
    <p:sldId id="268" r:id="rId10"/>
    <p:sldId id="264" r:id="rId11"/>
    <p:sldId id="265" r:id="rId12"/>
    <p:sldId id="269" r:id="rId13"/>
    <p:sldId id="277" r:id="rId14"/>
    <p:sldId id="270" r:id="rId15"/>
    <p:sldId id="271" r:id="rId16"/>
    <p:sldId id="272" r:id="rId17"/>
    <p:sldId id="273" r:id="rId18"/>
    <p:sldId id="275" r:id="rId19"/>
  </p:sldIdLst>
  <p:sldSz cx="12192000" cy="6858000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60"/>
  </p:normalViewPr>
  <p:slideViewPr>
    <p:cSldViewPr snapToGrid="0">
      <p:cViewPr varScale="1">
        <p:scale>
          <a:sx n="78" d="100"/>
          <a:sy n="78" d="100"/>
        </p:scale>
        <p:origin x="7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994E2-F4CC-4668-962B-C56D443B22DA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17F66-4B53-465F-B7C6-A12283D798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946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CC1C3-6CA4-41B5-BB34-99C15F999486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5274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7CB9-D0DF-4E29-A829-37C676D8B746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A40E-9EB2-482F-9E90-16798452DE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6274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7CB9-D0DF-4E29-A829-37C676D8B746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A40E-9EB2-482F-9E90-16798452DE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9310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7CB9-D0DF-4E29-A829-37C676D8B746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A40E-9EB2-482F-9E90-16798452DEEB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418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7CB9-D0DF-4E29-A829-37C676D8B746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A40E-9EB2-482F-9E90-16798452DE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025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7CB9-D0DF-4E29-A829-37C676D8B746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A40E-9EB2-482F-9E90-16798452DEEB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8552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7CB9-D0DF-4E29-A829-37C676D8B746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A40E-9EB2-482F-9E90-16798452DE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1966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7CB9-D0DF-4E29-A829-37C676D8B746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A40E-9EB2-482F-9E90-16798452DE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6356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7CB9-D0DF-4E29-A829-37C676D8B746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A40E-9EB2-482F-9E90-16798452DE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7882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7CB9-D0DF-4E29-A829-37C676D8B746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A40E-9EB2-482F-9E90-16798452DE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990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7CB9-D0DF-4E29-A829-37C676D8B746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A40E-9EB2-482F-9E90-16798452DE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9445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7CB9-D0DF-4E29-A829-37C676D8B746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A40E-9EB2-482F-9E90-16798452DE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6159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7CB9-D0DF-4E29-A829-37C676D8B746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A40E-9EB2-482F-9E90-16798452DE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5361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7CB9-D0DF-4E29-A829-37C676D8B746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A40E-9EB2-482F-9E90-16798452DE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0508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7CB9-D0DF-4E29-A829-37C676D8B746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A40E-9EB2-482F-9E90-16798452DE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746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7CB9-D0DF-4E29-A829-37C676D8B746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A40E-9EB2-482F-9E90-16798452DE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9273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3A40E-9EB2-482F-9E90-16798452DEEB}" type="slidenum">
              <a:rPr lang="cs-CZ" smtClean="0"/>
              <a:t>‹#›</a:t>
            </a:fld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7CB9-D0DF-4E29-A829-37C676D8B746}" type="datetimeFigureOut">
              <a:rPr lang="cs-CZ" smtClean="0"/>
              <a:t>25.10.2022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7011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27CB9-D0DF-4E29-A829-37C676D8B746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5F3A40E-9EB2-482F-9E90-16798452DE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719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WItglvTiLc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4XlzCe5gDu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st4.depositphotos.com/2942953/21107/v/1600/depositphotos_211077214-stock-illustration-coloring-page-structure-paramecium-caudatum.jpg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DpkFQE8BH8" TargetMode="Externa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a4aZE5FQ28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xbwiACd0Tw" TargetMode="External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FAA83E-E36C-4204-855D-EFD88559B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4616" y="592854"/>
            <a:ext cx="7858320" cy="2066830"/>
          </a:xfrm>
        </p:spPr>
        <p:txBody>
          <a:bodyPr>
            <a:normAutofit/>
          </a:bodyPr>
          <a:lstStyle/>
          <a:p>
            <a:pPr algn="l"/>
            <a:r>
              <a:rPr lang="cs-CZ" sz="11500" b="1" dirty="0"/>
              <a:t>Prvoci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FE6753D-2C31-4DBB-8CD4-4F4C4F54A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8913" y="2659683"/>
            <a:ext cx="7766936" cy="1096899"/>
          </a:xfrm>
        </p:spPr>
        <p:txBody>
          <a:bodyPr>
            <a:normAutofit/>
          </a:bodyPr>
          <a:lstStyle/>
          <a:p>
            <a:pPr algn="l"/>
            <a:r>
              <a:rPr lang="cs-CZ" sz="2800" dirty="0">
                <a:solidFill>
                  <a:schemeClr val="tx1"/>
                </a:solidFill>
              </a:rPr>
              <a:t>= jednobuněční živočichové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CA49289-AA41-4CCA-97BA-17AB6A5B0B14}"/>
              </a:ext>
            </a:extLst>
          </p:cNvPr>
          <p:cNvSpPr txBox="1">
            <a:spLocks/>
          </p:cNvSpPr>
          <p:nvPr/>
        </p:nvSpPr>
        <p:spPr>
          <a:xfrm>
            <a:off x="1507068" y="3429000"/>
            <a:ext cx="8512004" cy="27196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chemeClr val="tx1"/>
                </a:solidFill>
              </a:rPr>
              <a:t>tělo zajišťuje všechny životní funkce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chemeClr val="tx1"/>
                </a:solidFill>
              </a:rPr>
              <a:t>někteří vytvářejí </a:t>
            </a:r>
            <a:r>
              <a:rPr lang="cs-CZ" sz="2400" b="1" i="1" dirty="0">
                <a:solidFill>
                  <a:srgbClr val="0070C0"/>
                </a:solidFill>
              </a:rPr>
              <a:t>cystu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i="1" dirty="0">
                <a:solidFill>
                  <a:schemeClr val="tx1"/>
                </a:solidFill>
              </a:rPr>
              <a:t>(ochranný obal, díky kterému přežijí nepříznivé podmínky)</a:t>
            </a:r>
          </a:p>
        </p:txBody>
      </p:sp>
    </p:spTree>
    <p:extLst>
      <p:ext uri="{BB962C8B-B14F-4D97-AF65-F5344CB8AC3E}">
        <p14:creationId xmlns:p14="http://schemas.microsoft.com/office/powerpoint/2010/main" val="164265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571985" y="314055"/>
            <a:ext cx="8229600" cy="778098"/>
          </a:xfrm>
        </p:spPr>
        <p:txBody>
          <a:bodyPr/>
          <a:lstStyle/>
          <a:p>
            <a:pPr algn="l"/>
            <a:r>
              <a:rPr lang="cs-CZ" b="1" dirty="0">
                <a:solidFill>
                  <a:srgbClr val="C00000"/>
                </a:solidFill>
              </a:rPr>
              <a:t>Rozmnožování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115"/>
          <a:stretch/>
        </p:blipFill>
        <p:spPr bwMode="auto">
          <a:xfrm>
            <a:off x="2661362" y="3838791"/>
            <a:ext cx="5005562" cy="248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571985" y="856352"/>
            <a:ext cx="8064896" cy="648072"/>
          </a:xfrm>
        </p:spPr>
        <p:txBody>
          <a:bodyPr>
            <a:normAutofit/>
          </a:bodyPr>
          <a:lstStyle/>
          <a:p>
            <a:r>
              <a:rPr lang="cs-CZ" b="0" dirty="0"/>
              <a:t>- při rozmnožování se střídá dělení a spájení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718009" y="1723067"/>
            <a:ext cx="7772848" cy="25005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3000" b="1" i="1" dirty="0">
                <a:solidFill>
                  <a:srgbClr val="0070C0"/>
                </a:solidFill>
              </a:rPr>
              <a:t>1) příčné dělení - nepohlavně: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dirty="0"/>
              <a:t>obě jádra se protáhnou,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dirty="0"/>
              <a:t>buňka se zaškrtí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dirty="0"/>
              <a:t>obě poloviny trepky se od sebe oddálí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dirty="0"/>
              <a:t>nové trepky dorostou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045138" y="6317289"/>
            <a:ext cx="48449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1.			           2.	      3.         4.	    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2500EEC-9602-469B-8CAF-A3FFA1C43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7069" b="10566"/>
          <a:stretch/>
        </p:blipFill>
        <p:spPr bwMode="auto">
          <a:xfrm>
            <a:off x="7634859" y="4031224"/>
            <a:ext cx="888063" cy="222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3F3FD79-4D3E-4660-9A8B-B5B53EBE0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7069" b="8796"/>
          <a:stretch/>
        </p:blipFill>
        <p:spPr bwMode="auto">
          <a:xfrm>
            <a:off x="7618826" y="2175291"/>
            <a:ext cx="888063" cy="226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á jednoduchá závorka 1">
            <a:extLst>
              <a:ext uri="{FF2B5EF4-FFF2-40B4-BE49-F238E27FC236}">
                <a16:creationId xmlns:a16="http://schemas.microsoft.com/office/drawing/2014/main" id="{9467469E-F051-46B9-BD9B-81754A36329D}"/>
              </a:ext>
            </a:extLst>
          </p:cNvPr>
          <p:cNvSpPr/>
          <p:nvPr/>
        </p:nvSpPr>
        <p:spPr>
          <a:xfrm rot="5400000">
            <a:off x="4186299" y="5443974"/>
            <a:ext cx="185286" cy="1435259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8154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425054" y="402691"/>
            <a:ext cx="10331435" cy="1819400"/>
          </a:xfrm>
        </p:spPr>
        <p:txBody>
          <a:bodyPr/>
          <a:lstStyle/>
          <a:p>
            <a:pPr marL="0" indent="0">
              <a:buNone/>
            </a:pPr>
            <a:r>
              <a:rPr lang="cs-CZ" sz="2800" b="1" i="1" dirty="0">
                <a:solidFill>
                  <a:srgbClr val="0070C0"/>
                </a:solidFill>
              </a:rPr>
              <a:t>2) spájení - pohlavně:</a:t>
            </a:r>
          </a:p>
          <a:p>
            <a:pPr lvl="1"/>
            <a:r>
              <a:rPr lang="cs-CZ" sz="2400" dirty="0"/>
              <a:t>dvě trepky se spojí a vzájemně si vymění část malých jader</a:t>
            </a:r>
          </a:p>
          <a:p>
            <a:pPr lvl="1"/>
            <a:r>
              <a:rPr lang="cs-CZ" sz="2400" dirty="0"/>
              <a:t>ze </a:t>
            </a:r>
            <a:r>
              <a:rPr lang="cs-CZ" sz="2200" dirty="0"/>
              <a:t>dvou trepek vznikne 8 nových jedinců</a:t>
            </a: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881" y="2417735"/>
            <a:ext cx="5481799" cy="3563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083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40229" y="281633"/>
            <a:ext cx="8229600" cy="922114"/>
          </a:xfrm>
        </p:spPr>
        <p:txBody>
          <a:bodyPr/>
          <a:lstStyle/>
          <a:p>
            <a:pPr algn="l"/>
            <a:r>
              <a:rPr lang="cs-CZ" b="1" dirty="0">
                <a:solidFill>
                  <a:srgbClr val="0070C0"/>
                </a:solidFill>
              </a:rPr>
              <a:t>2) bičíkovci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1351533" y="1077852"/>
            <a:ext cx="7931224" cy="1080120"/>
          </a:xfrm>
        </p:spPr>
        <p:txBody>
          <a:bodyPr>
            <a:normAutofit/>
          </a:bodyPr>
          <a:lstStyle/>
          <a:p>
            <a:r>
              <a:rPr lang="cs-CZ" sz="2400" dirty="0"/>
              <a:t>pohyb pomocí jednoho nebo více bičíků</a:t>
            </a:r>
          </a:p>
          <a:p>
            <a:r>
              <a:rPr lang="cs-CZ" sz="2400" dirty="0"/>
              <a:t>bičík je mnohem delší než brvy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" t="18046" r="32048" b="15995"/>
          <a:stretch/>
        </p:blipFill>
        <p:spPr bwMode="auto">
          <a:xfrm>
            <a:off x="2958404" y="2157972"/>
            <a:ext cx="6264696" cy="422757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427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C6AB1A0-101E-4A4D-965B-9B52C830E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16" y="252768"/>
            <a:ext cx="8596668" cy="887604"/>
          </a:xfrm>
        </p:spPr>
        <p:txBody>
          <a:bodyPr/>
          <a:lstStyle/>
          <a:p>
            <a:r>
              <a:rPr lang="cs-CZ" dirty="0"/>
              <a:t>stavba krásnoočka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0BE065E-724C-4F38-845D-D05C3317CF9A}"/>
              </a:ext>
            </a:extLst>
          </p:cNvPr>
          <p:cNvSpPr/>
          <p:nvPr/>
        </p:nvSpPr>
        <p:spPr>
          <a:xfrm>
            <a:off x="8664350" y="4411146"/>
            <a:ext cx="215334" cy="158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1B21CFFB-5325-4507-15F0-4EF4C37839FC}"/>
              </a:ext>
            </a:extLst>
          </p:cNvPr>
          <p:cNvGrpSpPr/>
          <p:nvPr/>
        </p:nvGrpSpPr>
        <p:grpSpPr>
          <a:xfrm>
            <a:off x="539668" y="2446854"/>
            <a:ext cx="11112664" cy="2255520"/>
            <a:chOff x="0" y="0"/>
            <a:chExt cx="6718300" cy="1315720"/>
          </a:xfrm>
        </p:grpSpPr>
        <p:cxnSp>
          <p:nvCxnSpPr>
            <p:cNvPr id="3" name="Přímá spojnice se šipkou 2">
              <a:extLst>
                <a:ext uri="{FF2B5EF4-FFF2-40B4-BE49-F238E27FC236}">
                  <a16:creationId xmlns:a16="http://schemas.microsoft.com/office/drawing/2014/main" id="{95AC753E-4345-5387-0FA0-5C4B3D21C55C}"/>
                </a:ext>
              </a:extLst>
            </p:cNvPr>
            <p:cNvCxnSpPr/>
            <p:nvPr/>
          </p:nvCxnSpPr>
          <p:spPr>
            <a:xfrm>
              <a:off x="2324100" y="285750"/>
              <a:ext cx="428625" cy="13335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A8D9E1E0-41B6-C67E-EFD4-8117FD545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04139">
              <a:off x="1343025" y="28575"/>
              <a:ext cx="3895725" cy="1257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Zaoblený obdélník 3">
              <a:extLst>
                <a:ext uri="{FF2B5EF4-FFF2-40B4-BE49-F238E27FC236}">
                  <a16:creationId xmlns:a16="http://schemas.microsoft.com/office/drawing/2014/main" id="{F96CA34B-EB0B-803A-C10E-CB30C3FB792D}"/>
                </a:ext>
              </a:extLst>
            </p:cNvPr>
            <p:cNvSpPr/>
            <p:nvPr/>
          </p:nvSpPr>
          <p:spPr>
            <a:xfrm>
              <a:off x="9525" y="533400"/>
              <a:ext cx="2015490" cy="287655"/>
            </a:xfrm>
            <a:prstGeom prst="roundRect">
              <a:avLst/>
            </a:prstGeom>
            <a:noFill/>
            <a:ln w="95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9" name="Zaoblený obdélník 4">
              <a:extLst>
                <a:ext uri="{FF2B5EF4-FFF2-40B4-BE49-F238E27FC236}">
                  <a16:creationId xmlns:a16="http://schemas.microsoft.com/office/drawing/2014/main" id="{7282CDEE-0634-42D5-ED71-E041BD1061D8}"/>
                </a:ext>
              </a:extLst>
            </p:cNvPr>
            <p:cNvSpPr/>
            <p:nvPr/>
          </p:nvSpPr>
          <p:spPr>
            <a:xfrm>
              <a:off x="791250" y="0"/>
              <a:ext cx="2689907" cy="287655"/>
            </a:xfrm>
            <a:prstGeom prst="roundRect">
              <a:avLst/>
            </a:prstGeom>
            <a:noFill/>
            <a:ln w="95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 dirty="0"/>
            </a:p>
          </p:txBody>
        </p:sp>
        <p:sp>
          <p:nvSpPr>
            <p:cNvPr id="10" name="Zaoblený obdélník 5">
              <a:extLst>
                <a:ext uri="{FF2B5EF4-FFF2-40B4-BE49-F238E27FC236}">
                  <a16:creationId xmlns:a16="http://schemas.microsoft.com/office/drawing/2014/main" id="{34695F9D-C3DF-54CC-8EE4-427AE261403D}"/>
                </a:ext>
              </a:extLst>
            </p:cNvPr>
            <p:cNvSpPr/>
            <p:nvPr/>
          </p:nvSpPr>
          <p:spPr>
            <a:xfrm>
              <a:off x="5334000" y="0"/>
              <a:ext cx="1384300" cy="287655"/>
            </a:xfrm>
            <a:prstGeom prst="roundRect">
              <a:avLst/>
            </a:prstGeom>
            <a:noFill/>
            <a:ln w="95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1" name="Zaoblený obdélník 7">
              <a:extLst>
                <a:ext uri="{FF2B5EF4-FFF2-40B4-BE49-F238E27FC236}">
                  <a16:creationId xmlns:a16="http://schemas.microsoft.com/office/drawing/2014/main" id="{FF4B9D1C-4B7B-FD91-7A4F-0DB5424BE189}"/>
                </a:ext>
              </a:extLst>
            </p:cNvPr>
            <p:cNvSpPr/>
            <p:nvPr/>
          </p:nvSpPr>
          <p:spPr>
            <a:xfrm>
              <a:off x="4000500" y="619125"/>
              <a:ext cx="2666887" cy="287655"/>
            </a:xfrm>
            <a:prstGeom prst="roundRect">
              <a:avLst/>
            </a:prstGeom>
            <a:noFill/>
            <a:ln w="95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 dirty="0"/>
            </a:p>
          </p:txBody>
        </p:sp>
        <p:cxnSp>
          <p:nvCxnSpPr>
            <p:cNvPr id="12" name="Přímá spojnice se šipkou 11">
              <a:extLst>
                <a:ext uri="{FF2B5EF4-FFF2-40B4-BE49-F238E27FC236}">
                  <a16:creationId xmlns:a16="http://schemas.microsoft.com/office/drawing/2014/main" id="{27A80C44-6C1F-EE00-E7F4-92F582027224}"/>
                </a:ext>
              </a:extLst>
            </p:cNvPr>
            <p:cNvCxnSpPr/>
            <p:nvPr/>
          </p:nvCxnSpPr>
          <p:spPr>
            <a:xfrm flipH="1">
              <a:off x="4972050" y="171450"/>
              <a:ext cx="361950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se šipkou 12">
              <a:extLst>
                <a:ext uri="{FF2B5EF4-FFF2-40B4-BE49-F238E27FC236}">
                  <a16:creationId xmlns:a16="http://schemas.microsoft.com/office/drawing/2014/main" id="{572EA427-0B93-2A4F-0B87-08E62767B6C7}"/>
                </a:ext>
              </a:extLst>
            </p:cNvPr>
            <p:cNvCxnSpPr/>
            <p:nvPr/>
          </p:nvCxnSpPr>
          <p:spPr>
            <a:xfrm flipH="1" flipV="1">
              <a:off x="3600450" y="657225"/>
              <a:ext cx="400050" cy="160655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se šipkou 13">
              <a:extLst>
                <a:ext uri="{FF2B5EF4-FFF2-40B4-BE49-F238E27FC236}">
                  <a16:creationId xmlns:a16="http://schemas.microsoft.com/office/drawing/2014/main" id="{22FD4A3F-EB45-D87D-E5E9-40D254A8BD5A}"/>
                </a:ext>
              </a:extLst>
            </p:cNvPr>
            <p:cNvCxnSpPr/>
            <p:nvPr/>
          </p:nvCxnSpPr>
          <p:spPr>
            <a:xfrm>
              <a:off x="2019300" y="752475"/>
              <a:ext cx="486410" cy="22225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se šipkou 14">
              <a:extLst>
                <a:ext uri="{FF2B5EF4-FFF2-40B4-BE49-F238E27FC236}">
                  <a16:creationId xmlns:a16="http://schemas.microsoft.com/office/drawing/2014/main" id="{5A7E0770-2ECB-6BEA-48AA-8D1BBB426E8C}"/>
                </a:ext>
              </a:extLst>
            </p:cNvPr>
            <p:cNvCxnSpPr/>
            <p:nvPr/>
          </p:nvCxnSpPr>
          <p:spPr>
            <a:xfrm>
              <a:off x="1343025" y="1209675"/>
              <a:ext cx="400050" cy="106045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aoblený obdélník 13">
              <a:extLst>
                <a:ext uri="{FF2B5EF4-FFF2-40B4-BE49-F238E27FC236}">
                  <a16:creationId xmlns:a16="http://schemas.microsoft.com/office/drawing/2014/main" id="{1CC36270-4E89-3224-E965-CA5049B5CF11}"/>
                </a:ext>
              </a:extLst>
            </p:cNvPr>
            <p:cNvSpPr/>
            <p:nvPr/>
          </p:nvSpPr>
          <p:spPr>
            <a:xfrm>
              <a:off x="0" y="923925"/>
              <a:ext cx="1536700" cy="287655"/>
            </a:xfrm>
            <a:prstGeom prst="roundRect">
              <a:avLst/>
            </a:prstGeom>
            <a:noFill/>
            <a:ln w="95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7" name="Zaoblený obdélník 1">
              <a:extLst>
                <a:ext uri="{FF2B5EF4-FFF2-40B4-BE49-F238E27FC236}">
                  <a16:creationId xmlns:a16="http://schemas.microsoft.com/office/drawing/2014/main" id="{B570E99F-7CE8-72CD-8B8B-028C8F7DC174}"/>
                </a:ext>
              </a:extLst>
            </p:cNvPr>
            <p:cNvSpPr/>
            <p:nvPr/>
          </p:nvSpPr>
          <p:spPr>
            <a:xfrm>
              <a:off x="3429000" y="1019175"/>
              <a:ext cx="2015490" cy="287655"/>
            </a:xfrm>
            <a:prstGeom prst="roundRect">
              <a:avLst/>
            </a:prstGeom>
            <a:noFill/>
            <a:ln w="95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cxnSp>
          <p:nvCxnSpPr>
            <p:cNvPr id="18" name="Přímá spojnice se šipkou 17">
              <a:extLst>
                <a:ext uri="{FF2B5EF4-FFF2-40B4-BE49-F238E27FC236}">
                  <a16:creationId xmlns:a16="http://schemas.microsoft.com/office/drawing/2014/main" id="{AA1A1A46-D7B6-4D24-E76D-17D16ED3ABA0}"/>
                </a:ext>
              </a:extLst>
            </p:cNvPr>
            <p:cNvCxnSpPr/>
            <p:nvPr/>
          </p:nvCxnSpPr>
          <p:spPr>
            <a:xfrm flipH="1" flipV="1">
              <a:off x="3028950" y="1057275"/>
              <a:ext cx="400050" cy="160655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5FD4E8B-D91E-06CA-F9E3-C9A45B8A98E0}"/>
              </a:ext>
            </a:extLst>
          </p:cNvPr>
          <p:cNvSpPr txBox="1"/>
          <p:nvPr/>
        </p:nvSpPr>
        <p:spPr>
          <a:xfrm>
            <a:off x="1781850" y="2480495"/>
            <a:ext cx="456427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CYTOPLAZMATICKÁ MEMBRÁNA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CBC7BCB-0E41-D3D9-7008-E2FB023296C6}"/>
              </a:ext>
            </a:extLst>
          </p:cNvPr>
          <p:cNvSpPr txBox="1"/>
          <p:nvPr/>
        </p:nvSpPr>
        <p:spPr>
          <a:xfrm>
            <a:off x="164737" y="3410245"/>
            <a:ext cx="456427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JÁDRO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DF34F8F-6569-AAAE-FF8A-085B43A05970}"/>
              </a:ext>
            </a:extLst>
          </p:cNvPr>
          <p:cNvSpPr txBox="1"/>
          <p:nvPr/>
        </p:nvSpPr>
        <p:spPr>
          <a:xfrm>
            <a:off x="259356" y="4064667"/>
            <a:ext cx="318319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CYTOPLAZMA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82DDAB7-9B28-A50F-110A-968D303E5504}"/>
              </a:ext>
            </a:extLst>
          </p:cNvPr>
          <p:cNvSpPr txBox="1"/>
          <p:nvPr/>
        </p:nvSpPr>
        <p:spPr>
          <a:xfrm>
            <a:off x="6430549" y="4256650"/>
            <a:ext cx="318319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CHLOROPLAST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FA0DDD5A-1F3C-4D91-D74A-CB91EBD8C986}"/>
              </a:ext>
            </a:extLst>
          </p:cNvPr>
          <p:cNvSpPr txBox="1"/>
          <p:nvPr/>
        </p:nvSpPr>
        <p:spPr>
          <a:xfrm>
            <a:off x="7381509" y="3555259"/>
            <a:ext cx="396194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ČERVENÁ SKVRNA (STIGMA)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7250F0AF-84AB-09D5-398D-65881C9FC5FF}"/>
              </a:ext>
            </a:extLst>
          </p:cNvPr>
          <p:cNvSpPr txBox="1"/>
          <p:nvPr/>
        </p:nvSpPr>
        <p:spPr>
          <a:xfrm>
            <a:off x="8984475" y="2487842"/>
            <a:ext cx="318319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BIČÍK</a:t>
            </a:r>
          </a:p>
        </p:txBody>
      </p:sp>
    </p:spTree>
    <p:extLst>
      <p:ext uri="{BB962C8B-B14F-4D97-AF65-F5344CB8AC3E}">
        <p14:creationId xmlns:p14="http://schemas.microsoft.com/office/powerpoint/2010/main" val="3839398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5485" y="418655"/>
            <a:ext cx="3538736" cy="778098"/>
          </a:xfrm>
        </p:spPr>
        <p:txBody>
          <a:bodyPr>
            <a:normAutofit/>
          </a:bodyPr>
          <a:lstStyle/>
          <a:p>
            <a:pPr algn="l"/>
            <a:r>
              <a:rPr lang="cs-CZ" sz="2400" b="1" dirty="0">
                <a:solidFill>
                  <a:srgbClr val="C00000"/>
                </a:solidFill>
              </a:rPr>
              <a:t>Trypanozoma </a:t>
            </a:r>
            <a:r>
              <a:rPr lang="cs-CZ" sz="2400" b="1" dirty="0" err="1">
                <a:solidFill>
                  <a:srgbClr val="C00000"/>
                </a:solidFill>
              </a:rPr>
              <a:t>spavičná</a:t>
            </a:r>
            <a:endParaRPr lang="cs-CZ" sz="24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73434" y="1068441"/>
            <a:ext cx="4038600" cy="1224136"/>
          </a:xfrm>
        </p:spPr>
        <p:txBody>
          <a:bodyPr>
            <a:normAutofit/>
          </a:bodyPr>
          <a:lstStyle/>
          <a:p>
            <a:r>
              <a:rPr lang="cs-CZ" sz="2400" dirty="0"/>
              <a:t>způsobuje spavou nemoc</a:t>
            </a:r>
          </a:p>
          <a:p>
            <a:r>
              <a:rPr lang="cs-CZ" sz="2400" dirty="0"/>
              <a:t>přenáší moucha tse-tse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40" y="2352829"/>
            <a:ext cx="4915388" cy="305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988347" y="5541177"/>
            <a:ext cx="1765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moucha tse-tse</a:t>
            </a: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123" y="1680509"/>
            <a:ext cx="5220135" cy="374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43"/>
          <a:stretch/>
        </p:blipFill>
        <p:spPr bwMode="auto">
          <a:xfrm>
            <a:off x="6180462" y="764160"/>
            <a:ext cx="5793824" cy="5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5" r="20620"/>
          <a:stretch/>
        </p:blipFill>
        <p:spPr bwMode="auto">
          <a:xfrm>
            <a:off x="6712677" y="0"/>
            <a:ext cx="4729394" cy="671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91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66057" y="237758"/>
            <a:ext cx="8229600" cy="922114"/>
          </a:xfrm>
        </p:spPr>
        <p:txBody>
          <a:bodyPr/>
          <a:lstStyle/>
          <a:p>
            <a:pPr algn="l"/>
            <a:r>
              <a:rPr lang="cs-CZ" b="1" dirty="0">
                <a:solidFill>
                  <a:srgbClr val="0070C0"/>
                </a:solidFill>
              </a:rPr>
              <a:t>3) kořenonožci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715244" y="1005000"/>
            <a:ext cx="8798869" cy="1433399"/>
          </a:xfrm>
        </p:spPr>
        <p:txBody>
          <a:bodyPr>
            <a:noAutofit/>
          </a:bodyPr>
          <a:lstStyle/>
          <a:p>
            <a:r>
              <a:rPr lang="cs-CZ" sz="2400" dirty="0"/>
              <a:t>pohyb pomocí panožek tvořených přeléváním cytoplazmy</a:t>
            </a:r>
          </a:p>
          <a:p>
            <a:r>
              <a:rPr lang="cs-CZ" sz="2400" dirty="0"/>
              <a:t>pomocí panožek vytváří potravní vakuolu</a:t>
            </a:r>
          </a:p>
          <a:p>
            <a:r>
              <a:rPr lang="cs-CZ" sz="2400" dirty="0"/>
              <a:t>voda, půda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" t="21476" r="33037" b="14309"/>
          <a:stretch/>
        </p:blipFill>
        <p:spPr bwMode="auto">
          <a:xfrm>
            <a:off x="715243" y="2554314"/>
            <a:ext cx="6063761" cy="406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5C7513E-FBED-450E-8F6D-30674E09AF1C}"/>
              </a:ext>
            </a:extLst>
          </p:cNvPr>
          <p:cNvSpPr txBox="1"/>
          <p:nvPr/>
        </p:nvSpPr>
        <p:spPr>
          <a:xfrm>
            <a:off x="6579158" y="6250910"/>
            <a:ext cx="6104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https://www.youtube.com/watch?v=aWItglvTiLc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239976D-DA99-494B-A3A0-2E676725EB32}"/>
              </a:ext>
            </a:extLst>
          </p:cNvPr>
          <p:cNvSpPr txBox="1"/>
          <p:nvPr/>
        </p:nvSpPr>
        <p:spPr>
          <a:xfrm>
            <a:off x="6579158" y="5881578"/>
            <a:ext cx="6104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https://www.youtube.com/watch?v=4XlzCe5gDu0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6480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5170" y="387767"/>
            <a:ext cx="3969696" cy="663483"/>
          </a:xfrm>
        </p:spPr>
        <p:txBody>
          <a:bodyPr>
            <a:normAutofit/>
          </a:bodyPr>
          <a:lstStyle/>
          <a:p>
            <a:pPr algn="l"/>
            <a:r>
              <a:rPr lang="cs-CZ" sz="2800" b="1" i="1" dirty="0">
                <a:solidFill>
                  <a:srgbClr val="00B050"/>
                </a:solidFill>
              </a:rPr>
              <a:t>mřížovci a dírkonožci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55171" y="1051250"/>
            <a:ext cx="5852864" cy="1728192"/>
          </a:xfrm>
        </p:spPr>
        <p:txBody>
          <a:bodyPr>
            <a:normAutofit/>
          </a:bodyPr>
          <a:lstStyle/>
          <a:p>
            <a:r>
              <a:rPr lang="cs-CZ" sz="2400" dirty="0"/>
              <a:t>žijí v moři</a:t>
            </a:r>
          </a:p>
          <a:p>
            <a:r>
              <a:rPr lang="cs-CZ" sz="2400" dirty="0"/>
              <a:t>na svých buňkách vytvářejí schránky, kterými vysouvají panožky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584" y="108012"/>
            <a:ext cx="4680857" cy="664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C60F604-A7C9-4808-BF85-541909B82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59" y="2779442"/>
            <a:ext cx="4304129" cy="369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9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2678" y="346646"/>
            <a:ext cx="3588321" cy="807239"/>
          </a:xfrm>
        </p:spPr>
        <p:txBody>
          <a:bodyPr>
            <a:normAutofit/>
          </a:bodyPr>
          <a:lstStyle/>
          <a:p>
            <a:pPr algn="l"/>
            <a:r>
              <a:rPr lang="cs-CZ" sz="2800" b="1" i="1" dirty="0">
                <a:solidFill>
                  <a:srgbClr val="00B050"/>
                </a:solidFill>
              </a:rPr>
              <a:t>parazité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26478" y="1274512"/>
            <a:ext cx="4796635" cy="17281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400" b="1" dirty="0">
                <a:solidFill>
                  <a:srgbClr val="0070C0"/>
                </a:solidFill>
              </a:rPr>
              <a:t>zimničky</a:t>
            </a:r>
          </a:p>
          <a:p>
            <a:r>
              <a:rPr lang="cs-CZ" sz="2400" dirty="0"/>
              <a:t>napadají červené krvinky, způsobují </a:t>
            </a:r>
            <a:r>
              <a:rPr lang="cs-CZ" sz="2400" b="1" i="1" dirty="0"/>
              <a:t>malárii</a:t>
            </a:r>
          </a:p>
          <a:p>
            <a:r>
              <a:rPr lang="cs-CZ" sz="2400" dirty="0"/>
              <a:t>přenášeny komárem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02678" y="3524600"/>
            <a:ext cx="4038600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b="1" dirty="0" err="1">
                <a:solidFill>
                  <a:srgbClr val="0070C0"/>
                </a:solidFill>
              </a:rPr>
              <a:t>toxoplazma</a:t>
            </a:r>
            <a:endParaRPr lang="cs-CZ" sz="2400" b="1" dirty="0">
              <a:solidFill>
                <a:srgbClr val="0070C0"/>
              </a:solidFill>
            </a:endParaRPr>
          </a:p>
          <a:p>
            <a:r>
              <a:rPr lang="cs-CZ" sz="2400" dirty="0"/>
              <a:t>přenášena kočkami, velmi nebezpečná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461" y="377466"/>
            <a:ext cx="4588501" cy="267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4369E59-5D8F-4C39-AC39-50568B508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9" y="3304362"/>
            <a:ext cx="3897199" cy="325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9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D75405-6221-4E5D-9513-074263F16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systém</a:t>
            </a:r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B8300C08-7907-4460-9E59-D28281723A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6888533"/>
              </p:ext>
            </p:extLst>
          </p:nvPr>
        </p:nvGraphicFramePr>
        <p:xfrm>
          <a:off x="1165379" y="1581346"/>
          <a:ext cx="9100411" cy="4300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1330">
                  <a:extLst>
                    <a:ext uri="{9D8B030D-6E8A-4147-A177-3AD203B41FA5}">
                      <a16:colId xmlns:a16="http://schemas.microsoft.com/office/drawing/2014/main" val="3789097598"/>
                    </a:ext>
                  </a:extLst>
                </a:gridCol>
                <a:gridCol w="3475066">
                  <a:extLst>
                    <a:ext uri="{9D8B030D-6E8A-4147-A177-3AD203B41FA5}">
                      <a16:colId xmlns:a16="http://schemas.microsoft.com/office/drawing/2014/main" val="709429830"/>
                    </a:ext>
                  </a:extLst>
                </a:gridCol>
                <a:gridCol w="4214015">
                  <a:extLst>
                    <a:ext uri="{9D8B030D-6E8A-4147-A177-3AD203B41FA5}">
                      <a16:colId xmlns:a16="http://schemas.microsoft.com/office/drawing/2014/main" val="715295493"/>
                    </a:ext>
                  </a:extLst>
                </a:gridCol>
              </a:tblGrid>
              <a:tr h="614426">
                <a:tc>
                  <a:txBody>
                    <a:bodyPr/>
                    <a:lstStyle/>
                    <a:p>
                      <a:r>
                        <a:rPr lang="cs-CZ" sz="2400" dirty="0"/>
                        <a:t>kmen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třída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zástupci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627894"/>
                  </a:ext>
                </a:extLst>
              </a:tr>
              <a:tr h="614426">
                <a:tc>
                  <a:txBody>
                    <a:bodyPr/>
                    <a:lstStyle/>
                    <a:p>
                      <a:r>
                        <a:rPr lang="cs-CZ" sz="2400" dirty="0"/>
                        <a:t>prvoci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nálevníci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trepka velká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243669"/>
                  </a:ext>
                </a:extLst>
              </a:tr>
              <a:tr h="614426"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bičíkovci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krásnoočko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60017"/>
                  </a:ext>
                </a:extLst>
              </a:tr>
              <a:tr h="614426"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trypanozoma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57699"/>
                  </a:ext>
                </a:extLst>
              </a:tr>
              <a:tr h="614426"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kořenonožci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měňavka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013355"/>
                  </a:ext>
                </a:extLst>
              </a:tr>
              <a:tr h="614426"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dírkonožci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0005450"/>
                  </a:ext>
                </a:extLst>
              </a:tr>
              <a:tr h="614426"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mřížovci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9823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1780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0D03F236-90CE-44D6-BD6E-2BB3ACDC5C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6200000">
            <a:off x="-101662" y="2534346"/>
            <a:ext cx="4631422" cy="3468419"/>
          </a:xfrm>
          <a:prstGeom prst="rect">
            <a:avLst/>
          </a:prstGeom>
        </p:spPr>
      </p:pic>
      <p:sp>
        <p:nvSpPr>
          <p:cNvPr id="6" name="Zástupný obsah 3">
            <a:extLst>
              <a:ext uri="{FF2B5EF4-FFF2-40B4-BE49-F238E27FC236}">
                <a16:creationId xmlns:a16="http://schemas.microsoft.com/office/drawing/2014/main" id="{197817CE-8A0C-427A-8E8C-A14FE0F1E038}"/>
              </a:ext>
            </a:extLst>
          </p:cNvPr>
          <p:cNvSpPr txBox="1">
            <a:spLocks/>
          </p:cNvSpPr>
          <p:nvPr/>
        </p:nvSpPr>
        <p:spPr>
          <a:xfrm>
            <a:off x="333336" y="382639"/>
            <a:ext cx="3761425" cy="1065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>
                <a:solidFill>
                  <a:srgbClr val="C00000"/>
                </a:solidFill>
              </a:rPr>
              <a:t>Rozdělení prvoků:</a:t>
            </a:r>
          </a:p>
        </p:txBody>
      </p:sp>
      <p:sp>
        <p:nvSpPr>
          <p:cNvPr id="7" name="Zástupný obsah 3">
            <a:extLst>
              <a:ext uri="{FF2B5EF4-FFF2-40B4-BE49-F238E27FC236}">
                <a16:creationId xmlns:a16="http://schemas.microsoft.com/office/drawing/2014/main" id="{6491BE55-E4EA-43FF-96A4-F5B5A5293C4C}"/>
              </a:ext>
            </a:extLst>
          </p:cNvPr>
          <p:cNvSpPr txBox="1">
            <a:spLocks/>
          </p:cNvSpPr>
          <p:nvPr/>
        </p:nvSpPr>
        <p:spPr>
          <a:xfrm>
            <a:off x="479839" y="1135990"/>
            <a:ext cx="2477278" cy="564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600" b="1" dirty="0">
                <a:solidFill>
                  <a:srgbClr val="002060"/>
                </a:solidFill>
              </a:rPr>
              <a:t>1) nálevníci</a:t>
            </a:r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52E5674F-4DE6-41EA-A982-E1C435B6D207}"/>
              </a:ext>
            </a:extLst>
          </p:cNvPr>
          <p:cNvSpPr txBox="1">
            <a:spLocks/>
          </p:cNvSpPr>
          <p:nvPr/>
        </p:nvSpPr>
        <p:spPr>
          <a:xfrm>
            <a:off x="4659463" y="1135990"/>
            <a:ext cx="2477278" cy="564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600" b="1" dirty="0">
                <a:solidFill>
                  <a:srgbClr val="002060"/>
                </a:solidFill>
              </a:rPr>
              <a:t>2) bičíkovci</a:t>
            </a:r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5C4A105B-2C3B-4BA3-B867-E602E3BB90A7}"/>
              </a:ext>
            </a:extLst>
          </p:cNvPr>
          <p:cNvSpPr txBox="1">
            <a:spLocks/>
          </p:cNvSpPr>
          <p:nvPr/>
        </p:nvSpPr>
        <p:spPr>
          <a:xfrm>
            <a:off x="8481452" y="1135990"/>
            <a:ext cx="2477278" cy="5644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600" b="1" dirty="0">
                <a:solidFill>
                  <a:srgbClr val="002060"/>
                </a:solidFill>
              </a:rPr>
              <a:t>3) kořenonožci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7834715-257A-466A-94B6-C7D9D5707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463" y="1985986"/>
            <a:ext cx="3294506" cy="465654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B5A61A8-C1C3-451A-9940-D985EBE53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507" y="1952844"/>
            <a:ext cx="3294506" cy="46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3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0A66A4-196A-4175-BCD0-04986502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1" y="266270"/>
            <a:ext cx="2840566" cy="647700"/>
          </a:xfrm>
        </p:spPr>
        <p:txBody>
          <a:bodyPr/>
          <a:lstStyle/>
          <a:p>
            <a:r>
              <a:rPr lang="cs-CZ" dirty="0"/>
              <a:t>1) nálevníci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9653FF-4F26-4681-AB6F-BD1F3889A8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3034" y="1821958"/>
            <a:ext cx="4936066" cy="1124442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vodní prostředí</a:t>
            </a:r>
          </a:p>
          <a:p>
            <a:r>
              <a:rPr lang="cs-CZ" sz="2400" dirty="0">
                <a:solidFill>
                  <a:schemeClr val="tx1"/>
                </a:solidFill>
              </a:rPr>
              <a:t>živí se bakteriemi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2D4D579D-874E-415C-B71D-DD727F8939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6200000">
            <a:off x="6114746" y="780747"/>
            <a:ext cx="6909409" cy="5245098"/>
          </a:xfrm>
          <a:prstGeom prst="rect">
            <a:avLst/>
          </a:prstGeom>
        </p:spPr>
      </p:pic>
      <p:sp>
        <p:nvSpPr>
          <p:cNvPr id="5" name="Zástupný obsah 3">
            <a:extLst>
              <a:ext uri="{FF2B5EF4-FFF2-40B4-BE49-F238E27FC236}">
                <a16:creationId xmlns:a16="http://schemas.microsoft.com/office/drawing/2014/main" id="{9452B403-5BAD-4663-9C2B-99E9BC73BD4F}"/>
              </a:ext>
            </a:extLst>
          </p:cNvPr>
          <p:cNvSpPr txBox="1">
            <a:spLocks/>
          </p:cNvSpPr>
          <p:nvPr/>
        </p:nvSpPr>
        <p:spPr>
          <a:xfrm>
            <a:off x="190501" y="1057144"/>
            <a:ext cx="4936066" cy="564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600" b="1" dirty="0">
                <a:solidFill>
                  <a:srgbClr val="002060"/>
                </a:solidFill>
              </a:rPr>
              <a:t>Trepka velká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E049344-4FFC-421F-8B34-058A9BBE53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-48" r="1" b="15038"/>
          <a:stretch/>
        </p:blipFill>
        <p:spPr>
          <a:xfrm>
            <a:off x="359834" y="3429000"/>
            <a:ext cx="6489166" cy="239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92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malovánky Podoba Trepka Velká — Stockový vektor">
            <a:hlinkClick r:id="rId2"/>
            <a:extLst>
              <a:ext uri="{FF2B5EF4-FFF2-40B4-BE49-F238E27FC236}">
                <a16:creationId xmlns:a16="http://schemas.microsoft.com/office/drawing/2014/main" id="{798F8211-D2DA-4C0F-B831-D57C1FB1DC9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7"/>
          <a:stretch/>
        </p:blipFill>
        <p:spPr bwMode="auto">
          <a:xfrm>
            <a:off x="687059" y="1370374"/>
            <a:ext cx="11017111" cy="4203700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91A2285C-CC57-496C-AAA3-EDD54CD6FD48}"/>
              </a:ext>
            </a:extLst>
          </p:cNvPr>
          <p:cNvSpPr/>
          <p:nvPr/>
        </p:nvSpPr>
        <p:spPr>
          <a:xfrm>
            <a:off x="2011941" y="1047183"/>
            <a:ext cx="2686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stažitelná vakuola</a:t>
            </a: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B085A7DD-F6EB-437F-8CB4-121BBFFB14A3}"/>
              </a:ext>
            </a:extLst>
          </p:cNvPr>
          <p:cNvSpPr/>
          <p:nvPr/>
        </p:nvSpPr>
        <p:spPr>
          <a:xfrm>
            <a:off x="8566963" y="1696603"/>
            <a:ext cx="24801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potravní vakuola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8500B67C-F5BE-4A67-81EA-61007BCC8AC4}"/>
              </a:ext>
            </a:extLst>
          </p:cNvPr>
          <p:cNvSpPr/>
          <p:nvPr/>
        </p:nvSpPr>
        <p:spPr>
          <a:xfrm>
            <a:off x="2243746" y="5435600"/>
            <a:ext cx="17972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buněčná řiť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7BA532A8-1989-4153-8E90-26EBAAF40A4C}"/>
              </a:ext>
            </a:extLst>
          </p:cNvPr>
          <p:cNvSpPr/>
          <p:nvPr/>
        </p:nvSpPr>
        <p:spPr>
          <a:xfrm>
            <a:off x="6260819" y="5534145"/>
            <a:ext cx="2013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buněčná ústa</a:t>
            </a:r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A9E47AC5-45ED-4DA2-95DE-17943EA5CE0B}"/>
              </a:ext>
            </a:extLst>
          </p:cNvPr>
          <p:cNvSpPr/>
          <p:nvPr/>
        </p:nvSpPr>
        <p:spPr>
          <a:xfrm>
            <a:off x="5470378" y="745937"/>
            <a:ext cx="1742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velké jádro</a:t>
            </a: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860DE43F-7F30-4F24-97B5-CE22782440A5}"/>
              </a:ext>
            </a:extLst>
          </p:cNvPr>
          <p:cNvSpPr/>
          <p:nvPr/>
        </p:nvSpPr>
        <p:spPr>
          <a:xfrm>
            <a:off x="7267015" y="1058101"/>
            <a:ext cx="16850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malé jádro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69084C40-4947-4202-A7A9-E55E3924FBD6}"/>
              </a:ext>
            </a:extLst>
          </p:cNvPr>
          <p:cNvSpPr/>
          <p:nvPr/>
        </p:nvSpPr>
        <p:spPr>
          <a:xfrm>
            <a:off x="687059" y="1661846"/>
            <a:ext cx="1281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pelikula</a:t>
            </a:r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88D050A5-0041-464A-B677-07680D862662}"/>
              </a:ext>
            </a:extLst>
          </p:cNvPr>
          <p:cNvSpPr/>
          <p:nvPr/>
        </p:nvSpPr>
        <p:spPr>
          <a:xfrm>
            <a:off x="952465" y="4491335"/>
            <a:ext cx="779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brvy</a:t>
            </a:r>
          </a:p>
        </p:txBody>
      </p: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21547875-29D4-4D33-A83C-A6C387C1E7F9}"/>
              </a:ext>
            </a:extLst>
          </p:cNvPr>
          <p:cNvCxnSpPr>
            <a:cxnSpLocks/>
          </p:cNvCxnSpPr>
          <p:nvPr/>
        </p:nvCxnSpPr>
        <p:spPr>
          <a:xfrm flipV="1">
            <a:off x="1742663" y="4218108"/>
            <a:ext cx="609154" cy="5040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DFB58205-055F-4EBA-88F8-F0A0C503DE88}"/>
              </a:ext>
            </a:extLst>
          </p:cNvPr>
          <p:cNvCxnSpPr>
            <a:cxnSpLocks/>
          </p:cNvCxnSpPr>
          <p:nvPr/>
        </p:nvCxnSpPr>
        <p:spPr>
          <a:xfrm flipV="1">
            <a:off x="1754910" y="4620260"/>
            <a:ext cx="1123971" cy="1151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Přímá spojnice se šipkou 31">
            <a:extLst>
              <a:ext uri="{FF2B5EF4-FFF2-40B4-BE49-F238E27FC236}">
                <a16:creationId xmlns:a16="http://schemas.microsoft.com/office/drawing/2014/main" id="{DE720FFB-EAC3-4DF3-AB61-4FF271AA4AB5}"/>
              </a:ext>
            </a:extLst>
          </p:cNvPr>
          <p:cNvCxnSpPr>
            <a:cxnSpLocks/>
          </p:cNvCxnSpPr>
          <p:nvPr/>
        </p:nvCxnSpPr>
        <p:spPr>
          <a:xfrm flipV="1">
            <a:off x="3417286" y="4844970"/>
            <a:ext cx="815437" cy="5906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Přímá spojnice se šipkou 32">
            <a:extLst>
              <a:ext uri="{FF2B5EF4-FFF2-40B4-BE49-F238E27FC236}">
                <a16:creationId xmlns:a16="http://schemas.microsoft.com/office/drawing/2014/main" id="{3B722FF6-4F11-4AD4-B235-987FBF96CF6E}"/>
              </a:ext>
            </a:extLst>
          </p:cNvPr>
          <p:cNvCxnSpPr>
            <a:cxnSpLocks/>
          </p:cNvCxnSpPr>
          <p:nvPr/>
        </p:nvCxnSpPr>
        <p:spPr>
          <a:xfrm flipH="1" flipV="1">
            <a:off x="6242576" y="4577337"/>
            <a:ext cx="855808" cy="9217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Přímá spojnice se šipkou 33">
            <a:extLst>
              <a:ext uri="{FF2B5EF4-FFF2-40B4-BE49-F238E27FC236}">
                <a16:creationId xmlns:a16="http://schemas.microsoft.com/office/drawing/2014/main" id="{8D5D2FF8-D82C-4955-8095-790A78DBFE1F}"/>
              </a:ext>
            </a:extLst>
          </p:cNvPr>
          <p:cNvCxnSpPr>
            <a:cxnSpLocks/>
          </p:cNvCxnSpPr>
          <p:nvPr/>
        </p:nvCxnSpPr>
        <p:spPr>
          <a:xfrm>
            <a:off x="1938406" y="1913807"/>
            <a:ext cx="644286" cy="7260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Přímá spojnice se šipkou 34">
            <a:extLst>
              <a:ext uri="{FF2B5EF4-FFF2-40B4-BE49-F238E27FC236}">
                <a16:creationId xmlns:a16="http://schemas.microsoft.com/office/drawing/2014/main" id="{288926FF-B823-4EF9-9F95-562B2A1D6078}"/>
              </a:ext>
            </a:extLst>
          </p:cNvPr>
          <p:cNvCxnSpPr>
            <a:cxnSpLocks/>
          </p:cNvCxnSpPr>
          <p:nvPr/>
        </p:nvCxnSpPr>
        <p:spPr>
          <a:xfrm>
            <a:off x="3958507" y="1517034"/>
            <a:ext cx="733115" cy="12072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Přímá spojnice se šipkou 35">
            <a:extLst>
              <a:ext uri="{FF2B5EF4-FFF2-40B4-BE49-F238E27FC236}">
                <a16:creationId xmlns:a16="http://schemas.microsoft.com/office/drawing/2014/main" id="{338343ED-EB7F-412D-AB12-E309A3FD8001}"/>
              </a:ext>
            </a:extLst>
          </p:cNvPr>
          <p:cNvCxnSpPr>
            <a:cxnSpLocks/>
          </p:cNvCxnSpPr>
          <p:nvPr/>
        </p:nvCxnSpPr>
        <p:spPr>
          <a:xfrm>
            <a:off x="6363699" y="1242065"/>
            <a:ext cx="517868" cy="16613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Přímá spojnice se šipkou 36">
            <a:extLst>
              <a:ext uri="{FF2B5EF4-FFF2-40B4-BE49-F238E27FC236}">
                <a16:creationId xmlns:a16="http://schemas.microsoft.com/office/drawing/2014/main" id="{B105FC2C-062C-442E-A77F-48E6D47185EB}"/>
              </a:ext>
            </a:extLst>
          </p:cNvPr>
          <p:cNvCxnSpPr>
            <a:cxnSpLocks/>
          </p:cNvCxnSpPr>
          <p:nvPr/>
        </p:nvCxnSpPr>
        <p:spPr>
          <a:xfrm flipH="1">
            <a:off x="6991531" y="1517034"/>
            <a:ext cx="1170812" cy="18936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Přímá spojnice se šipkou 37">
            <a:extLst>
              <a:ext uri="{FF2B5EF4-FFF2-40B4-BE49-F238E27FC236}">
                <a16:creationId xmlns:a16="http://schemas.microsoft.com/office/drawing/2014/main" id="{4034FEC3-F084-41C0-8F7B-D49268B299BC}"/>
              </a:ext>
            </a:extLst>
          </p:cNvPr>
          <p:cNvCxnSpPr>
            <a:cxnSpLocks/>
          </p:cNvCxnSpPr>
          <p:nvPr/>
        </p:nvCxnSpPr>
        <p:spPr>
          <a:xfrm flipH="1">
            <a:off x="8597696" y="2126180"/>
            <a:ext cx="1313886" cy="10504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Obdélník 43">
            <a:extLst>
              <a:ext uri="{FF2B5EF4-FFF2-40B4-BE49-F238E27FC236}">
                <a16:creationId xmlns:a16="http://schemas.microsoft.com/office/drawing/2014/main" id="{77AABBAB-DB62-424E-9ECF-323D02E32B4B}"/>
              </a:ext>
            </a:extLst>
          </p:cNvPr>
          <p:cNvSpPr/>
          <p:nvPr/>
        </p:nvSpPr>
        <p:spPr>
          <a:xfrm>
            <a:off x="196519" y="216324"/>
            <a:ext cx="2214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C00000"/>
                </a:solidFill>
              </a:rPr>
              <a:t>Trepka velká</a:t>
            </a:r>
          </a:p>
        </p:txBody>
      </p:sp>
    </p:spTree>
    <p:extLst>
      <p:ext uri="{BB962C8B-B14F-4D97-AF65-F5344CB8AC3E}">
        <p14:creationId xmlns:p14="http://schemas.microsoft.com/office/powerpoint/2010/main" val="256500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77334" y="609600"/>
            <a:ext cx="2688035" cy="540470"/>
          </a:xfrm>
        </p:spPr>
        <p:txBody>
          <a:bodyPr>
            <a:normAutofit/>
          </a:bodyPr>
          <a:lstStyle/>
          <a:p>
            <a:r>
              <a:rPr lang="cs-CZ" sz="2800" dirty="0"/>
              <a:t>Trepka velká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" t="22849" r="6631" b="20773"/>
          <a:stretch/>
        </p:blipFill>
        <p:spPr bwMode="auto">
          <a:xfrm>
            <a:off x="546756" y="1445710"/>
            <a:ext cx="11438360" cy="480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>
            <a:hlinkClick r:id="rId3"/>
            <a:extLst>
              <a:ext uri="{FF2B5EF4-FFF2-40B4-BE49-F238E27FC236}">
                <a16:creationId xmlns:a16="http://schemas.microsoft.com/office/drawing/2014/main" id="{E62784D0-4AD3-4284-A732-B280240B975A}"/>
              </a:ext>
            </a:extLst>
          </p:cNvPr>
          <p:cNvSpPr txBox="1"/>
          <p:nvPr/>
        </p:nvSpPr>
        <p:spPr>
          <a:xfrm>
            <a:off x="5890792" y="6112804"/>
            <a:ext cx="60943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Paramecium (Paramecium pooping, contractile vacuole, and </a:t>
            </a:r>
            <a:r>
              <a:rPr lang="en-US" dirty="0" err="1">
                <a:hlinkClick r:id="rId3"/>
              </a:rPr>
              <a:t>trychocysts</a:t>
            </a:r>
            <a:r>
              <a:rPr lang="en-US" dirty="0">
                <a:hlinkClick r:id="rId3"/>
              </a:rPr>
              <a:t> in action!) - YouTube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6052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280FEE-571F-4C80-8E62-77306BCF2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68" y="559358"/>
            <a:ext cx="3310466" cy="673100"/>
          </a:xfrm>
        </p:spPr>
        <p:txBody>
          <a:bodyPr/>
          <a:lstStyle/>
          <a:p>
            <a:r>
              <a:rPr lang="cs-CZ" dirty="0"/>
              <a:t>Stavba těla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EE15A3-546E-4545-B38C-42CAD1695D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1368" y="1411289"/>
            <a:ext cx="8707966" cy="39444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i="1" dirty="0">
                <a:solidFill>
                  <a:srgbClr val="0070C0"/>
                </a:solidFill>
              </a:rPr>
              <a:t>pelikula</a:t>
            </a:r>
            <a:r>
              <a:rPr lang="cs-CZ" sz="2400" dirty="0">
                <a:solidFill>
                  <a:schemeClr val="tx1"/>
                </a:solidFill>
              </a:rPr>
              <a:t> –na povrchu těla </a:t>
            </a:r>
            <a:r>
              <a:rPr lang="cs-CZ" sz="2400" i="1" dirty="0">
                <a:solidFill>
                  <a:schemeClr val="tx1"/>
                </a:solidFill>
              </a:rPr>
              <a:t>(odděluje od okolního prostředí, udává tvar)</a:t>
            </a:r>
          </a:p>
          <a:p>
            <a:pPr marL="0" indent="0">
              <a:buNone/>
            </a:pPr>
            <a:r>
              <a:rPr lang="cs-CZ" sz="2400" b="1" i="1" dirty="0">
                <a:solidFill>
                  <a:srgbClr val="0070C0"/>
                </a:solidFill>
              </a:rPr>
              <a:t>brvy</a:t>
            </a:r>
            <a:r>
              <a:rPr lang="cs-CZ" sz="2400" dirty="0">
                <a:solidFill>
                  <a:schemeClr val="tx1"/>
                </a:solidFill>
              </a:rPr>
              <a:t> – umožňují pohyb</a:t>
            </a:r>
          </a:p>
          <a:p>
            <a:pPr marL="0" indent="0">
              <a:buNone/>
            </a:pPr>
            <a:r>
              <a:rPr lang="cs-CZ" sz="2400" b="1" i="1" dirty="0">
                <a:solidFill>
                  <a:srgbClr val="0070C0"/>
                </a:solidFill>
              </a:rPr>
              <a:t>cytoplazma</a:t>
            </a:r>
          </a:p>
          <a:p>
            <a:pPr marL="0" indent="0">
              <a:buNone/>
            </a:pPr>
            <a:r>
              <a:rPr lang="cs-CZ" sz="2400" b="1" i="1" dirty="0">
                <a:solidFill>
                  <a:srgbClr val="0070C0"/>
                </a:solidFill>
              </a:rPr>
              <a:t>organely</a:t>
            </a:r>
            <a:r>
              <a:rPr lang="cs-CZ" sz="2400" dirty="0">
                <a:solidFill>
                  <a:schemeClr val="tx1"/>
                </a:solidFill>
              </a:rPr>
              <a:t>: </a:t>
            </a:r>
            <a:r>
              <a:rPr lang="cs-CZ" sz="2400" b="1" i="1" dirty="0">
                <a:solidFill>
                  <a:srgbClr val="00B050"/>
                </a:solidFill>
              </a:rPr>
              <a:t>malé a velké jádro </a:t>
            </a:r>
            <a:r>
              <a:rPr lang="cs-CZ" sz="2400" dirty="0">
                <a:solidFill>
                  <a:schemeClr val="tx1"/>
                </a:solidFill>
              </a:rPr>
              <a:t>– řídí činnost buňky</a:t>
            </a:r>
          </a:p>
          <a:p>
            <a:pPr marL="0" indent="0">
              <a:buNone/>
              <a:tabLst>
                <a:tab pos="1436688" algn="l"/>
              </a:tabLst>
            </a:pPr>
            <a:r>
              <a:rPr lang="cs-CZ" sz="2400" dirty="0">
                <a:solidFill>
                  <a:schemeClr val="tx1"/>
                </a:solidFill>
              </a:rPr>
              <a:t>	</a:t>
            </a:r>
            <a:r>
              <a:rPr lang="cs-CZ" sz="2400" b="1" i="1" dirty="0">
                <a:solidFill>
                  <a:srgbClr val="00B050"/>
                </a:solidFill>
              </a:rPr>
              <a:t>potravní vakuoly </a:t>
            </a:r>
            <a:r>
              <a:rPr lang="cs-CZ" sz="2400" dirty="0">
                <a:solidFill>
                  <a:schemeClr val="tx1"/>
                </a:solidFill>
              </a:rPr>
              <a:t>– příjem potravy</a:t>
            </a:r>
          </a:p>
          <a:p>
            <a:pPr marL="0" indent="0">
              <a:buNone/>
              <a:tabLst>
                <a:tab pos="1436688" algn="l"/>
              </a:tabLst>
            </a:pPr>
            <a:r>
              <a:rPr lang="cs-CZ" sz="2400" b="1" i="1" dirty="0">
                <a:solidFill>
                  <a:srgbClr val="00B050"/>
                </a:solidFill>
              </a:rPr>
              <a:t>	stažitelné vakuoly </a:t>
            </a:r>
            <a:r>
              <a:rPr lang="cs-CZ" sz="2400" dirty="0">
                <a:solidFill>
                  <a:schemeClr val="tx1"/>
                </a:solidFill>
              </a:rPr>
              <a:t>– odstranění nadbytečné vody</a:t>
            </a:r>
          </a:p>
          <a:p>
            <a:pPr marL="0" indent="0">
              <a:buNone/>
            </a:pPr>
            <a:endParaRPr lang="cs-CZ" sz="2400" dirty="0">
              <a:solidFill>
                <a:schemeClr val="tx1"/>
              </a:solidFill>
            </a:endParaRP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5F645DDC-E0C6-48B5-B2C3-D8EB5E1386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059334" y="-19812"/>
            <a:ext cx="3149599" cy="705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15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280FEE-571F-4C80-8E62-77306BCF2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73" y="301589"/>
            <a:ext cx="5024966" cy="7747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Popis příjmu potravy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3DC1DDCA-C644-4858-A8E2-E49605FC67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65729" y="3496080"/>
            <a:ext cx="7861300" cy="2917415"/>
          </a:xfrm>
          <a:prstGeom prst="rect">
            <a:avLst/>
          </a:prstGeom>
        </p:spPr>
      </p:pic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D6680B4E-B952-4FC8-BCB8-894F34C3AC7F}"/>
              </a:ext>
            </a:extLst>
          </p:cNvPr>
          <p:cNvSpPr txBox="1">
            <a:spLocks/>
          </p:cNvSpPr>
          <p:nvPr/>
        </p:nvSpPr>
        <p:spPr>
          <a:xfrm>
            <a:off x="384914" y="1753026"/>
            <a:ext cx="9774766" cy="834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arenR" startAt="2"/>
            </a:pPr>
            <a:r>
              <a:rPr lang="cs-CZ" sz="2400" dirty="0">
                <a:solidFill>
                  <a:schemeClr val="tx1"/>
                </a:solidFill>
              </a:rPr>
              <a:t>kolem přijaté potravy se vytvoří váček = </a:t>
            </a:r>
            <a:r>
              <a:rPr lang="cs-CZ" sz="2400" b="1" i="1" dirty="0">
                <a:solidFill>
                  <a:srgbClr val="00B050"/>
                </a:solidFill>
              </a:rPr>
              <a:t>potravní vakuola </a:t>
            </a:r>
            <a:r>
              <a:rPr lang="cs-CZ" sz="2400" dirty="0">
                <a:solidFill>
                  <a:schemeClr val="tx1"/>
                </a:solidFill>
              </a:rPr>
              <a:t>– do té se vyloučí trávicí šťávy, potrava se rozloží na jednoduché látky</a:t>
            </a: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20F0B2D1-D16B-40A6-AA8E-381470B3DBF6}"/>
              </a:ext>
            </a:extLst>
          </p:cNvPr>
          <p:cNvCxnSpPr>
            <a:cxnSpLocks/>
          </p:cNvCxnSpPr>
          <p:nvPr/>
        </p:nvCxnSpPr>
        <p:spPr>
          <a:xfrm flipH="1" flipV="1">
            <a:off x="5404439" y="5685207"/>
            <a:ext cx="1345153" cy="5836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01EAC6B-0013-4ACA-9C2B-320DBA2D54F6}"/>
              </a:ext>
            </a:extLst>
          </p:cNvPr>
          <p:cNvSpPr txBox="1"/>
          <p:nvPr/>
        </p:nvSpPr>
        <p:spPr>
          <a:xfrm>
            <a:off x="6749592" y="6228829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1.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40B09F7E-BFB1-46A7-A6CD-A6FCDC39D64E}"/>
              </a:ext>
            </a:extLst>
          </p:cNvPr>
          <p:cNvSpPr txBox="1">
            <a:spLocks/>
          </p:cNvSpPr>
          <p:nvPr/>
        </p:nvSpPr>
        <p:spPr>
          <a:xfrm>
            <a:off x="379473" y="2766092"/>
            <a:ext cx="9774766" cy="834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arenR" startAt="3"/>
            </a:pPr>
            <a:r>
              <a:rPr lang="cs-CZ" sz="2400" dirty="0">
                <a:solidFill>
                  <a:schemeClr val="tx1"/>
                </a:solidFill>
              </a:rPr>
              <a:t>nerozložené zbytky potravy se vyloučí </a:t>
            </a:r>
            <a:r>
              <a:rPr lang="cs-CZ" sz="2400" b="1" i="1" dirty="0">
                <a:solidFill>
                  <a:srgbClr val="00B050"/>
                </a:solidFill>
              </a:rPr>
              <a:t>buněčnou řití </a:t>
            </a:r>
            <a:r>
              <a:rPr lang="cs-CZ" sz="2400" dirty="0">
                <a:solidFill>
                  <a:schemeClr val="tx1"/>
                </a:solidFill>
              </a:rPr>
              <a:t>do vnějšího prostředí</a:t>
            </a:r>
          </a:p>
          <a:p>
            <a:pPr marL="0" indent="0">
              <a:buFont typeface="Wingdings 3" charset="2"/>
              <a:buNone/>
            </a:pP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AE57DF68-9728-400B-B0A8-247215192668}"/>
              </a:ext>
            </a:extLst>
          </p:cNvPr>
          <p:cNvSpPr txBox="1">
            <a:spLocks/>
          </p:cNvSpPr>
          <p:nvPr/>
        </p:nvSpPr>
        <p:spPr>
          <a:xfrm>
            <a:off x="379473" y="1172793"/>
            <a:ext cx="9774766" cy="5460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 3" charset="2"/>
              <a:buAutoNum type="arabicParenR"/>
            </a:pPr>
            <a:r>
              <a:rPr lang="cs-CZ" sz="2400" dirty="0">
                <a:solidFill>
                  <a:schemeClr val="tx1"/>
                </a:solidFill>
              </a:rPr>
              <a:t>příjem potravy </a:t>
            </a:r>
            <a:r>
              <a:rPr lang="cs-CZ" sz="2400" b="1" i="1" dirty="0">
                <a:solidFill>
                  <a:srgbClr val="00B050"/>
                </a:solidFill>
              </a:rPr>
              <a:t>buněčnými ústy </a:t>
            </a:r>
          </a:p>
          <a:p>
            <a:pPr marL="0" indent="0">
              <a:buFont typeface="Wingdings 3" charset="2"/>
              <a:buNone/>
            </a:pP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9A8FB1E-9ABA-40E4-A940-912710998149}"/>
              </a:ext>
            </a:extLst>
          </p:cNvPr>
          <p:cNvSpPr txBox="1"/>
          <p:nvPr/>
        </p:nvSpPr>
        <p:spPr>
          <a:xfrm>
            <a:off x="4629706" y="6371745"/>
            <a:ext cx="449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2.</a:t>
            </a:r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F55B25AC-43B7-45ED-A1AB-AC2B0C89F8B2}"/>
              </a:ext>
            </a:extLst>
          </p:cNvPr>
          <p:cNvCxnSpPr>
            <a:cxnSpLocks/>
          </p:cNvCxnSpPr>
          <p:nvPr/>
        </p:nvCxnSpPr>
        <p:spPr>
          <a:xfrm flipH="1" flipV="1">
            <a:off x="4482184" y="5293221"/>
            <a:ext cx="295045" cy="10785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9A07B5A2-94D6-4095-B596-CFF42F6B29E4}"/>
              </a:ext>
            </a:extLst>
          </p:cNvPr>
          <p:cNvCxnSpPr>
            <a:cxnSpLocks/>
          </p:cNvCxnSpPr>
          <p:nvPr/>
        </p:nvCxnSpPr>
        <p:spPr>
          <a:xfrm flipV="1">
            <a:off x="2891956" y="5683428"/>
            <a:ext cx="1288571" cy="5305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4A7B2DBD-214C-44F3-BBFB-AF0F15925DEF}"/>
              </a:ext>
            </a:extLst>
          </p:cNvPr>
          <p:cNvSpPr txBox="1"/>
          <p:nvPr/>
        </p:nvSpPr>
        <p:spPr>
          <a:xfrm flipH="1">
            <a:off x="2471524" y="6187079"/>
            <a:ext cx="539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3.</a:t>
            </a:r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0F72EC2C-225B-9C6E-0C06-CAF478EECBE8}"/>
              </a:ext>
            </a:extLst>
          </p:cNvPr>
          <p:cNvGrpSpPr/>
          <p:nvPr/>
        </p:nvGrpSpPr>
        <p:grpSpPr>
          <a:xfrm>
            <a:off x="5596379" y="380423"/>
            <a:ext cx="6514341" cy="1232212"/>
            <a:chOff x="5596379" y="380423"/>
            <a:chExt cx="6514341" cy="1232212"/>
          </a:xfrm>
        </p:grpSpPr>
        <p:sp>
          <p:nvSpPr>
            <p:cNvPr id="3" name="Zástupný obsah 2">
              <a:extLst>
                <a:ext uri="{FF2B5EF4-FFF2-40B4-BE49-F238E27FC236}">
                  <a16:creationId xmlns:a16="http://schemas.microsoft.com/office/drawing/2014/main" id="{F7F39579-9B16-0307-EFD7-36D72D9FC943}"/>
                </a:ext>
              </a:extLst>
            </p:cNvPr>
            <p:cNvSpPr txBox="1">
              <a:spLocks/>
            </p:cNvSpPr>
            <p:nvPr/>
          </p:nvSpPr>
          <p:spPr>
            <a:xfrm>
              <a:off x="5596379" y="380423"/>
              <a:ext cx="6514341" cy="1232212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cs-CZ" sz="2400" i="1" dirty="0">
                  <a:solidFill>
                    <a:srgbClr val="C00000"/>
                  </a:solidFill>
                </a:rPr>
                <a:t>zápis:</a:t>
              </a:r>
              <a:r>
                <a:rPr lang="cs-CZ" sz="2400" dirty="0">
                  <a:solidFill>
                    <a:schemeClr val="tx1"/>
                  </a:solidFill>
                </a:rPr>
                <a:t> </a:t>
              </a:r>
              <a:r>
                <a:rPr lang="cs-CZ" sz="2400" b="1" i="1" dirty="0">
                  <a:solidFill>
                    <a:srgbClr val="00B050"/>
                  </a:solidFill>
                </a:rPr>
                <a:t>buněčná ústa		potravní	vakuola </a:t>
              </a:r>
            </a:p>
            <a:p>
              <a:pPr marL="0" indent="0">
                <a:buNone/>
              </a:pPr>
              <a:r>
                <a:rPr lang="cs-CZ" sz="2400" b="1" i="1" dirty="0">
                  <a:solidFill>
                    <a:srgbClr val="00B050"/>
                  </a:solidFill>
                </a:rPr>
                <a:t>				buněčná	řiť</a:t>
              </a:r>
            </a:p>
            <a:p>
              <a:pPr marL="0" indent="0">
                <a:buFont typeface="Wingdings 3" charset="2"/>
                <a:buNone/>
              </a:pPr>
              <a:endParaRPr lang="cs-CZ" sz="24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Přímá spojnice se šipkou 5">
              <a:extLst>
                <a:ext uri="{FF2B5EF4-FFF2-40B4-BE49-F238E27FC236}">
                  <a16:creationId xmlns:a16="http://schemas.microsoft.com/office/drawing/2014/main" id="{1E62E802-D2CB-AF5B-4C1E-B95AACA0DBB8}"/>
                </a:ext>
              </a:extLst>
            </p:cNvPr>
            <p:cNvCxnSpPr/>
            <p:nvPr/>
          </p:nvCxnSpPr>
          <p:spPr>
            <a:xfrm>
              <a:off x="8737600" y="651067"/>
              <a:ext cx="416560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se šipkou 8">
              <a:extLst>
                <a:ext uri="{FF2B5EF4-FFF2-40B4-BE49-F238E27FC236}">
                  <a16:creationId xmlns:a16="http://schemas.microsoft.com/office/drawing/2014/main" id="{A445154A-4C26-F38D-2A6A-D42C2EFBECEE}"/>
                </a:ext>
              </a:extLst>
            </p:cNvPr>
            <p:cNvCxnSpPr/>
            <p:nvPr/>
          </p:nvCxnSpPr>
          <p:spPr>
            <a:xfrm>
              <a:off x="6887046" y="1087276"/>
              <a:ext cx="416560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6079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4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3286" y="609599"/>
            <a:ext cx="3233057" cy="3559629"/>
          </a:xfrm>
        </p:spPr>
        <p:txBody>
          <a:bodyPr/>
          <a:lstStyle/>
          <a:p>
            <a:r>
              <a:rPr lang="cs-CZ" dirty="0"/>
              <a:t>Postup trávení trepky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967" y="0"/>
            <a:ext cx="5136607" cy="694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DEC93C6-7D87-4C0C-B81B-A54F96576EB8}"/>
              </a:ext>
            </a:extLst>
          </p:cNvPr>
          <p:cNvSpPr txBox="1"/>
          <p:nvPr/>
        </p:nvSpPr>
        <p:spPr>
          <a:xfrm>
            <a:off x="3940629" y="4327436"/>
            <a:ext cx="1611086" cy="120032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Zbytky potravy jsou vyvrženy z buňky ven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CC23FF8-CDF9-4C79-B575-40705483138F}"/>
              </a:ext>
            </a:extLst>
          </p:cNvPr>
          <p:cNvSpPr txBox="1"/>
          <p:nvPr/>
        </p:nvSpPr>
        <p:spPr>
          <a:xfrm>
            <a:off x="3940629" y="2988493"/>
            <a:ext cx="1948543" cy="9233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Potrava je nasáta buněčnými ústy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D17170E-2BBF-42E8-8B65-50B68F0347A4}"/>
              </a:ext>
            </a:extLst>
          </p:cNvPr>
          <p:cNvSpPr txBox="1"/>
          <p:nvPr/>
        </p:nvSpPr>
        <p:spPr>
          <a:xfrm>
            <a:off x="4109357" y="337713"/>
            <a:ext cx="1611086" cy="147732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Na konci buněčných úst vzniká potravní vakuola</a:t>
            </a:r>
          </a:p>
        </p:txBody>
      </p:sp>
      <p:sp>
        <p:nvSpPr>
          <p:cNvPr id="8" name="TextovéPole 7">
            <a:hlinkClick r:id="rId4"/>
            <a:extLst>
              <a:ext uri="{FF2B5EF4-FFF2-40B4-BE49-F238E27FC236}">
                <a16:creationId xmlns:a16="http://schemas.microsoft.com/office/drawing/2014/main" id="{90FA9FD6-B643-4B65-8E54-87934A3E4526}"/>
              </a:ext>
            </a:extLst>
          </p:cNvPr>
          <p:cNvSpPr txBox="1"/>
          <p:nvPr/>
        </p:nvSpPr>
        <p:spPr>
          <a:xfrm>
            <a:off x="9060161" y="4169228"/>
            <a:ext cx="2843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https://www.youtube.com/watch?v=a4aZE5FQ284</a:t>
            </a:r>
          </a:p>
        </p:txBody>
      </p:sp>
    </p:spTree>
    <p:extLst>
      <p:ext uri="{BB962C8B-B14F-4D97-AF65-F5344CB8AC3E}">
        <p14:creationId xmlns:p14="http://schemas.microsoft.com/office/powerpoint/2010/main" val="3445324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22352"/>
            <a:ext cx="8894397" cy="6447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76943" y="260649"/>
            <a:ext cx="263873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b="1" i="1" dirty="0">
                <a:solidFill>
                  <a:srgbClr val="FF0000"/>
                </a:solidFill>
              </a:rPr>
              <a:t>STAŽITELNÁ VAKUOLA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943872" y="2293422"/>
            <a:ext cx="16916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PLNÁ  VAKUOLA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536161" y="1474380"/>
            <a:ext cx="290357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OTEVŘENÍ A STAŽENÍ  VAKUOLY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930943" y="4797152"/>
            <a:ext cx="2508795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STAŽENÍ VAKUOLY VYTLAČÍ VODU Z BUŇKY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847528" y="4797153"/>
            <a:ext cx="237626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KANÁLKY SBÍRAJÍ VODU Z CYTOPLAZMY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695160" y="1474380"/>
            <a:ext cx="303268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VODA SE POHYBUJE Z KANÁLKŮ DO VAKUOLY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799857" y="3535488"/>
            <a:ext cx="160627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KANÁLKY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188037" y="4221089"/>
            <a:ext cx="16916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PRÁZDNÁ</a:t>
            </a:r>
            <a:br>
              <a:rPr lang="cs-CZ" sz="2400" b="1" dirty="0">
                <a:solidFill>
                  <a:srgbClr val="0070C0"/>
                </a:solidFill>
              </a:rPr>
            </a:br>
            <a:r>
              <a:rPr lang="cs-CZ" sz="2400" b="1" dirty="0">
                <a:solidFill>
                  <a:srgbClr val="0070C0"/>
                </a:solidFill>
              </a:rPr>
              <a:t>VAKUOLA</a:t>
            </a:r>
          </a:p>
        </p:txBody>
      </p:sp>
      <p:sp>
        <p:nvSpPr>
          <p:cNvPr id="13" name="TextovéPole 12">
            <a:hlinkClick r:id="rId3"/>
            <a:extLst>
              <a:ext uri="{FF2B5EF4-FFF2-40B4-BE49-F238E27FC236}">
                <a16:creationId xmlns:a16="http://schemas.microsoft.com/office/drawing/2014/main" id="{DB91147F-7C67-4782-ABA3-3CB928117C87}"/>
              </a:ext>
            </a:extLst>
          </p:cNvPr>
          <p:cNvSpPr txBox="1"/>
          <p:nvPr/>
        </p:nvSpPr>
        <p:spPr>
          <a:xfrm>
            <a:off x="6406130" y="6411996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https://www.youtube.com/watch?v=MxbwiACd0Tw</a:t>
            </a:r>
          </a:p>
        </p:txBody>
      </p:sp>
    </p:spTree>
    <p:extLst>
      <p:ext uri="{BB962C8B-B14F-4D97-AF65-F5344CB8AC3E}">
        <p14:creationId xmlns:p14="http://schemas.microsoft.com/office/powerpoint/2010/main" val="2972446469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Oranžovo-červená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6190</TotalTime>
  <Words>463</Words>
  <Application>Microsoft Office PowerPoint</Application>
  <PresentationFormat>Širokoúhlá obrazovka</PresentationFormat>
  <Paragraphs>108</Paragraphs>
  <Slides>18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4" baseType="lpstr">
      <vt:lpstr>Arial</vt:lpstr>
      <vt:lpstr>Calibri</vt:lpstr>
      <vt:lpstr>Courier New</vt:lpstr>
      <vt:lpstr>Trebuchet MS</vt:lpstr>
      <vt:lpstr>Wingdings 3</vt:lpstr>
      <vt:lpstr>Fazeta</vt:lpstr>
      <vt:lpstr>Prvoci</vt:lpstr>
      <vt:lpstr>Prezentace aplikace PowerPoint</vt:lpstr>
      <vt:lpstr>1) nálevníci</vt:lpstr>
      <vt:lpstr>Prezentace aplikace PowerPoint</vt:lpstr>
      <vt:lpstr>Trepka velká</vt:lpstr>
      <vt:lpstr>Stavba těla</vt:lpstr>
      <vt:lpstr>Popis příjmu potravy</vt:lpstr>
      <vt:lpstr>Postup trávení trepky</vt:lpstr>
      <vt:lpstr>Prezentace aplikace PowerPoint</vt:lpstr>
      <vt:lpstr>Rozmnožování </vt:lpstr>
      <vt:lpstr>Prezentace aplikace PowerPoint</vt:lpstr>
      <vt:lpstr>2) bičíkovci</vt:lpstr>
      <vt:lpstr>stavba krásnoočka</vt:lpstr>
      <vt:lpstr>Trypanozoma spavičná</vt:lpstr>
      <vt:lpstr>3) kořenonožci</vt:lpstr>
      <vt:lpstr>mřížovci a dírkonožci</vt:lpstr>
      <vt:lpstr>parazité</vt:lpstr>
      <vt:lpstr>systém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Prvoci</dc:title>
  <dc:creator>Martina Lukáčová</dc:creator>
  <cp:lastModifiedBy>Lukáčová Martina</cp:lastModifiedBy>
  <cp:revision>30</cp:revision>
  <cp:lastPrinted>2019-11-07T12:12:48Z</cp:lastPrinted>
  <dcterms:created xsi:type="dcterms:W3CDTF">2019-10-16T08:02:10Z</dcterms:created>
  <dcterms:modified xsi:type="dcterms:W3CDTF">2022-10-25T07:30:09Z</dcterms:modified>
</cp:coreProperties>
</file>