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C731-AA39-4E44-AE8A-BD6F79A38D32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5CA6-D259-42BC-8869-FC5233A1F8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9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5CA6-D259-42BC-8869-FC5233A1F8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8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3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69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0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47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CF7416-6620-4074-963A-3A966027491B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ADC760-D2E4-458A-BBDC-31E2FC7D27F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8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rQCxjFY9Xo" TargetMode="External"/><Relationship Id="rId3" Type="http://schemas.openxmlformats.org/officeDocument/2006/relationships/hyperlink" Target="https://cs.wikipedia.org/wiki/17._listopad" TargetMode="External"/><Relationship Id="rId7" Type="http://schemas.openxmlformats.org/officeDocument/2006/relationships/hyperlink" Target="https://cz.usembassy.gov/cs/svatky/den-boje-za-svobodu-demokracii/#:~:text=Non%2Dviolent%20protesters%20face%20armed,lety%20proti%20nacistick%C3%A9%20okupaci%20%C4%8Ceskoslovens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vatky.centrum.cz/svatky/statni-svatky/den-boje-za-svobodu-a-demokracii-9/" TargetMode="External"/><Relationship Id="rId11" Type="http://schemas.openxmlformats.org/officeDocument/2006/relationships/hyperlink" Target="https://www.youtube.com/watch?v=l151bi_FXWE" TargetMode="External"/><Relationship Id="rId5" Type="http://schemas.openxmlformats.org/officeDocument/2006/relationships/hyperlink" Target="https://cs.wikipedia.org/wiki/Den_boje_za_svobodu_a_demokracii_a_Mezin%C3%A1rodn%C3%AD_den_studentstva" TargetMode="External"/><Relationship Id="rId10" Type="http://schemas.openxmlformats.org/officeDocument/2006/relationships/hyperlink" Target="https://www.youtube.com/watch?v=6InZpxX7gzU" TargetMode="External"/><Relationship Id="rId4" Type="http://schemas.openxmlformats.org/officeDocument/2006/relationships/hyperlink" Target="https://cs.wikipedia.org/wiki/Mezin%C3%A1rodn%C3%AD_den_studentstva" TargetMode="External"/><Relationship Id="rId9" Type="http://schemas.openxmlformats.org/officeDocument/2006/relationships/hyperlink" Target="https://www.youtube.com/watch?v=C96FhQZNc3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020A1-89B8-47AF-AD44-8B9A00DE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2844" y="585216"/>
            <a:ext cx="9720072" cy="1499616"/>
          </a:xfrm>
        </p:spPr>
        <p:txBody>
          <a:bodyPr/>
          <a:lstStyle/>
          <a:p>
            <a:pPr algn="ctr"/>
            <a:r>
              <a:rPr lang="cs-CZ" dirty="0">
                <a:cs typeface="Calibri Light" panose="020F0302020204030204" pitchFamily="34" charset="0"/>
              </a:rPr>
              <a:t>17.LISTOPAD</a:t>
            </a:r>
          </a:p>
        </p:txBody>
      </p:sp>
      <p:pic>
        <p:nvPicPr>
          <p:cNvPr id="1028" name="Picture 4" descr="Nejmladší generace v sobě nese ideály Listopadu, soudí Havel | Radio Prague  International">
            <a:extLst>
              <a:ext uri="{FF2B5EF4-FFF2-40B4-BE49-F238E27FC236}">
                <a16:creationId xmlns:a16="http://schemas.microsoft.com/office/drawing/2014/main" id="{006D7ADF-4BBA-499D-A138-0E83065DC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4" y="2229642"/>
            <a:ext cx="5054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n studentstva. Kde si připomenout 17. listopad? - Studenta.cz">
            <a:extLst>
              <a:ext uri="{FF2B5EF4-FFF2-40B4-BE49-F238E27FC236}">
                <a16:creationId xmlns:a16="http://schemas.microsoft.com/office/drawing/2014/main" id="{18626A9A-13B3-4B0E-8FE6-5FD50344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06" y="2262980"/>
            <a:ext cx="61722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2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5BB12-A661-4456-AF27-FFD60EA6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30710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Zdroje:</a:t>
            </a:r>
            <a:br>
              <a:rPr lang="cs-CZ" sz="2700" dirty="0"/>
            </a:br>
            <a:r>
              <a:rPr lang="cs-CZ" sz="2700" dirty="0">
                <a:hlinkClick r:id="rId3"/>
              </a:rPr>
              <a:t>https://cs.wikipedia.org/wiki/17._listopad</a:t>
            </a:r>
            <a:br>
              <a:rPr lang="cs-CZ" sz="2700" dirty="0"/>
            </a:br>
            <a:r>
              <a:rPr lang="cs-CZ" sz="2700" dirty="0">
                <a:hlinkClick r:id="rId4"/>
              </a:rPr>
              <a:t>https://cs.wikipedia.org/wiki/Mezin%C3%A1rodn%C3%AD_den_studentstva</a:t>
            </a:r>
            <a:br>
              <a:rPr lang="cs-CZ" sz="2700" dirty="0"/>
            </a:br>
            <a:r>
              <a:rPr lang="cs-CZ" sz="2700" dirty="0">
                <a:hlinkClick r:id="rId5"/>
              </a:rPr>
              <a:t>https://cs.wikipedia.org/wiki/Den_boje_za_svobodu_a_demokracii_a_Mezin%C3%A1rodn%C3%AD_den_studentstva</a:t>
            </a:r>
            <a:br>
              <a:rPr lang="cs-CZ" sz="2700" dirty="0"/>
            </a:br>
            <a:r>
              <a:rPr lang="cs-CZ" sz="2700" dirty="0">
                <a:hlinkClick r:id="rId6"/>
              </a:rPr>
              <a:t>http://svatky.centrum.cz/svatky/statni-svatky/den-boje-za-svobodu-a-demokracii-9/</a:t>
            </a:r>
            <a:r>
              <a:rPr lang="cs-CZ" sz="2700" dirty="0"/>
              <a:t> </a:t>
            </a:r>
            <a:br>
              <a:rPr lang="cs-CZ" sz="2700" dirty="0"/>
            </a:br>
            <a:r>
              <a:rPr lang="cs-CZ" sz="2700" dirty="0">
                <a:hlinkClick r:id="rId7"/>
              </a:rPr>
              <a:t>https://cz.usembassy.gov/cs/svatky/den-boje-za-svobodu-demokracii/#:~:text=Non%2Dviolent%20protesters%20face%20armed,lety%20proti%20nacistick%C3%A9%20okupaci%20%C4%8Ceskoslovenska</a:t>
            </a:r>
            <a:br>
              <a:rPr lang="cs-CZ" sz="2700" dirty="0"/>
            </a:br>
            <a:r>
              <a:rPr lang="cs-CZ" sz="2700" dirty="0"/>
              <a:t> </a:t>
            </a:r>
            <a:r>
              <a:rPr lang="cs-CZ" sz="2700" dirty="0">
                <a:hlinkClick r:id="rId8"/>
              </a:rPr>
              <a:t>https://www.youtube.com/watch?v=8rQCxjFY9Xo</a:t>
            </a:r>
            <a:r>
              <a:rPr lang="cs-CZ" sz="2700" dirty="0"/>
              <a:t> </a:t>
            </a:r>
            <a:br>
              <a:rPr lang="cs-CZ" sz="2700" dirty="0"/>
            </a:br>
            <a:r>
              <a:rPr lang="cs-CZ" sz="2700" dirty="0">
                <a:hlinkClick r:id="rId9"/>
              </a:rPr>
              <a:t>https://www.youtube.com/watch?v=C96FhQZNc3U</a:t>
            </a:r>
            <a:r>
              <a:rPr lang="cs-CZ" sz="2700" dirty="0"/>
              <a:t> </a:t>
            </a:r>
            <a:br>
              <a:rPr lang="cs-CZ" sz="2700" dirty="0"/>
            </a:br>
            <a:r>
              <a:rPr lang="cs-CZ" sz="2700" dirty="0">
                <a:hlinkClick r:id="rId10"/>
              </a:rPr>
              <a:t>https://www.youtube.com/watch?v=6InZpxX7gzU</a:t>
            </a:r>
            <a:r>
              <a:rPr lang="cs-CZ" sz="2700" dirty="0"/>
              <a:t> </a:t>
            </a:r>
            <a:br>
              <a:rPr lang="cs-CZ" sz="2700" dirty="0"/>
            </a:br>
            <a:r>
              <a:rPr lang="cs-CZ" sz="2700" dirty="0">
                <a:hlinkClick r:id="rId11"/>
              </a:rPr>
              <a:t>https://www.youtube.com/watch?v=l151bi_FXWE</a:t>
            </a:r>
            <a:r>
              <a:rPr lang="cs-CZ" sz="2700" dirty="0"/>
              <a:t>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87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10AB0-8ACE-4B5E-AE2A-5934C1AE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0068" y="548640"/>
            <a:ext cx="9720072" cy="149961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MEZINÁRODNÍ DEN STUDENSTVA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813B5F-2C4E-4E83-982B-DFD48474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Mezinárodní den studentstva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je připomínkou tragických událostí, k nimž došlo v období od 28. října do 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17. listopadu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1939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v tehdejším 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Protektorátě Čechy a Morava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 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Byl vyhlášen v roce 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1941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v 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Londýně</a:t>
            </a:r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při příležitosti druhého výročí těchto událostí. Stalo se tak na zasedání Mezinárodní studentské rady, jehož se zúčastnili delegáti z 26 zemí.</a:t>
            </a:r>
          </a:p>
          <a:p>
            <a:pPr algn="l"/>
            <a:r>
              <a:rPr lang="cs-CZ" sz="2400" b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Mezinárodní den studentstva je jediným dnem mezinárodního významu, který má český původ.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1E347-6C1E-4120-9CDD-4FDB335F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 SE TEHDY VLASTNĚ STALO?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FC1A1-6B99-4800-BC9C-3F05F504A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57750" y="2167039"/>
            <a:ext cx="6381268" cy="4385388"/>
          </a:xfrm>
        </p:spPr>
        <p:txBody>
          <a:bodyPr>
            <a:noAutofit/>
          </a:bodyPr>
          <a:lstStyle/>
          <a:p>
            <a:pPr marL="1225296" lvl="8" indent="0">
              <a:buNone/>
            </a:pP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28. října 1939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byl den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21. výročí vzniku Československa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 Při této příležitosti probíhala protinacistická demonstrace. Tu nacisté rozehnali střelbou a několik účastníků </a:t>
            </a:r>
            <a:r>
              <a:rPr lang="cs-CZ" sz="280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těžce zranili.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Mezi nimi byl i student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Jan Opletal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, který zraněním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11. listopadu 1939 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podlehl.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2715C82-3EBC-4BA3-9415-926BE7E8B9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483" y="2084832"/>
            <a:ext cx="4754562" cy="2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0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2FE2C-497A-4DA9-B344-E7E15AD23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836" y="1736038"/>
            <a:ext cx="5441303" cy="4425885"/>
          </a:xfrm>
        </p:spPr>
        <p:txBody>
          <a:bodyPr>
            <a:normAutofit/>
          </a:bodyPr>
          <a:lstStyle/>
          <a:p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Jeho pohřeb se konal o čtyři dny později, smuteční průvod přerostl v protiokupační demonstraci, která vyvrcholila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17. listopadu 1939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Hitler nařídil, aby byly všechny demonstrace potlačeny silou. Následně byly uzavřeny vysoké školy a 9 vedoucích představitelů vysokoškoláků bylo popraveno.</a:t>
            </a:r>
            <a:endParaRPr lang="cs-CZ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BB0CAD-065C-40B4-9B0D-C1ED068A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836" y="911769"/>
            <a:ext cx="2421294" cy="824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JAN OPLETAL</a:t>
            </a:r>
          </a:p>
        </p:txBody>
      </p:sp>
      <p:pic>
        <p:nvPicPr>
          <p:cNvPr id="5122" name="Picture 2" descr="ExtraStory – Smrt Jana Opletala možná nebyla náhodná. Co vlastně  předcházelo 17. listopadu 1939?">
            <a:extLst>
              <a:ext uri="{FF2B5EF4-FFF2-40B4-BE49-F238E27FC236}">
                <a16:creationId xmlns:a16="http://schemas.microsoft.com/office/drawing/2014/main" id="{40A85A77-6606-458B-9A9D-99AC14E8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37" y="911769"/>
            <a:ext cx="3060441" cy="43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DD18A-02D2-4714-B542-5AC1766B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 BOJE ZA SVOBODU A DEMOKRACII</a:t>
            </a:r>
          </a:p>
        </p:txBody>
      </p:sp>
      <p:pic>
        <p:nvPicPr>
          <p:cNvPr id="3074" name="Picture 2" descr="Celebrating 30 Years of Freedom: - Sculpture by the Sea">
            <a:extLst>
              <a:ext uri="{FF2B5EF4-FFF2-40B4-BE49-F238E27FC236}">
                <a16:creationId xmlns:a16="http://schemas.microsoft.com/office/drawing/2014/main" id="{F0881327-35A9-4DB2-B98B-A5865A7456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00" y="1875725"/>
            <a:ext cx="5251986" cy="31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868738A-9F03-4E2C-A90C-D0C1E2418536}"/>
              </a:ext>
            </a:extLst>
          </p:cNvPr>
          <p:cNvSpPr txBox="1"/>
          <p:nvPr/>
        </p:nvSpPr>
        <p:spPr>
          <a:xfrm>
            <a:off x="268254" y="1875725"/>
            <a:ext cx="59988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17. listopad 1989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, den, kdy v Praze začala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sametová revoluce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 Jedná se o jeden z </a:t>
            </a:r>
            <a:r>
              <a:rPr lang="cs-CZ" sz="280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nejvýznamnějších dnů 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v naší historii.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Na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Albertově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se </a:t>
            </a:r>
            <a:r>
              <a:rPr lang="cs-CZ" sz="2800" b="1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17. listopadu</a:t>
            </a:r>
            <a:r>
              <a:rPr lang="cs-CZ" sz="28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 sešlo několik tisíc studentů, aby si připomněli události, které se staly v roce 1939. </a:t>
            </a:r>
          </a:p>
        </p:txBody>
      </p:sp>
    </p:spTree>
    <p:extLst>
      <p:ext uri="{BB962C8B-B14F-4D97-AF65-F5344CB8AC3E}">
        <p14:creationId xmlns:p14="http://schemas.microsoft.com/office/powerpoint/2010/main" val="30732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A9C97-E797-4DBE-8B87-13F3E90EF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7590" y="882676"/>
            <a:ext cx="5181600" cy="4351338"/>
          </a:xfrm>
        </p:spPr>
        <p:txBody>
          <a:bodyPr>
            <a:noAutofit/>
          </a:bodyPr>
          <a:lstStyle/>
          <a:p>
            <a:r>
              <a:rPr lang="cs-CZ" sz="32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Na začátku klidná připomínka starých událostí se změnila v demonstraci proti tehdejšímu režimu. </a:t>
            </a:r>
          </a:p>
          <a:p>
            <a:r>
              <a:rPr lang="cs-CZ" sz="32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K večeru na Vyšehradě demonstrace oficiálně skončila, většina však chtěla v protestech pokračovat cestou do centra na Václavské náměstí.</a:t>
            </a:r>
            <a:endParaRPr lang="cs-CZ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Listopad 1989. Jak vzpomínáte na sametovou revoluci? - Olomoucký deník">
            <a:extLst>
              <a:ext uri="{FF2B5EF4-FFF2-40B4-BE49-F238E27FC236}">
                <a16:creationId xmlns:a16="http://schemas.microsoft.com/office/drawing/2014/main" id="{0FE928F0-CB99-4E9D-938B-13515AF9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0" y="882676"/>
            <a:ext cx="5453190" cy="30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3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B819A-DDF8-45B2-A1BE-75F88639A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330" y="850932"/>
            <a:ext cx="5769429" cy="4346219"/>
          </a:xfrm>
        </p:spPr>
        <p:txBody>
          <a:bodyPr>
            <a:noAutofit/>
          </a:bodyPr>
          <a:lstStyle/>
          <a:p>
            <a:pPr algn="l"/>
            <a:r>
              <a:rPr lang="cs-CZ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Dav protestujících byl odkloněn policií a vydal se k Národní třídě. </a:t>
            </a:r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Lidé</a:t>
            </a:r>
            <a:r>
              <a:rPr lang="cs-CZ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pokračovali v pokojné a nenásilné demonstraci za provolávání hesel jako </a:t>
            </a:r>
            <a:r>
              <a:rPr lang="cs-CZ" b="0" i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Máme holé ruce</a:t>
            </a:r>
            <a:r>
              <a:rPr lang="cs-CZ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 algn="l"/>
            <a:r>
              <a:rPr lang="cs-CZ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Policejní kordon zastavil demonstranty u obchodního domu, obklíčil je a uzavřel postranní ulice. Demonstranti byli vyzváni k opuštění prostoru, ale přes policejní kordon nebylo kudy, a tak začaly bezpečnostní složky studenty surově bít.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17.listopad 1989 – den boje za svobodu a demokracii – SVĚTELSKÁ INICIATIVA">
            <a:extLst>
              <a:ext uri="{FF2B5EF4-FFF2-40B4-BE49-F238E27FC236}">
                <a16:creationId xmlns:a16="http://schemas.microsoft.com/office/drawing/2014/main" id="{60B477E7-F7AE-4943-A2E9-AB205031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3" y="481943"/>
            <a:ext cx="4400939" cy="2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ametová revoluce se neodehrála jen v Česku. Na Slovensku byla pořádně  komplikovaná | EuroZprávy.cz">
            <a:extLst>
              <a:ext uri="{FF2B5EF4-FFF2-40B4-BE49-F238E27FC236}">
                <a16:creationId xmlns:a16="http://schemas.microsoft.com/office/drawing/2014/main" id="{E313F2CD-9069-49B6-9886-D4BB301E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3" y="3703734"/>
            <a:ext cx="4330071" cy="24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3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udentské listy">
            <a:extLst>
              <a:ext uri="{FF2B5EF4-FFF2-40B4-BE49-F238E27FC236}">
                <a16:creationId xmlns:a16="http://schemas.microsoft.com/office/drawing/2014/main" id="{CE55ACF4-7610-464B-85E4-DF535B19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6" y="3024577"/>
            <a:ext cx="4969310" cy="27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7. 11. Státní svátek ČR – Den boje za svobodu a demokracii | INDIVIDUALITA">
            <a:extLst>
              <a:ext uri="{FF2B5EF4-FFF2-40B4-BE49-F238E27FC236}">
                <a16:creationId xmlns:a16="http://schemas.microsoft.com/office/drawing/2014/main" id="{E68F8BDB-1D41-4A14-BDD0-B5469314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828577"/>
            <a:ext cx="5030756" cy="37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C2E07-8774-40EF-B043-BD23C35F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44" y="4929187"/>
            <a:ext cx="10122289" cy="156838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Děkuji za pozornost</a:t>
            </a:r>
            <a:r>
              <a:rPr lang="cs-CZ" dirty="0"/>
              <a:t>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A40B22-1C82-4A35-8EE6-6C8458D5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39" y="4929187"/>
            <a:ext cx="10515600" cy="1500187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Autor: Barbora Švástová</a:t>
            </a:r>
          </a:p>
        </p:txBody>
      </p:sp>
    </p:spTree>
    <p:extLst>
      <p:ext uri="{BB962C8B-B14F-4D97-AF65-F5344CB8AC3E}">
        <p14:creationId xmlns:p14="http://schemas.microsoft.com/office/powerpoint/2010/main" val="142667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</TotalTime>
  <Words>537</Words>
  <Application>Microsoft Office PowerPoint</Application>
  <PresentationFormat>Širokoúhlá obrazovka</PresentationFormat>
  <Paragraphs>21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Tw Cen MT Condensed</vt:lpstr>
      <vt:lpstr>Wingdings 3</vt:lpstr>
      <vt:lpstr>Integrál</vt:lpstr>
      <vt:lpstr>17.LISTOPAD</vt:lpstr>
      <vt:lpstr>MEZINÁRODNÍ DEN STUDENSTVA</vt:lpstr>
      <vt:lpstr>CO SE TEHDY VLASTNĚ STALO?</vt:lpstr>
      <vt:lpstr>Prezentace aplikace PowerPoint</vt:lpstr>
      <vt:lpstr>DEN BOJE ZA SVOBODU A DEMOKRACII</vt:lpstr>
      <vt:lpstr>Prezentace aplikace PowerPoint</vt:lpstr>
      <vt:lpstr>Prezentace aplikace PowerPoint</vt:lpstr>
      <vt:lpstr>Prezentace aplikace PowerPoint</vt:lpstr>
      <vt:lpstr>Děkuji za pozornost.</vt:lpstr>
      <vt:lpstr>Zdroje: https://cs.wikipedia.org/wiki/17._listopad https://cs.wikipedia.org/wiki/Mezin%C3%A1rodn%C3%AD_den_studentstva https://cs.wikipedia.org/wiki/Den_boje_za_svobodu_a_demokracii_a_Mezin%C3%A1rodn%C3%AD_den_studentstva http://svatky.centrum.cz/svatky/statni-svatky/den-boje-za-svobodu-a-demokracii-9/  https://cz.usembassy.gov/cs/svatky/den-boje-za-svobodu-demokracii/#:~:text=Non%2Dviolent%20protesters%20face%20armed,lety%20proti%20nacistick%C3%A9%20okupaci%20%C4%8Ceskoslovenska  https://www.youtube.com/watch?v=8rQCxjFY9Xo  https://www.youtube.com/watch?v=C96FhQZNc3U  https://www.youtube.com/watch?v=6InZpxX7gzU  https://www.youtube.com/watch?v=l151bi_FXWE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17.LISTOPADU</dc:title>
  <dc:creator>Barbora Švástová</dc:creator>
  <cp:lastModifiedBy>Barbora Švástová</cp:lastModifiedBy>
  <cp:revision>15</cp:revision>
  <dcterms:created xsi:type="dcterms:W3CDTF">2020-11-21T12:29:14Z</dcterms:created>
  <dcterms:modified xsi:type="dcterms:W3CDTF">2024-04-13T08:24:06Z</dcterms:modified>
</cp:coreProperties>
</file>