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74BABB-E5E6-EE9F-1443-3E81BA1512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BFEE7EF-20D9-85D1-57B1-CC5977060C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D615B79-E09B-6333-AAB1-981702913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F9FC4-6755-479E-83AE-96E3E55C94E5}" type="datetimeFigureOut">
              <a:rPr lang="cs-CZ" smtClean="0"/>
              <a:t>14.03.2024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B11042B-000F-9D69-282A-E0E84F3BF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7A9B41-457E-1E18-6166-87A02A830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7BC75-69D9-431B-A6A4-5125385CE0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225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0B15ED-806E-9182-6071-604E00FA5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697A45C-FFD8-DB21-EF72-6F74EA9125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A4C0742-C030-73CA-7362-EB2ACB615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F9FC4-6755-479E-83AE-96E3E55C94E5}" type="datetimeFigureOut">
              <a:rPr lang="cs-CZ" smtClean="0"/>
              <a:t>14.03.2024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A4EE306-244D-FDC0-47C4-EBBF87EBF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447EF1A-0403-975D-CF0E-948EB629A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7BC75-69D9-431B-A6A4-5125385CE0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1652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7D82DB9-1499-7D8E-5A01-F2CE2C1CC3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375FDCE-5B53-7666-77B8-E7F4CB7933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8220ABA-FCCF-F392-5DD4-44DA8BA96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F9FC4-6755-479E-83AE-96E3E55C94E5}" type="datetimeFigureOut">
              <a:rPr lang="cs-CZ" smtClean="0"/>
              <a:t>14.03.2024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74F6BE-CF94-516B-3474-091A58C8B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86A30AF-9CBD-C032-D5AC-BDA846C1E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7BC75-69D9-431B-A6A4-5125385CE0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1354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9B210C-7CB8-8884-E6CE-7086CAAF0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0F9196-44C8-A5F4-D2DE-25789181C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0C87B90-2B68-6A8F-30F0-BA6B3F417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F9FC4-6755-479E-83AE-96E3E55C94E5}" type="datetimeFigureOut">
              <a:rPr lang="cs-CZ" smtClean="0"/>
              <a:t>14.03.2024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8B93728-C0FD-005E-BEC2-5696FEFA6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54CD09F-349E-5421-917B-53231E9C1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7BC75-69D9-431B-A6A4-5125385CE0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4573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D9771C-6214-BCA0-2F82-76C9D78AA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73064A2-9398-4B22-6CE2-408DB291C5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E14EA1F-2DA3-8539-A629-1A52C7F06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F9FC4-6755-479E-83AE-96E3E55C94E5}" type="datetimeFigureOut">
              <a:rPr lang="cs-CZ" smtClean="0"/>
              <a:t>14.03.2024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B074702-3251-D836-D668-08066D7CE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B3DC3B0-1D2C-0C66-B0C2-902A4368C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7BC75-69D9-431B-A6A4-5125385CE0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3978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27C04F-9375-8548-8363-A7E674561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33465E-AFC9-01EA-4065-D7E0D32ED3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9A9BDB7-9A73-05B1-7E90-DC0FBA44E6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51A6FE6-EE31-C667-8C58-22D71C6A4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F9FC4-6755-479E-83AE-96E3E55C94E5}" type="datetimeFigureOut">
              <a:rPr lang="cs-CZ" smtClean="0"/>
              <a:t>14.03.2024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67C5743-2F00-884F-2D1F-18D2D4AED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B08B09A-8BAF-F10D-0533-437875D4C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7BC75-69D9-431B-A6A4-5125385CE0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2367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04D9C8-B9CF-622D-81B9-CA1733875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4FB4238-39AF-D11F-3ACC-CE0CF2475E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68AD3A1-6BA1-6683-FB40-0437ECC4F8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B8CFF68-A24C-63CA-27C0-D3AFCBE2B0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48A10B9-89FE-0339-361C-FE323FBA4E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DF8D83F-D60F-074D-E6DB-55A5D6487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F9FC4-6755-479E-83AE-96E3E55C94E5}" type="datetimeFigureOut">
              <a:rPr lang="cs-CZ" smtClean="0"/>
              <a:t>14.03.2024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6507B55-E67A-3C88-5904-B69C560EF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7E0F270-7129-1238-51C2-E4E3E22F1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7BC75-69D9-431B-A6A4-5125385CE0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5111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0B0BF1-2F96-5AEB-53F8-CC7DBCF21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E62A3D8-028F-30B1-3E67-E76F63AF1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F9FC4-6755-479E-83AE-96E3E55C94E5}" type="datetimeFigureOut">
              <a:rPr lang="cs-CZ" smtClean="0"/>
              <a:t>14.03.2024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329B5DF-86F5-37D3-E3F9-98FC625BD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BB75F8A-CADA-874F-E511-D34D69E6E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7BC75-69D9-431B-A6A4-5125385CE0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8059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5C218DC-53D7-C784-3FB6-D50342516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F9FC4-6755-479E-83AE-96E3E55C94E5}" type="datetimeFigureOut">
              <a:rPr lang="cs-CZ" smtClean="0"/>
              <a:t>14.03.2024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51936EA-152F-8277-EB5B-2A1401803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D99B30A-BCB5-EA8F-5ADA-A2BC3CA3D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7BC75-69D9-431B-A6A4-5125385CE0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5696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46FFBC-308B-738E-7E0C-9BDF86FC4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0F3A21-399A-2F25-14CB-955D40898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4C434C6-70DB-FB0F-ED1A-DE69CD11B1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EA036A6-0ABC-9215-AB26-E8E29D408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F9FC4-6755-479E-83AE-96E3E55C94E5}" type="datetimeFigureOut">
              <a:rPr lang="cs-CZ" smtClean="0"/>
              <a:t>14.03.2024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F5B7149-1099-A995-A3DC-2BEFC53E6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C0D03EE-C742-A846-3B70-DBD976204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7BC75-69D9-431B-A6A4-5125385CE0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6930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0E41FD-94D4-A1A2-B648-90AE4385B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C2CBEBE-A005-A2D9-C7D5-5BAC6F5CCF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AFA0C55-FAEE-6CA2-A057-E35875E529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FB14AF7-8B12-C230-6012-170066375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F9FC4-6755-479E-83AE-96E3E55C94E5}" type="datetimeFigureOut">
              <a:rPr lang="cs-CZ" smtClean="0"/>
              <a:t>14.03.2024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4ED8755-05FB-33F4-22E9-EE121C039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C8BE823-4B5C-20C8-8955-897BEA4CF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7BC75-69D9-431B-A6A4-5125385CE0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8964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17F268A-F014-6CDD-0592-CE70C27DF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E0D04D3-DA1C-6170-51CF-CBCF43FCA0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072F0C4-D8B7-E414-098F-65AA9371F5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F9FC4-6755-479E-83AE-96E3E55C94E5}" type="datetimeFigureOut">
              <a:rPr lang="cs-CZ" smtClean="0"/>
              <a:t>14.03.2024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0150DB4-F249-50F7-6E69-9E772989BB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F6F8010-9467-DB6C-8B97-B1FDC5889D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7BC75-69D9-431B-A6A4-5125385CE0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2923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sky-jazyk.cz/slohovky/charakteristiky/gandalf-sedy-literarni-postava-2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93CB27-D144-56ED-294C-492915F3B5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18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Hobit aneb Cesta tam a </a:t>
            </a:r>
            <a:r>
              <a:rPr lang="cs-CZ" sz="1800" b="1" ker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zase zpátky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389E066-60D4-C8A9-AAE5-C68DA74898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16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J. R. R. Tolkien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66458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F4A1B5-6A0D-B94C-9F68-52478628B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14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I. Část</a:t>
            </a:r>
            <a:endParaRPr lang="cs-CZ" sz="14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160D96-9896-D9DC-C213-79C4FA4BEC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200" b="1" u="sng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Zasadit úryvek do kontextu díla, určení časoprostoru úryvku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2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Příběh se odehrává ve fiktivní Středozemi ve fiktivní době. Putování: </a:t>
            </a:r>
            <a:r>
              <a:rPr lang="cs-CZ" sz="1200" kern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Hobitín</a:t>
            </a:r>
            <a:r>
              <a:rPr lang="cs-CZ" sz="12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Divočina, Roklinka, Mlžné hory, </a:t>
            </a:r>
            <a:r>
              <a:rPr lang="cs-CZ" sz="1200" kern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Skalbal</a:t>
            </a:r>
            <a:r>
              <a:rPr lang="cs-CZ" sz="12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Temný hvozd, jezero </a:t>
            </a:r>
            <a:r>
              <a:rPr lang="cs-CZ" sz="1200" kern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Esgaroth</a:t>
            </a:r>
            <a:r>
              <a:rPr lang="cs-CZ" sz="12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Osamělá hora a zase zpět.</a:t>
            </a:r>
          </a:p>
          <a:p>
            <a:pPr marL="0" indent="0">
              <a:lnSpc>
                <a:spcPct val="50000"/>
              </a:lnSpc>
              <a:spcBef>
                <a:spcPts val="0"/>
              </a:spcBef>
              <a:buNone/>
            </a:pPr>
            <a:endParaRPr lang="cs-CZ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2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Určit téma, myšlenka a motivy úryvku / díla</a:t>
            </a:r>
            <a:endParaRPr lang="cs-CZ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200" u="sng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TÉMA</a:t>
            </a:r>
            <a:r>
              <a:rPr lang="cs-CZ" sz="12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dobrodružná výprava, která se vydává do země, kde dříve žili trpaslíci</a:t>
            </a:r>
            <a:endParaRPr lang="cs-CZ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200" u="sng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MYŠLENKA</a:t>
            </a:r>
            <a:r>
              <a:rPr lang="cs-CZ" sz="12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boj dobra se zlem.</a:t>
            </a:r>
            <a:endParaRPr lang="cs-CZ" sz="1200" kern="1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200" u="sng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MOTIVY</a:t>
            </a:r>
            <a:r>
              <a:rPr lang="cs-CZ" sz="12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příroda, prsten, odvaha, elfové, Osamělá hora, lesní elfové.</a:t>
            </a:r>
          </a:p>
          <a:p>
            <a:pPr marL="0" indent="0">
              <a:lnSpc>
                <a:spcPct val="50000"/>
              </a:lnSpc>
              <a:spcBef>
                <a:spcPts val="0"/>
              </a:spcBef>
              <a:buNone/>
            </a:pPr>
            <a:endParaRPr lang="cs-CZ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2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Charakterizovat kompozici výňatku / díla</a:t>
            </a:r>
            <a:endParaRPr lang="cs-CZ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2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Chronologické kompozice v celém vyprávění. Gradace v různých částech knihy – různá dobrodružství na cestě. Dílo je rozděleno na 19 kapitol.</a:t>
            </a:r>
          </a:p>
          <a:p>
            <a:pPr marL="0" indent="0">
              <a:lnSpc>
                <a:spcPct val="50000"/>
              </a:lnSpc>
              <a:spcBef>
                <a:spcPts val="0"/>
              </a:spcBef>
              <a:buNone/>
            </a:pPr>
            <a:endParaRPr lang="cs-CZ" sz="1200" kern="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2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Určit literární druh díla a literární žánr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200" u="sng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Lit. druh</a:t>
            </a:r>
            <a:r>
              <a:rPr lang="cs-CZ" sz="12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epika</a:t>
            </a:r>
            <a:endParaRPr lang="cs-CZ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200" u="sng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Lit. žánr</a:t>
            </a:r>
            <a:r>
              <a:rPr lang="cs-CZ" sz="12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– fantasy román</a:t>
            </a:r>
            <a:endParaRPr lang="cs-CZ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500177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07BD2B-6308-440E-A333-F6E9D1D49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14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II. Část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DA94F9-31DD-D7B6-37E2-976E39B0C3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12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Vypravěč / lyrický subjekt </a:t>
            </a:r>
            <a:r>
              <a:rPr lang="cs-CZ" sz="12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sz="1200" kern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cs-CZ" sz="12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forma – autor čerpal z mytologie a hrdinských eposů.</a:t>
            </a:r>
          </a:p>
          <a:p>
            <a:pPr marL="0" indent="0">
              <a:lnSpc>
                <a:spcPct val="50000"/>
              </a:lnSpc>
              <a:spcBef>
                <a:spcPts val="0"/>
              </a:spcBef>
              <a:buNone/>
            </a:pPr>
            <a:endParaRPr lang="cs-CZ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12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Postavy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12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BILBO – bydlí ve své krásně zařízené noře, libuje si v pořádku, dobrém jídle. Má rád klid a pohodu, je přátelský a uznávaný svými přáteli i rodinou.</a:t>
            </a:r>
            <a:endParaRPr lang="cs-CZ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12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GANDALF – kouzelník, je vysoké postavy, má na hlavě čarodějnický špičatý klobouk, má dlouhý bílý vous a nikdo přesně neví, kolik má vlastně roků, je velmi laskavý, pomáhá všem členům výpravy, je veselý a rád se směje.</a:t>
            </a:r>
            <a:endParaRPr lang="cs-CZ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12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THORIN – trpaslík.</a:t>
            </a:r>
            <a:endParaRPr lang="cs-CZ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12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DVALIN, BALIN, KILI, FILI, DORI, NORI, ORI, OIN, GOIN, BIFUR, BOFUR, BOMBUR - </a:t>
            </a:r>
            <a:r>
              <a:rPr lang="cs-CZ" sz="1200" kern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Thorinova</a:t>
            </a:r>
            <a:r>
              <a:rPr lang="cs-CZ" sz="12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družina trpaslíků.</a:t>
            </a:r>
            <a:endParaRPr lang="cs-CZ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12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GLUM – ošklivé stvoření, původně hobit, středem jeho světa je prsten.</a:t>
            </a:r>
          </a:p>
          <a:p>
            <a:pPr marL="0" indent="0">
              <a:lnSpc>
                <a:spcPct val="50000"/>
              </a:lnSpc>
              <a:spcBef>
                <a:spcPts val="0"/>
              </a:spcBef>
              <a:buNone/>
            </a:pPr>
            <a:endParaRPr lang="cs-CZ" sz="1200" kern="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0"/>
              </a:lnSpc>
              <a:spcBef>
                <a:spcPts val="0"/>
              </a:spcBef>
              <a:buNone/>
            </a:pPr>
            <a:endParaRPr lang="cs-CZ" sz="1200" kern="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2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Urči formu textu (próza – poezie), pojmenovat typy promluv v úryvku, vyskytuje-li se v úryvku verš, charakterizovat veršovou výstavbu (verš volný – vázaný, druh rýmu)</a:t>
            </a:r>
            <a:endParaRPr lang="cs-CZ" sz="1200" b="1" kern="1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2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Próza (psáno v odstavcích), objevuje se i poezie (např. když trpaslíci zpívají svou píseň u </a:t>
            </a:r>
            <a:r>
              <a:rPr lang="cs-CZ" sz="1200" kern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Bilba</a:t>
            </a:r>
            <a:r>
              <a:rPr lang="cs-CZ" sz="12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doma).</a:t>
            </a:r>
            <a:endParaRPr lang="cs-CZ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902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BF7AC2-F217-421A-5514-B2DF0A6B7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4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III. Část</a:t>
            </a:r>
            <a:endParaRPr lang="cs-CZ" sz="14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E4DE16-44F6-17BB-6EFE-1C14B6880A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cs-CZ" sz="12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Zhodnotit funkci jazykových prostředků výňatku: uplatnění výrazů z různých vrstev českého jazyka </a:t>
            </a:r>
            <a:endParaRPr lang="cs-CZ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cs-CZ" sz="12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Spisovný jazyk, archaismy, věty jednoduché, objevují se i souvětí, cizí slova, vyprávěcí, popisný a výkladový způsob.</a:t>
            </a:r>
          </a:p>
          <a:p>
            <a:pPr marL="0" indent="0">
              <a:lnSpc>
                <a:spcPct val="60000"/>
              </a:lnSpc>
              <a:spcBef>
                <a:spcPts val="0"/>
              </a:spcBef>
              <a:buNone/>
            </a:pPr>
            <a:endParaRPr lang="cs-CZ" sz="12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cs-CZ" sz="12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Lit. </a:t>
            </a:r>
            <a:r>
              <a:rPr lang="cs-CZ" sz="1200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Hist</a:t>
            </a:r>
            <a:r>
              <a:rPr lang="cs-CZ" sz="12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Kont.</a:t>
            </a:r>
            <a:endParaRPr lang="cs-CZ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cs-CZ" sz="12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Zařadit dílo do kontextu autorovy tvorby</a:t>
            </a:r>
            <a:endParaRPr lang="cs-CZ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cs-CZ" sz="12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Zařadit autora do literárně kulturního kontextu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cs-CZ" sz="12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J. R. R. Tolkien</a:t>
            </a:r>
            <a:r>
              <a:rPr lang="cs-CZ" sz="1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12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20. století) byl anglický spisovatel, filolog a univerzitní profesor, zakladatel beletristického žánru fantasy. Ve věku čtyř let uměl číst a brzy nato i psát, krátce navštěvoval Školu svatého Filipa, absolvoval Školu krále Edwarda v Birminghamu i </a:t>
            </a:r>
            <a:r>
              <a:rPr lang="cs-CZ" sz="1200" kern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Exeterskou</a:t>
            </a:r>
            <a:r>
              <a:rPr lang="cs-CZ" sz="12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Fakultu v Oxfordu. Na počátku 1. světové války byl povolán do Britské armády k </a:t>
            </a:r>
            <a:r>
              <a:rPr lang="cs-CZ" sz="1200" kern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Lancashirským</a:t>
            </a:r>
            <a:r>
              <a:rPr lang="cs-CZ" sz="12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střelcům, kde sloužil jako nadporučík. Roku 1917 byl propuštěn, když strávil většinu roku v nemocnici. Válka ovlivnila jeho práce v tom, že viděl fantasy jako únik před drsnou realitou průmyslového a válečného 20. století.</a:t>
            </a:r>
            <a:r>
              <a:rPr lang="cs-CZ" sz="12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 válce pracoval v Oxfordu. V roce 1920 se přestěhoval do Leeds, kde na katedře angličtiny tamní university dosáhl v roce 1924 titulu profesora anglosaského jazyka. V roce 1925 se vrátil zpět do Oxfordu. Spolu s C.S. Lewisem a jinými literáty a dalšími vzdělanci založili neformální seskupení </a:t>
            </a:r>
            <a:r>
              <a:rPr lang="cs-CZ" sz="1200" kern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Inklings</a:t>
            </a:r>
            <a:r>
              <a:rPr lang="cs-CZ" sz="12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V roce 1945 se na </a:t>
            </a:r>
            <a:r>
              <a:rPr lang="cs-CZ" sz="1200" kern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Mertonské</a:t>
            </a:r>
            <a:r>
              <a:rPr lang="cs-CZ" sz="12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fakultě v Oxfordu stal profesorem anglického jazyka a literatury, kde zůstal až do svého odchodu do penze v roce 1959.</a:t>
            </a:r>
          </a:p>
          <a:p>
            <a:pPr marL="0" indent="0">
              <a:lnSpc>
                <a:spcPct val="60000"/>
              </a:lnSpc>
              <a:spcBef>
                <a:spcPts val="0"/>
              </a:spcBef>
              <a:buNone/>
              <a:tabLst>
                <a:tab pos="2247900" algn="l"/>
              </a:tabLst>
            </a:pPr>
            <a:endParaRPr lang="cs-CZ" sz="12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tabLst>
                <a:tab pos="2247900" algn="l"/>
              </a:tabLst>
            </a:pPr>
            <a:r>
              <a:rPr lang="cs-CZ" sz="12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Další díla:</a:t>
            </a:r>
            <a:endParaRPr lang="cs-CZ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  <a:tabLst>
                <a:tab pos="2247900" algn="l"/>
              </a:tabLst>
            </a:pPr>
            <a:r>
              <a:rPr lang="cs-CZ" sz="1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Pán prstenů</a:t>
            </a:r>
            <a:endParaRPr lang="cs-CZ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  <a:tabLst>
                <a:tab pos="2247900" algn="l"/>
              </a:tabLst>
            </a:pPr>
            <a:r>
              <a:rPr lang="cs-CZ" sz="12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Silmarillion</a:t>
            </a:r>
            <a:endParaRPr lang="cs-CZ" sz="12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60000"/>
              </a:lnSpc>
              <a:spcBef>
                <a:spcPts val="0"/>
              </a:spcBef>
              <a:buNone/>
            </a:pPr>
            <a:endParaRPr lang="cs-CZ" sz="12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cs-CZ" sz="12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Autoři v této době</a:t>
            </a:r>
            <a:endParaRPr lang="cs-CZ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  <a:tabLst>
                <a:tab pos="2247900" algn="l"/>
              </a:tabLst>
            </a:pPr>
            <a:r>
              <a:rPr lang="cs-CZ" sz="12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Andy </a:t>
            </a:r>
            <a:r>
              <a:rPr lang="cs-CZ" sz="1200" kern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Weir</a:t>
            </a:r>
            <a:r>
              <a:rPr lang="cs-CZ" sz="12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- Marťan</a:t>
            </a:r>
            <a:endParaRPr lang="cs-CZ" sz="1200" kern="1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  <a:tabLst>
                <a:tab pos="2247900" algn="l"/>
              </a:tabLst>
            </a:pPr>
            <a:r>
              <a:rPr lang="cs-CZ" sz="12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cs-CZ" sz="1200" kern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Sapkowski</a:t>
            </a:r>
            <a:r>
              <a:rPr lang="cs-CZ" sz="12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Zaklínač</a:t>
            </a:r>
            <a:endParaRPr lang="cs-CZ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cs-CZ" sz="1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J. K. Rowlingová - </a:t>
            </a:r>
            <a:r>
              <a:rPr lang="cs-CZ" sz="12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Harry Potter a Kámen mudrců</a:t>
            </a:r>
            <a:endParaRPr lang="cs-CZ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cs-CZ" sz="12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Terry </a:t>
            </a:r>
            <a:r>
              <a:rPr lang="cs-CZ" sz="1200" kern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Prattchett</a:t>
            </a:r>
            <a:r>
              <a:rPr lang="cs-CZ" sz="12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Úžasná Zeměplocha</a:t>
            </a:r>
            <a:endParaRPr lang="cs-CZ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cs-CZ" sz="12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Umberto </a:t>
            </a:r>
            <a:r>
              <a:rPr lang="cs-CZ" sz="1200" kern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Eco</a:t>
            </a:r>
            <a:r>
              <a:rPr lang="cs-CZ" sz="12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Jméno růže</a:t>
            </a:r>
            <a:endParaRPr lang="cs-CZ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  <a:tabLst>
                <a:tab pos="2247900" algn="l"/>
              </a:tabLst>
            </a:pPr>
            <a:endParaRPr lang="cs-CZ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cs-CZ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cs-CZ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266931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B3CA7C-F2FF-89A1-A2A7-F330FEA44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4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DĚJ: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3841E5-F18C-460B-CA81-0208A042A2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Bilba</a:t>
            </a:r>
            <a:r>
              <a:rPr lang="cs-CZ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Pytlíka navštíví čaroděj </a:t>
            </a:r>
            <a:r>
              <a:rPr lang="cs-CZ" sz="1200" u="sng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2" tooltip="Charakteristika Gandalf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Gandalf</a:t>
            </a:r>
            <a:r>
              <a:rPr lang="cs-CZ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I přestože </a:t>
            </a:r>
            <a:r>
              <a:rPr lang="cs-CZ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Bilbo</a:t>
            </a:r>
            <a:r>
              <a:rPr lang="cs-CZ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původně nechce, tak ho </a:t>
            </a:r>
            <a:r>
              <a:rPr lang="cs-CZ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Gandalf</a:t>
            </a:r>
            <a:r>
              <a:rPr lang="cs-CZ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přesvědčí, aby jel na dobrodružnou výpravu kvůli zachránění majetku trpaslíků, kteří tuto výpravu vymysleli. Jejich majetek se nachází v Osamělé hoře, kterou hlídá drak Šmak. Na začátku výpravy se skupina setká se </a:t>
            </a:r>
            <a:r>
              <a:rPr lang="cs-CZ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zlobry</a:t>
            </a:r>
            <a:r>
              <a:rPr lang="cs-CZ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kteří je chtějí sníst, ale díky </a:t>
            </a:r>
            <a:r>
              <a:rPr lang="cs-CZ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Bilbově</a:t>
            </a:r>
            <a:r>
              <a:rPr lang="cs-CZ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pomoci jim utečou. Potom se dostanou do skřetích dolů, kde skřeti pochytají všechny kromě </a:t>
            </a:r>
            <a:r>
              <a:rPr lang="cs-CZ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Bilba</a:t>
            </a:r>
            <a:r>
              <a:rPr lang="cs-CZ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On ale kvůli nešťastné náhodě spadne ještě hlouběji do dolu. Rozkouká se a najde prsten, který je schopný ho zneviditelnit. Potom narazí na </a:t>
            </a:r>
            <a:r>
              <a:rPr lang="cs-CZ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Gluma</a:t>
            </a:r>
            <a:r>
              <a:rPr lang="cs-CZ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cs-CZ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Bilbovi</a:t>
            </a:r>
            <a:r>
              <a:rPr lang="cs-CZ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jde o život, protože </a:t>
            </a:r>
            <a:r>
              <a:rPr lang="cs-CZ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Glum</a:t>
            </a:r>
            <a:r>
              <a:rPr lang="cs-CZ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ho chce zabít, aby získal svůj prsten zpět. </a:t>
            </a:r>
            <a:r>
              <a:rPr lang="cs-CZ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Bilbo</a:t>
            </a:r>
            <a:r>
              <a:rPr lang="cs-CZ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vyhraje díky hádankám a uteče mu. Potom co všichni utečou a zase se shledají, zaútočí na ně skřeti. Skupina se nakonec zachrání pomocí velkých orlů, které </a:t>
            </a:r>
            <a:r>
              <a:rPr lang="cs-CZ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Gandalf</a:t>
            </a:r>
            <a:r>
              <a:rPr lang="cs-CZ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přivolal na pomoc. Po návštěvě u </a:t>
            </a:r>
            <a:r>
              <a:rPr lang="cs-CZ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Medděda</a:t>
            </a:r>
            <a:r>
              <a:rPr lang="cs-CZ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který skupině dá jídlo a půjčí koně, se </a:t>
            </a:r>
            <a:r>
              <a:rPr lang="cs-CZ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Gandalf</a:t>
            </a:r>
            <a:r>
              <a:rPr lang="cs-CZ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od skupiny odpojí a oni pokračují sami do temného hvozdu. Hvozdem jdou mnoho dní, takže už nemají žádné zásoby, ale na konci spatří elfskou slavnost. Navzdory </a:t>
            </a:r>
            <a:r>
              <a:rPr lang="cs-CZ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Gandalfímu</a:t>
            </a:r>
            <a:r>
              <a:rPr lang="cs-CZ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varování odbočí ze stezky. Když přijdou k elfům, elfové zajmou trpaslíky, protože jim nechtějí říct cíl své výpravy. </a:t>
            </a:r>
            <a:r>
              <a:rPr lang="cs-CZ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Bilbo</a:t>
            </a:r>
            <a:r>
              <a:rPr lang="cs-CZ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však díky neviditelnosti ukradne klíče a všechny zachrání. Výprava se dostane do jezerního města, odkud se vydají k Osamělé hoře. Snaží se najít tajný vchod do hory, aby neprobudili draka Šmaka. Po chvíli jej najdou a otevřou. Trpaslíci pošlou </a:t>
            </a:r>
            <a:r>
              <a:rPr lang="cs-CZ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Bilba</a:t>
            </a:r>
            <a:r>
              <a:rPr lang="cs-CZ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aby prozkoumal horu. </a:t>
            </a:r>
            <a:r>
              <a:rPr lang="cs-CZ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Bilbo</a:t>
            </a:r>
            <a:r>
              <a:rPr lang="cs-CZ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přinese jeden zlatý pohár trpaslíkům, a to probudí draka. Drak se naštve a letí spálit jezerní město, ale naštěstí je drak zastřelen lučištníkem a zemře. Poklad je osvobozen, ale kromě trpaslíků jej chtěli získat i lidé z </a:t>
            </a:r>
            <a:r>
              <a:rPr lang="cs-CZ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Esgarothu</a:t>
            </a:r>
            <a:r>
              <a:rPr lang="cs-CZ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 lesní elfové. </a:t>
            </a:r>
            <a:r>
              <a:rPr lang="cs-CZ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Thorin</a:t>
            </a:r>
            <a:r>
              <a:rPr lang="cs-CZ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poslal pro své příbuzné a schylovalo se k válce, ke které došlo jen díky diplomatickým schopnostem </a:t>
            </a:r>
            <a:r>
              <a:rPr lang="cs-CZ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Bilba</a:t>
            </a:r>
            <a:r>
              <a:rPr lang="cs-CZ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který si však svým řešením vysloužil nenávist </a:t>
            </a:r>
            <a:r>
              <a:rPr lang="cs-CZ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Thorina</a:t>
            </a:r>
            <a:r>
              <a:rPr lang="cs-CZ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který se chtěl o zlato dělit co nejméně. Najednou se však objevila armáda skřetů a </a:t>
            </a:r>
            <a:r>
              <a:rPr lang="cs-CZ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Vrrků</a:t>
            </a:r>
            <a:r>
              <a:rPr lang="cs-CZ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a tak se proti nim lidé, elfové a trpaslíci spojili. Vše by dopadlo špatně, kdyby opět nezasáhli orlové a skřety a </a:t>
            </a:r>
            <a:r>
              <a:rPr lang="cs-CZ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Vrrky</a:t>
            </a:r>
            <a:r>
              <a:rPr lang="cs-CZ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nezneškodnili. V bitvě padli z hobitových blízkých dva trpaslíci a </a:t>
            </a:r>
            <a:r>
              <a:rPr lang="cs-CZ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Thorin</a:t>
            </a:r>
            <a:r>
              <a:rPr lang="cs-CZ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který </a:t>
            </a:r>
            <a:r>
              <a:rPr lang="cs-CZ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Bilbovi</a:t>
            </a:r>
            <a:r>
              <a:rPr lang="cs-CZ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těsně před smrtí odpustil. </a:t>
            </a:r>
            <a:r>
              <a:rPr lang="cs-CZ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Bilbo</a:t>
            </a:r>
            <a:r>
              <a:rPr lang="cs-CZ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se s </a:t>
            </a:r>
            <a:r>
              <a:rPr lang="cs-CZ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Gandalfem</a:t>
            </a:r>
            <a:r>
              <a:rPr lang="cs-CZ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 svým podílem vrátil domů a během cesty se podstatně změnil z bojácného umírněného pohodáře na odvážného bojovníka, s úlevou pokračoval ve svém dřívějším klidném životě plném klidu a pohody.</a:t>
            </a:r>
            <a:endParaRPr lang="cs-C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73014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1103</Words>
  <Application>Microsoft Office PowerPoint</Application>
  <PresentationFormat>Širokoúhlá obrazovka</PresentationFormat>
  <Paragraphs>53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Motiv Office</vt:lpstr>
      <vt:lpstr>Hobit aneb Cesta tam a zase zpátky</vt:lpstr>
      <vt:lpstr>I. Část</vt:lpstr>
      <vt:lpstr>II. Část</vt:lpstr>
      <vt:lpstr>III. Část</vt:lpstr>
      <vt:lpstr>DĚJ: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Hobit aneb Cesta tam a zase zpátky</dc:title>
  <dc:creator>Marek Vorisek</dc:creator>
  <cp:lastModifiedBy>Marek Vorisek</cp:lastModifiedBy>
  <cp:revision>1</cp:revision>
  <dcterms:created xsi:type="dcterms:W3CDTF">2024-03-14T17:57:42Z</dcterms:created>
  <dcterms:modified xsi:type="dcterms:W3CDTF">2024-03-14T18:33:39Z</dcterms:modified>
</cp:coreProperties>
</file>