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2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8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5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8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9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8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1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7EFA39-0978-4C57-AE13-B39A904C4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F46619-4A31-A05E-830D-C56E91A9A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542925"/>
            <a:ext cx="6543674" cy="1461249"/>
          </a:xfrm>
        </p:spPr>
        <p:txBody>
          <a:bodyPr anchor="ctr">
            <a:normAutofit/>
          </a:bodyPr>
          <a:lstStyle/>
          <a:p>
            <a:r>
              <a:rPr lang="cs-CZ" sz="4400" b="1" dirty="0"/>
              <a:t>AL - Káida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76A1D0-87B3-A94E-B624-418F350D1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3816" y="1304757"/>
            <a:ext cx="2325126" cy="925164"/>
          </a:xfrm>
        </p:spPr>
        <p:txBody>
          <a:bodyPr anchor="ctr">
            <a:normAutofit/>
          </a:bodyPr>
          <a:lstStyle/>
          <a:p>
            <a:r>
              <a:rPr lang="cs-CZ" sz="1600" dirty="0"/>
              <a:t>Matěj Mach – E3P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DE0AE41D-7000-33B3-E156-416836C67F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08" b="11308"/>
          <a:stretch/>
        </p:blipFill>
        <p:spPr>
          <a:xfrm>
            <a:off x="-1" y="2229921"/>
            <a:ext cx="12191980" cy="4717302"/>
          </a:xfrm>
          <a:custGeom>
            <a:avLst/>
            <a:gdLst/>
            <a:ahLst/>
            <a:cxnLst/>
            <a:rect l="l" t="t" r="r" b="b"/>
            <a:pathLst>
              <a:path w="12192000" h="4717302">
                <a:moveTo>
                  <a:pt x="4545624" y="203817"/>
                </a:moveTo>
                <a:cubicBezTo>
                  <a:pt x="4760432" y="212378"/>
                  <a:pt x="4978404" y="270695"/>
                  <a:pt x="5197345" y="381665"/>
                </a:cubicBezTo>
                <a:cubicBezTo>
                  <a:pt x="5469063" y="519380"/>
                  <a:pt x="5697157" y="768676"/>
                  <a:pt x="5904467" y="1003103"/>
                </a:cubicBezTo>
                <a:cubicBezTo>
                  <a:pt x="6460267" y="1631811"/>
                  <a:pt x="7148441" y="1649803"/>
                  <a:pt x="7799404" y="1324958"/>
                </a:cubicBezTo>
                <a:cubicBezTo>
                  <a:pt x="8261577" y="1093435"/>
                  <a:pt x="8699978" y="808698"/>
                  <a:pt x="9177500" y="617080"/>
                </a:cubicBezTo>
                <a:cubicBezTo>
                  <a:pt x="10214180" y="198893"/>
                  <a:pt x="11218758" y="217816"/>
                  <a:pt x="12105586" y="813997"/>
                </a:cubicBezTo>
                <a:lnTo>
                  <a:pt x="12192000" y="876736"/>
                </a:lnTo>
                <a:lnTo>
                  <a:pt x="12192000" y="4717302"/>
                </a:lnTo>
                <a:lnTo>
                  <a:pt x="0" y="4717302"/>
                </a:lnTo>
                <a:lnTo>
                  <a:pt x="0" y="1347411"/>
                </a:lnTo>
                <a:lnTo>
                  <a:pt x="67985" y="1306589"/>
                </a:lnTo>
                <a:cubicBezTo>
                  <a:pt x="399959" y="1135764"/>
                  <a:pt x="748383" y="1140050"/>
                  <a:pt x="1114543" y="1215577"/>
                </a:cubicBezTo>
                <a:cubicBezTo>
                  <a:pt x="1512811" y="1297442"/>
                  <a:pt x="1920266" y="1359021"/>
                  <a:pt x="2324754" y="1365710"/>
                </a:cubicBezTo>
                <a:cubicBezTo>
                  <a:pt x="2699664" y="1371691"/>
                  <a:pt x="2952864" y="1090973"/>
                  <a:pt x="3197198" y="838924"/>
                </a:cubicBezTo>
                <a:cubicBezTo>
                  <a:pt x="3615781" y="406968"/>
                  <a:pt x="4073046" y="184983"/>
                  <a:pt x="4545624" y="203817"/>
                </a:cubicBezTo>
                <a:close/>
                <a:moveTo>
                  <a:pt x="2293086" y="102715"/>
                </a:moveTo>
                <a:cubicBezTo>
                  <a:pt x="2467546" y="91895"/>
                  <a:pt x="2639764" y="184257"/>
                  <a:pt x="2722654" y="350616"/>
                </a:cubicBezTo>
                <a:cubicBezTo>
                  <a:pt x="2833176" y="572429"/>
                  <a:pt x="2743044" y="841796"/>
                  <a:pt x="2521340" y="952264"/>
                </a:cubicBezTo>
                <a:cubicBezTo>
                  <a:pt x="2465913" y="979881"/>
                  <a:pt x="2407510" y="994953"/>
                  <a:pt x="2349358" y="998559"/>
                </a:cubicBezTo>
                <a:cubicBezTo>
                  <a:pt x="2174899" y="1009379"/>
                  <a:pt x="2002682" y="917016"/>
                  <a:pt x="1919790" y="750657"/>
                </a:cubicBezTo>
                <a:cubicBezTo>
                  <a:pt x="1809268" y="528844"/>
                  <a:pt x="1899400" y="259477"/>
                  <a:pt x="2121104" y="149010"/>
                </a:cubicBezTo>
                <a:cubicBezTo>
                  <a:pt x="2176531" y="121393"/>
                  <a:pt x="2234933" y="106322"/>
                  <a:pt x="2293086" y="102715"/>
                </a:cubicBezTo>
                <a:close/>
                <a:moveTo>
                  <a:pt x="3233525" y="424"/>
                </a:moveTo>
                <a:cubicBezTo>
                  <a:pt x="3319824" y="-4928"/>
                  <a:pt x="3405013" y="40760"/>
                  <a:pt x="3446016" y="123053"/>
                </a:cubicBezTo>
                <a:cubicBezTo>
                  <a:pt x="3500689" y="232777"/>
                  <a:pt x="3456103" y="366023"/>
                  <a:pt x="3346432" y="420668"/>
                </a:cubicBezTo>
                <a:cubicBezTo>
                  <a:pt x="3319014" y="434329"/>
                  <a:pt x="3290125" y="441785"/>
                  <a:pt x="3261358" y="443568"/>
                </a:cubicBezTo>
                <a:cubicBezTo>
                  <a:pt x="3175059" y="448921"/>
                  <a:pt x="3089870" y="403232"/>
                  <a:pt x="3048866" y="320940"/>
                </a:cubicBezTo>
                <a:cubicBezTo>
                  <a:pt x="2994194" y="211215"/>
                  <a:pt x="3038779" y="77969"/>
                  <a:pt x="3148451" y="23324"/>
                </a:cubicBezTo>
                <a:cubicBezTo>
                  <a:pt x="3175869" y="9663"/>
                  <a:pt x="3204758" y="2208"/>
                  <a:pt x="3233525" y="42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4005055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13774-5FE8-A6A3-00FB-7E361E80F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29542"/>
            <a:ext cx="10972800" cy="1325563"/>
          </a:xfrm>
        </p:spPr>
        <p:txBody>
          <a:bodyPr/>
          <a:lstStyle/>
          <a:p>
            <a:r>
              <a:rPr lang="cs-CZ" b="1" dirty="0"/>
              <a:t>Co to 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06F851-8A70-0575-6F82-9D662098D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1755105"/>
            <a:ext cx="10972800" cy="403653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militantní islamistická teroristická organizace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řada velkých atentátů a únosů v celém světě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jako první v čele organizace stál saúdskoarabský multimilionář, terorista Usáma bin Ládin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E207DD0-E57B-51BA-7E1E-A0AA7039D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450" y="3503434"/>
            <a:ext cx="3564835" cy="2879827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DB194AE-836D-896B-DF89-7BE5B1CA60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" y="3503434"/>
            <a:ext cx="4827674" cy="2713738"/>
          </a:xfrm>
          <a:prstGeom prst="rect">
            <a:avLst/>
          </a:prstGeom>
        </p:spPr>
      </p:pic>
      <p:pic>
        <p:nvPicPr>
          <p:cNvPr id="1028" name="Picture 4" descr="Na univerzitě mu vymyli mozek.' Matka Usámy bin Ládina poprvé veřejně  promluvila o svém synovi | iROZHLAS - spolehlivé zprávy">
            <a:extLst>
              <a:ext uri="{FF2B5EF4-FFF2-40B4-BE49-F238E27FC236}">
                <a16:creationId xmlns:a16="http://schemas.microsoft.com/office/drawing/2014/main" id="{B551F91A-B94E-F720-B97D-EACEDDC5B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424" y="3503434"/>
            <a:ext cx="5268085" cy="296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8986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719A1-54F8-FE0D-7674-C5E99DC93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C2B0B2-0074-D139-D2F6-8CB29BB90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83347"/>
            <a:ext cx="10972800" cy="403653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velmi dobře propracované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struktura se skládá ze tří buněk, jejichž členové se znají navzájem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výhoda = utajení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dojde-li k prozrazení tříčlenné skupiny a pozatýkání členů, tak nemohou prozradit žádného dalšího člena (kromě svého velitele)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členové buněk – ,,spící agenti“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žádná teroristická činnost, skrytí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85554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erorista zadržený v Polsku se pohyboval i v Česku. Byl členem komanda,  které zaútočilo na Bataclan | iROZHLAS - spolehlivé zprávy">
            <a:extLst>
              <a:ext uri="{FF2B5EF4-FFF2-40B4-BE49-F238E27FC236}">
                <a16:creationId xmlns:a16="http://schemas.microsoft.com/office/drawing/2014/main" id="{A471C7F5-F724-AAE1-3504-8404298D79A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914"/>
            <a:ext cx="12192000" cy="689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D1C33837-C196-8CAE-1F5D-710245E91193}"/>
              </a:ext>
            </a:extLst>
          </p:cNvPr>
          <p:cNvSpPr/>
          <p:nvPr/>
        </p:nvSpPr>
        <p:spPr>
          <a:xfrm>
            <a:off x="6372663" y="4315407"/>
            <a:ext cx="3066757" cy="16177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Zničit stát Izrael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462B7D-A075-495C-4CBE-BBECFBC58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4" y="634331"/>
            <a:ext cx="10972800" cy="1325563"/>
          </a:xfrm>
        </p:spPr>
        <p:txBody>
          <a:bodyPr/>
          <a:lstStyle/>
          <a:p>
            <a:r>
              <a:rPr lang="cs-CZ" b="1" dirty="0"/>
              <a:t>Cíle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9B4E9B41-5C3E-DCFB-7152-D1CE6E901EA0}"/>
              </a:ext>
            </a:extLst>
          </p:cNvPr>
          <p:cNvSpPr/>
          <p:nvPr/>
        </p:nvSpPr>
        <p:spPr>
          <a:xfrm>
            <a:off x="892583" y="3746029"/>
            <a:ext cx="3657600" cy="14336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Zbavit se veškerého vlivu americké a západní civilizace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95D816D0-E8DD-5812-60EF-C489E91856B5}"/>
              </a:ext>
            </a:extLst>
          </p:cNvPr>
          <p:cNvSpPr/>
          <p:nvPr/>
        </p:nvSpPr>
        <p:spPr>
          <a:xfrm>
            <a:off x="6982264" y="184169"/>
            <a:ext cx="3066757" cy="16177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Prosazení islámského práva Šarí‘a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01AFB42C-91A6-C18D-1D04-F25AF0817A9F}"/>
              </a:ext>
            </a:extLst>
          </p:cNvPr>
          <p:cNvSpPr/>
          <p:nvPr/>
        </p:nvSpPr>
        <p:spPr>
          <a:xfrm>
            <a:off x="3305906" y="1038431"/>
            <a:ext cx="3066757" cy="16177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Sjednocení všech muslimů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FAB11FFE-230B-B491-7987-A349B93F89EF}"/>
              </a:ext>
            </a:extLst>
          </p:cNvPr>
          <p:cNvSpPr/>
          <p:nvPr/>
        </p:nvSpPr>
        <p:spPr>
          <a:xfrm>
            <a:off x="7906041" y="2539682"/>
            <a:ext cx="2609861" cy="16177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Šíření islámské víry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46320972-9DDD-0FAD-CD72-2614C9E28461}"/>
              </a:ext>
            </a:extLst>
          </p:cNvPr>
          <p:cNvSpPr/>
          <p:nvPr/>
        </p:nvSpPr>
        <p:spPr>
          <a:xfrm>
            <a:off x="4109801" y="5045295"/>
            <a:ext cx="2362760" cy="17757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Nastolení ryze muslimských států</a:t>
            </a:r>
          </a:p>
        </p:txBody>
      </p:sp>
    </p:spTree>
    <p:extLst>
      <p:ext uri="{BB962C8B-B14F-4D97-AF65-F5344CB8AC3E}">
        <p14:creationId xmlns:p14="http://schemas.microsoft.com/office/powerpoint/2010/main" val="372609737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82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Rectangle 2083">
            <a:extLst>
              <a:ext uri="{FF2B5EF4-FFF2-40B4-BE49-F238E27FC236}">
                <a16:creationId xmlns:a16="http://schemas.microsoft.com/office/drawing/2014/main" id="{76ADA084-C86B-4F3C-8077-6A8999CC4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180BC9-3845-0BE4-6E7C-49B67313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4297"/>
            <a:ext cx="6713338" cy="1054204"/>
          </a:xfrm>
        </p:spPr>
        <p:txBody>
          <a:bodyPr>
            <a:normAutofit/>
          </a:bodyPr>
          <a:lstStyle/>
          <a:p>
            <a:r>
              <a:rPr lang="cs-CZ" b="1" dirty="0"/>
              <a:t>Největší útok Al - Káidy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242F1-82F9-CF7D-0C93-FBE411C08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49" y="2185602"/>
            <a:ext cx="6589379" cy="3802304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cs-CZ" sz="1800" i="0" dirty="0">
                <a:effectLst/>
              </a:rPr>
              <a:t>Celkem 19 únosců, napojených na al-Káidu, se tehdy v krátkém časovém sledu zmocnilo 4 velkých dopravních letadel nad územím Spojených států. Dvě z těchto letadel byla navedena na budovy </a:t>
            </a:r>
            <a:r>
              <a:rPr lang="cs-CZ" sz="1800" dirty="0"/>
              <a:t>Světového obchodního centra</a:t>
            </a:r>
            <a:r>
              <a:rPr lang="cs-CZ" sz="1800" i="0" dirty="0">
                <a:effectLst/>
              </a:rPr>
              <a:t> (WTC) v </a:t>
            </a:r>
            <a:r>
              <a:rPr lang="cs-CZ" sz="1800" dirty="0"/>
              <a:t>New Yorku</a:t>
            </a:r>
            <a:r>
              <a:rPr lang="cs-CZ" sz="1800" i="0" dirty="0">
                <a:effectLst/>
              </a:rPr>
              <a:t>. Obě zasažené budovy se po několika desítkách minut zřítily. Zřítila se taktéž budova </a:t>
            </a:r>
            <a:r>
              <a:rPr lang="cs-CZ" sz="1800" dirty="0" err="1"/>
              <a:t>World</a:t>
            </a:r>
            <a:r>
              <a:rPr lang="cs-CZ" sz="1800" dirty="0"/>
              <a:t> </a:t>
            </a:r>
            <a:r>
              <a:rPr lang="cs-CZ" sz="1800" dirty="0" err="1"/>
              <a:t>Trade</a:t>
            </a:r>
            <a:r>
              <a:rPr lang="cs-CZ" sz="1800" dirty="0"/>
              <a:t> Center 7</a:t>
            </a:r>
            <a:r>
              <a:rPr lang="cs-CZ" sz="1800" i="0" dirty="0">
                <a:effectLst/>
              </a:rPr>
              <a:t>, která byla stejně jako ostatní budovy v okolí poškozena pádem „dvojčat“. Další letadlo bylo navedeno na budovu </a:t>
            </a:r>
            <a:r>
              <a:rPr lang="cs-CZ" sz="1800" dirty="0"/>
              <a:t>Pentagonu</a:t>
            </a:r>
            <a:r>
              <a:rPr lang="cs-CZ" sz="1800" i="0" dirty="0">
                <a:effectLst/>
              </a:rPr>
              <a:t> a poslední se zřítilo v </a:t>
            </a:r>
            <a:r>
              <a:rPr lang="cs-CZ" sz="1800" dirty="0"/>
              <a:t>Pensylvánii</a:t>
            </a:r>
            <a:r>
              <a:rPr lang="cs-CZ" sz="1800" i="0" dirty="0">
                <a:effectLst/>
              </a:rPr>
              <a:t>, patrně díky aktivnímu odporu cestujících v letadle. Při těchto akcích zahynulo přibližně 3500 lidí. Al-Káida se k útokům opakovaně přihlásila.</a:t>
            </a:r>
            <a:endParaRPr lang="cs-CZ" sz="1800" dirty="0"/>
          </a:p>
        </p:txBody>
      </p:sp>
      <p:pic>
        <p:nvPicPr>
          <p:cNvPr id="2054" name="Picture 6" descr="Teroristické útoky z 11. září 2001 jednou provždy změnily i automobilový  svět | Autoforum.cz">
            <a:extLst>
              <a:ext uri="{FF2B5EF4-FFF2-40B4-BE49-F238E27FC236}">
                <a16:creationId xmlns:a16="http://schemas.microsoft.com/office/drawing/2014/main" id="{8D78BA5B-9660-929C-8820-9ACBCF25F3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7" r="23693"/>
          <a:stretch/>
        </p:blipFill>
        <p:spPr bwMode="auto">
          <a:xfrm>
            <a:off x="6465346" y="1"/>
            <a:ext cx="5726654" cy="6857999"/>
          </a:xfrm>
          <a:custGeom>
            <a:avLst/>
            <a:gdLst/>
            <a:ahLst/>
            <a:cxnLst/>
            <a:rect l="l" t="t" r="r" b="b"/>
            <a:pathLst>
              <a:path w="5726654" h="6857999">
                <a:moveTo>
                  <a:pt x="615191" y="3536634"/>
                </a:moveTo>
                <a:cubicBezTo>
                  <a:pt x="896629" y="3536634"/>
                  <a:pt x="1124779" y="3764784"/>
                  <a:pt x="1124779" y="4046222"/>
                </a:cubicBezTo>
                <a:cubicBezTo>
                  <a:pt x="1124779" y="4327660"/>
                  <a:pt x="896629" y="4555810"/>
                  <a:pt x="615191" y="4555810"/>
                </a:cubicBezTo>
                <a:cubicBezTo>
                  <a:pt x="333753" y="4555810"/>
                  <a:pt x="105603" y="4327660"/>
                  <a:pt x="105603" y="4046222"/>
                </a:cubicBezTo>
                <a:cubicBezTo>
                  <a:pt x="105603" y="3764784"/>
                  <a:pt x="333753" y="3536634"/>
                  <a:pt x="615191" y="3536634"/>
                </a:cubicBezTo>
                <a:close/>
                <a:moveTo>
                  <a:pt x="1497781" y="0"/>
                </a:moveTo>
                <a:lnTo>
                  <a:pt x="5726654" y="0"/>
                </a:lnTo>
                <a:lnTo>
                  <a:pt x="5726654" y="6857999"/>
                </a:lnTo>
                <a:lnTo>
                  <a:pt x="311758" y="6857999"/>
                </a:lnTo>
                <a:lnTo>
                  <a:pt x="314131" y="6707669"/>
                </a:lnTo>
                <a:cubicBezTo>
                  <a:pt x="335133" y="6366408"/>
                  <a:pt x="433652" y="6019041"/>
                  <a:pt x="599703" y="5670857"/>
                </a:cubicBezTo>
                <a:cubicBezTo>
                  <a:pt x="770258" y="5311555"/>
                  <a:pt x="1010814" y="4986831"/>
                  <a:pt x="1211434" y="4641254"/>
                </a:cubicBezTo>
                <a:cubicBezTo>
                  <a:pt x="1493037" y="4154455"/>
                  <a:pt x="1511836" y="3622743"/>
                  <a:pt x="1053042" y="3164268"/>
                </a:cubicBezTo>
                <a:cubicBezTo>
                  <a:pt x="881978" y="2993263"/>
                  <a:pt x="700423" y="2805522"/>
                  <a:pt x="607049" y="2589404"/>
                </a:cubicBezTo>
                <a:cubicBezTo>
                  <a:pt x="366280" y="2032157"/>
                  <a:pt x="541126" y="1508060"/>
                  <a:pt x="1054916" y="1068098"/>
                </a:cubicBezTo>
                <a:cubicBezTo>
                  <a:pt x="1261028" y="891534"/>
                  <a:pt x="1489689" y="709487"/>
                  <a:pt x="1502878" y="419994"/>
                </a:cubicBezTo>
                <a:cubicBezTo>
                  <a:pt x="1506390" y="341909"/>
                  <a:pt x="1507263" y="263519"/>
                  <a:pt x="1505905" y="184995"/>
                </a:cubicBezTo>
                <a:close/>
                <a:moveTo>
                  <a:pt x="14544" y="0"/>
                </a:moveTo>
                <a:lnTo>
                  <a:pt x="879353" y="0"/>
                </a:lnTo>
                <a:lnTo>
                  <a:pt x="892054" y="78051"/>
                </a:lnTo>
                <a:cubicBezTo>
                  <a:pt x="904493" y="285270"/>
                  <a:pt x="770272" y="479620"/>
                  <a:pt x="561941" y="535442"/>
                </a:cubicBezTo>
                <a:cubicBezTo>
                  <a:pt x="323847" y="599239"/>
                  <a:pt x="79117" y="457944"/>
                  <a:pt x="15320" y="219851"/>
                </a:cubicBezTo>
                <a:cubicBezTo>
                  <a:pt x="-630" y="160328"/>
                  <a:pt x="-3761" y="100390"/>
                  <a:pt x="4235" y="4296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9B404B3-50E2-832F-BCA2-7638A776A842}"/>
              </a:ext>
            </a:extLst>
          </p:cNvPr>
          <p:cNvSpPr txBox="1"/>
          <p:nvPr/>
        </p:nvSpPr>
        <p:spPr>
          <a:xfrm>
            <a:off x="-3049" y="1785492"/>
            <a:ext cx="1855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u="sng" dirty="0"/>
              <a:t>11. Září 2001</a:t>
            </a:r>
          </a:p>
        </p:txBody>
      </p:sp>
    </p:spTree>
    <p:extLst>
      <p:ext uri="{BB962C8B-B14F-4D97-AF65-F5344CB8AC3E}">
        <p14:creationId xmlns:p14="http://schemas.microsoft.com/office/powerpoint/2010/main" val="97493377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237</Words>
  <Application>Microsoft Office PowerPoint</Application>
  <PresentationFormat>Širokoúhlá obrazovka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Posterama</vt:lpstr>
      <vt:lpstr>Tahoma</vt:lpstr>
      <vt:lpstr>SplashVTI</vt:lpstr>
      <vt:lpstr>AL - Káida</vt:lpstr>
      <vt:lpstr>Co to je?</vt:lpstr>
      <vt:lpstr>Organizace</vt:lpstr>
      <vt:lpstr>Cíle</vt:lpstr>
      <vt:lpstr>Největší útok Al - Káidy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 - Káida</dc:title>
  <dc:creator>Matěj Mach - e2020a</dc:creator>
  <cp:lastModifiedBy>Matěj Mach - e2020a</cp:lastModifiedBy>
  <cp:revision>7</cp:revision>
  <dcterms:created xsi:type="dcterms:W3CDTF">2023-01-04T19:57:56Z</dcterms:created>
  <dcterms:modified xsi:type="dcterms:W3CDTF">2023-01-12T20:54:29Z</dcterms:modified>
</cp:coreProperties>
</file>