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Amatic SC"/>
      <p:regular r:id="rId24"/>
      <p:bold r:id="rId25"/>
    </p:embeddedFont>
    <p:embeddedFont>
      <p:font typeface="Nunito"/>
      <p:regular r:id="rId26"/>
      <p:bold r:id="rId27"/>
      <p:italic r:id="rId28"/>
      <p:boldItalic r:id="rId29"/>
    </p:embeddedFont>
    <p:embeddedFont>
      <p:font typeface="Source Code Pro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AmaticSC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-regular.fntdata"/><Relationship Id="rId25" Type="http://schemas.openxmlformats.org/officeDocument/2006/relationships/font" Target="fonts/AmaticSC-bold.fntdata"/><Relationship Id="rId28" Type="http://schemas.openxmlformats.org/officeDocument/2006/relationships/font" Target="fonts/Nunito-italic.fntdata"/><Relationship Id="rId27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SourceCodePro-bold.fntdata"/><Relationship Id="rId30" Type="http://schemas.openxmlformats.org/officeDocument/2006/relationships/font" Target="fonts/SourceCodePro-regular.fntdata"/><Relationship Id="rId11" Type="http://schemas.openxmlformats.org/officeDocument/2006/relationships/slide" Target="slides/slide6.xml"/><Relationship Id="rId33" Type="http://schemas.openxmlformats.org/officeDocument/2006/relationships/font" Target="fonts/SourceCodePro-boldItalic.fntdata"/><Relationship Id="rId10" Type="http://schemas.openxmlformats.org/officeDocument/2006/relationships/slide" Target="slides/slide5.xml"/><Relationship Id="rId32" Type="http://schemas.openxmlformats.org/officeDocument/2006/relationships/font" Target="fonts/SourceCodePr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9d7ab0e08c_1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9d7ab0e08c_1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9d7ab0e08c_1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9d7ab0e08c_1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9d7ab0e08c_1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9d7ab0e08c_1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9d7ab0e08c_1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9d7ab0e08c_1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9d7ab0e08c_1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9d7ab0e08c_1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9d7ab0e08c_1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9d7ab0e08c_1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9d7ab0e08c_1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9d7ab0e08c_1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9d7ab0e08c_1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29d7ab0e08c_1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9d7ab0e08c_1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9d7ab0e08c_1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d7ab0e08c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d7ab0e08c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9d7ab0e08c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9d7ab0e08c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9d7ab0e08c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9d7ab0e08c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9d7ab0e08c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9d7ab0e08c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d7ab0e08c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d7ab0e08c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9d7ab0e08c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9d7ab0e08c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9d7ab0e08c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9d7ab0e08c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9d7ab0e08c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9d7ab0e08c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7100"/>
              <a:t>Účetní uzávěrka</a:t>
            </a:r>
            <a:endParaRPr sz="71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/>
              <a:t>Anna Jeřábková</a:t>
            </a:r>
            <a:endParaRPr sz="1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/>
          <p:nvPr/>
        </p:nvSpPr>
        <p:spPr>
          <a:xfrm>
            <a:off x="2736275" y="529875"/>
            <a:ext cx="32889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710 - Účet zisků a ztrát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33" name="Google Shape;133;p22"/>
          <p:cNvCxnSpPr/>
          <p:nvPr/>
        </p:nvCxnSpPr>
        <p:spPr>
          <a:xfrm>
            <a:off x="2503275" y="858775"/>
            <a:ext cx="3617700" cy="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22"/>
          <p:cNvCxnSpPr/>
          <p:nvPr/>
        </p:nvCxnSpPr>
        <p:spPr>
          <a:xfrm>
            <a:off x="4312125" y="877050"/>
            <a:ext cx="9300" cy="1105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22"/>
          <p:cNvCxnSpPr/>
          <p:nvPr/>
        </p:nvCxnSpPr>
        <p:spPr>
          <a:xfrm>
            <a:off x="4312275" y="2685925"/>
            <a:ext cx="9000" cy="986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22"/>
          <p:cNvCxnSpPr/>
          <p:nvPr/>
        </p:nvCxnSpPr>
        <p:spPr>
          <a:xfrm>
            <a:off x="749150" y="1151125"/>
            <a:ext cx="1489200" cy="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22"/>
          <p:cNvCxnSpPr/>
          <p:nvPr/>
        </p:nvCxnSpPr>
        <p:spPr>
          <a:xfrm>
            <a:off x="6300875" y="1160125"/>
            <a:ext cx="1489200" cy="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22"/>
          <p:cNvCxnSpPr/>
          <p:nvPr/>
        </p:nvCxnSpPr>
        <p:spPr>
          <a:xfrm>
            <a:off x="749150" y="2685925"/>
            <a:ext cx="1489200" cy="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22"/>
          <p:cNvCxnSpPr/>
          <p:nvPr/>
        </p:nvCxnSpPr>
        <p:spPr>
          <a:xfrm>
            <a:off x="6300875" y="2685925"/>
            <a:ext cx="1489200" cy="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22"/>
          <p:cNvCxnSpPr/>
          <p:nvPr/>
        </p:nvCxnSpPr>
        <p:spPr>
          <a:xfrm>
            <a:off x="1507425" y="1169400"/>
            <a:ext cx="0" cy="61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22"/>
          <p:cNvCxnSpPr/>
          <p:nvPr/>
        </p:nvCxnSpPr>
        <p:spPr>
          <a:xfrm>
            <a:off x="1493750" y="2694925"/>
            <a:ext cx="0" cy="61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22"/>
          <p:cNvCxnSpPr/>
          <p:nvPr/>
        </p:nvCxnSpPr>
        <p:spPr>
          <a:xfrm>
            <a:off x="7045475" y="1169400"/>
            <a:ext cx="0" cy="61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22"/>
          <p:cNvCxnSpPr/>
          <p:nvPr/>
        </p:nvCxnSpPr>
        <p:spPr>
          <a:xfrm>
            <a:off x="7045475" y="2685925"/>
            <a:ext cx="0" cy="61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4" name="Google Shape;144;p22"/>
          <p:cNvSpPr/>
          <p:nvPr/>
        </p:nvSpPr>
        <p:spPr>
          <a:xfrm>
            <a:off x="1982475" y="1530025"/>
            <a:ext cx="1946100" cy="160200"/>
          </a:xfrm>
          <a:prstGeom prst="rightArrow">
            <a:avLst>
              <a:gd fmla="val 50000" name="adj1"/>
              <a:gd fmla="val 82083" name="adj2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1982475" y="3061950"/>
            <a:ext cx="1946100" cy="160200"/>
          </a:xfrm>
          <a:prstGeom prst="rightArrow">
            <a:avLst>
              <a:gd fmla="val 50000" name="adj1"/>
              <a:gd fmla="val 82083" name="adj2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6" name="Google Shape;146;p22"/>
          <p:cNvSpPr/>
          <p:nvPr/>
        </p:nvSpPr>
        <p:spPr>
          <a:xfrm flipH="1">
            <a:off x="4710400" y="1530025"/>
            <a:ext cx="1946100" cy="160200"/>
          </a:xfrm>
          <a:prstGeom prst="rightArrow">
            <a:avLst>
              <a:gd fmla="val 50000" name="adj1"/>
              <a:gd fmla="val 82083" name="adj2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7" name="Google Shape;147;p22"/>
          <p:cNvSpPr/>
          <p:nvPr/>
        </p:nvSpPr>
        <p:spPr>
          <a:xfrm flipH="1">
            <a:off x="4747750" y="3061950"/>
            <a:ext cx="1946100" cy="160200"/>
          </a:xfrm>
          <a:prstGeom prst="rightArrow">
            <a:avLst>
              <a:gd fmla="val 50000" name="adj1"/>
              <a:gd fmla="val 82083" name="adj2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8" name="Google Shape;148;p22"/>
          <p:cNvSpPr txBox="1"/>
          <p:nvPr/>
        </p:nvSpPr>
        <p:spPr>
          <a:xfrm>
            <a:off x="697375" y="813000"/>
            <a:ext cx="1635300" cy="3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Provozní Náklady</a:t>
            </a:r>
            <a:endParaRPr b="1"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9" name="Google Shape;149;p22"/>
          <p:cNvSpPr txBox="1"/>
          <p:nvPr/>
        </p:nvSpPr>
        <p:spPr>
          <a:xfrm>
            <a:off x="697375" y="2347900"/>
            <a:ext cx="1662600" cy="2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Finanční Náklady</a:t>
            </a:r>
            <a:endParaRPr b="1"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0" name="Google Shape;150;p22"/>
          <p:cNvSpPr txBox="1"/>
          <p:nvPr/>
        </p:nvSpPr>
        <p:spPr>
          <a:xfrm>
            <a:off x="6291575" y="813000"/>
            <a:ext cx="16353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Provozní Výnosy</a:t>
            </a:r>
            <a:endParaRPr b="1"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1" name="Google Shape;151;p22"/>
          <p:cNvSpPr txBox="1"/>
          <p:nvPr/>
        </p:nvSpPr>
        <p:spPr>
          <a:xfrm>
            <a:off x="6300875" y="2347900"/>
            <a:ext cx="2010000" cy="2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Finanční Výnosy</a:t>
            </a:r>
            <a:endParaRPr b="1"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3595050" y="2156038"/>
            <a:ext cx="1662600" cy="3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>
                <a:solidFill>
                  <a:schemeClr val="accent1"/>
                </a:solidFill>
                <a:highlight>
                  <a:srgbClr val="F4CC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Provozní VH</a:t>
            </a:r>
            <a:endParaRPr sz="1500">
              <a:solidFill>
                <a:schemeClr val="accent1"/>
              </a:solidFill>
              <a:highlight>
                <a:srgbClr val="F4CC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3" name="Google Shape;153;p22"/>
          <p:cNvSpPr txBox="1"/>
          <p:nvPr/>
        </p:nvSpPr>
        <p:spPr>
          <a:xfrm>
            <a:off x="3595050" y="3771650"/>
            <a:ext cx="21651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>
                <a:solidFill>
                  <a:schemeClr val="accent1"/>
                </a:solidFill>
                <a:highlight>
                  <a:srgbClr val="F4CC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Finanční</a:t>
            </a:r>
            <a:r>
              <a:rPr lang="cs" sz="1500">
                <a:solidFill>
                  <a:schemeClr val="accent1"/>
                </a:solidFill>
                <a:highlight>
                  <a:srgbClr val="F4CC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VH</a:t>
            </a:r>
            <a:endParaRPr sz="1500">
              <a:solidFill>
                <a:schemeClr val="accent1"/>
              </a:solidFill>
              <a:highlight>
                <a:srgbClr val="F4CC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accent1"/>
              </a:solidFill>
              <a:highlight>
                <a:srgbClr val="F4CC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4" name="Google Shape;154;p22"/>
          <p:cNvSpPr txBox="1"/>
          <p:nvPr/>
        </p:nvSpPr>
        <p:spPr>
          <a:xfrm>
            <a:off x="6807725" y="2183550"/>
            <a:ext cx="6030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66X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5" name="Google Shape;155;p22"/>
          <p:cNvSpPr txBox="1"/>
          <p:nvPr/>
        </p:nvSpPr>
        <p:spPr>
          <a:xfrm>
            <a:off x="985075" y="2183538"/>
            <a:ext cx="10599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56X   57X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6" name="Google Shape;156;p22"/>
          <p:cNvSpPr txBox="1"/>
          <p:nvPr/>
        </p:nvSpPr>
        <p:spPr>
          <a:xfrm>
            <a:off x="811375" y="644050"/>
            <a:ext cx="14346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50X-55X   58X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7" name="Google Shape;157;p22"/>
          <p:cNvSpPr txBox="1"/>
          <p:nvPr/>
        </p:nvSpPr>
        <p:spPr>
          <a:xfrm>
            <a:off x="6608375" y="644050"/>
            <a:ext cx="13950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60X-64X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8" name="Google Shape;158;p22"/>
          <p:cNvSpPr txBox="1"/>
          <p:nvPr/>
        </p:nvSpPr>
        <p:spPr>
          <a:xfrm>
            <a:off x="657775" y="4622750"/>
            <a:ext cx="7847700" cy="3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accent1"/>
                </a:solidFill>
                <a:highlight>
                  <a:srgbClr val="FFF2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Provozní výsledek + Finanční výsledek = VÝSLEDEK HOSPODAŘENÍ PŘED ZDANĚNÍM</a:t>
            </a:r>
            <a:endParaRPr sz="1200">
              <a:solidFill>
                <a:schemeClr val="accent1"/>
              </a:solidFill>
              <a:highlight>
                <a:srgbClr val="FFF2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accent1"/>
              </a:solidFill>
              <a:highlight>
                <a:srgbClr val="F4CC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088"/>
              <a:t>2</a:t>
            </a:r>
            <a:r>
              <a:rPr lang="cs" sz="3088">
                <a:solidFill>
                  <a:srgbClr val="EA9999"/>
                </a:solidFill>
              </a:rPr>
              <a:t>b</a:t>
            </a:r>
            <a:r>
              <a:rPr lang="cs" sz="3088"/>
              <a:t> - výpočet daně z příjmu a zaúčtování daňové povinnosti</a:t>
            </a:r>
            <a:endParaRPr sz="3088"/>
          </a:p>
        </p:txBody>
      </p:sp>
      <p:sp>
        <p:nvSpPr>
          <p:cNvPr id="164" name="Google Shape;164;p23"/>
          <p:cNvSpPr txBox="1"/>
          <p:nvPr/>
        </p:nvSpPr>
        <p:spPr>
          <a:xfrm>
            <a:off x="1205950" y="1057550"/>
            <a:ext cx="6276300" cy="338100"/>
          </a:xfrm>
          <a:prstGeom prst="rect">
            <a:avLst/>
          </a:prstGeom>
          <a:noFill/>
          <a:ln cap="flat" cmpd="sng" w="28575">
            <a:solidFill>
              <a:srgbClr val="E06666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VH před zdaněním</a:t>
            </a:r>
            <a:r>
              <a:rPr lang="cs" sz="13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je vstupním údajem pro výpočet základu daně</a:t>
            </a:r>
            <a:endParaRPr sz="13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420250" y="1525700"/>
            <a:ext cx="24483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Ten musíme upravit o:</a:t>
            </a:r>
            <a:endParaRPr b="1"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66" name="Google Shape;166;p23"/>
          <p:cNvSpPr txBox="1"/>
          <p:nvPr/>
        </p:nvSpPr>
        <p:spPr>
          <a:xfrm>
            <a:off x="447650" y="2037300"/>
            <a:ext cx="8149200" cy="29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Code Pro"/>
              <a:buAutoNum type="arabicPeriod"/>
            </a:pPr>
            <a:r>
              <a:rPr b="1" lang="cs">
                <a:solidFill>
                  <a:schemeClr val="accent1"/>
                </a:solidFill>
                <a:highlight>
                  <a:srgbClr val="FFF2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Položky zvyšující základ daně:</a:t>
            </a:r>
            <a:endParaRPr b="1">
              <a:solidFill>
                <a:schemeClr val="accent1"/>
              </a:solidFill>
              <a:highlight>
                <a:srgbClr val="FFF2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accent1"/>
              </a:solidFill>
              <a:highlight>
                <a:srgbClr val="FFF2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Code Pro"/>
              <a:buAutoNum type="alphaLcParenR"/>
            </a:pPr>
            <a:r>
              <a:rPr lang="cs">
                <a:solidFill>
                  <a:schemeClr val="accent1"/>
                </a:solidFill>
                <a:highlight>
                  <a:srgbClr val="EFEFE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účetní náklady, které </a:t>
            </a:r>
            <a:r>
              <a:rPr b="1" lang="cs">
                <a:solidFill>
                  <a:schemeClr val="accent1"/>
                </a:solidFill>
                <a:highlight>
                  <a:srgbClr val="EFEFE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nejsou</a:t>
            </a:r>
            <a:r>
              <a:rPr lang="cs">
                <a:solidFill>
                  <a:schemeClr val="accent1"/>
                </a:solidFill>
                <a:highlight>
                  <a:srgbClr val="EFEFE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daňově uznatelnými</a:t>
            </a:r>
            <a:endParaRPr>
              <a:solidFill>
                <a:schemeClr val="accent1"/>
              </a:solidFill>
              <a:highlight>
                <a:srgbClr val="EFEFE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náklady na reprezentaci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pokuty a penále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dary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příspěvky právnickým osobám, které nevyplývají ze zákona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výdaje přesahující limity stanovené příslušnými právními předpisy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manka a škody přesahující náhrady za ně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tvorba a zúčtování jiných než zákonných rezerv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tvorba a zúčtování jiných než zákonných opravných položek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/>
        </p:nvSpPr>
        <p:spPr>
          <a:xfrm>
            <a:off x="392850" y="164450"/>
            <a:ext cx="8213100" cy="21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651750" wrap="square" tIns="91425">
            <a:noAutofit/>
          </a:bodyPr>
          <a:lstStyle/>
          <a:p>
            <a:pPr indent="0" lvl="0" marL="26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highlight>
                  <a:srgbClr val="EFEFE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b)</a:t>
            </a:r>
            <a:r>
              <a:rPr lang="cs">
                <a:solidFill>
                  <a:schemeClr val="accent1"/>
                </a:solidFill>
                <a:highlight>
                  <a:srgbClr val="EFEFE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výnosy které jsou zdanitelné, ale v účetnictví nejsou účtovány     (nebo jsou zaúčtovány, ale nikoliv ve výnosech)</a:t>
            </a:r>
            <a:endParaRPr>
              <a:solidFill>
                <a:schemeClr val="accent1"/>
              </a:solidFill>
              <a:highlight>
                <a:srgbClr val="EFEFE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26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highlight>
                <a:srgbClr val="EFEFE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jedná se například o fakturu vystavenou v r. 2022, avšak v tomto roce omylem nezaúčtovanou. Tuto skutečnost však zjistíme až v r. 2023, kdy jí zaúčtujeme : 311/426 (jiný výsledek hosp. z minulých let). Ke zdanění však musí dojít v roce 2022, proto v dodatečném daňovém přiznání za tento rok bude základ daně navýšen o tento nezaúčtovaný výnos.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2" name="Google Shape;172;p24"/>
          <p:cNvSpPr txBox="1"/>
          <p:nvPr/>
        </p:nvSpPr>
        <p:spPr>
          <a:xfrm>
            <a:off x="401975" y="2320525"/>
            <a:ext cx="8213100" cy="27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highlight>
                  <a:srgbClr val="FFF2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2. Položky snižující základ daně: </a:t>
            </a:r>
            <a:endParaRPr b="1">
              <a:solidFill>
                <a:schemeClr val="accent1"/>
              </a:solidFill>
              <a:highlight>
                <a:srgbClr val="FFF2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accent1"/>
              </a:solidFill>
              <a:highlight>
                <a:srgbClr val="FFF2CC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Code Pro"/>
              <a:buAutoNum type="alphaLcParenR"/>
            </a:pPr>
            <a:r>
              <a:rPr lang="cs">
                <a:solidFill>
                  <a:schemeClr val="accent1"/>
                </a:solidFill>
                <a:highlight>
                  <a:srgbClr val="EFEFE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náklady, které jsou daňově uznatelné, ale v účetnictví nejsou zaznamenány</a:t>
            </a:r>
            <a:endParaRPr>
              <a:solidFill>
                <a:schemeClr val="accent1"/>
              </a:solidFill>
              <a:highlight>
                <a:srgbClr val="EFEFE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zaplacené smluvní pokuty a penále, které jsou dle ZDP daňovým nákladem až v okamžiku zaplacení a jejichž předpis byl účtován v předchozích účetních obdobích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pojistné z mezd odvedené po termínu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/>
        </p:nvSpPr>
        <p:spPr>
          <a:xfrm>
            <a:off x="420250" y="237525"/>
            <a:ext cx="7920900" cy="15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highlight>
                  <a:schemeClr val="lt2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b)</a:t>
            </a:r>
            <a:r>
              <a:rPr lang="cs">
                <a:solidFill>
                  <a:schemeClr val="accent1"/>
                </a:solidFill>
                <a:highlight>
                  <a:schemeClr val="lt2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výnosy nezahrnované do základu daně</a:t>
            </a:r>
            <a:endParaRPr>
              <a:solidFill>
                <a:schemeClr val="accent1"/>
              </a:solidFill>
              <a:highlight>
                <a:schemeClr val="lt2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  <a:highlight>
                <a:schemeClr val="lt2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výnosy zdaněné srážkou u zdroje nebo od daně osvobozené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(podíly na zisku)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výnosy zdaňované až při zaplacení (smluvní pokuty a penále pouze vyúčtované, ale dosud nepřijaté)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8" name="Google Shape;178;p25"/>
          <p:cNvSpPr txBox="1"/>
          <p:nvPr/>
        </p:nvSpPr>
        <p:spPr>
          <a:xfrm>
            <a:off x="456800" y="1900275"/>
            <a:ext cx="7920900" cy="3142800"/>
          </a:xfrm>
          <a:prstGeom prst="rect">
            <a:avLst/>
          </a:prstGeom>
          <a:noFill/>
          <a:ln cap="flat" cmpd="sng" w="38100">
            <a:solidFill>
              <a:srgbClr val="F4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Takto zjištěný základ daně  je potřeba upravit o 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odčitatelné položky.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Nejprve se odečtou položky dle </a:t>
            </a:r>
            <a:r>
              <a:rPr lang="cs" sz="1350">
                <a:solidFill>
                  <a:schemeClr val="dk2"/>
                </a:solidFill>
              </a:rPr>
              <a:t>§</a:t>
            </a:r>
            <a:r>
              <a:rPr lang="cs" sz="135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34</a:t>
            </a:r>
            <a:r>
              <a:rPr lang="cs" sz="1350">
                <a:solidFill>
                  <a:schemeClr val="accent1"/>
                </a:solidFill>
              </a:rPr>
              <a:t> 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ZDP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- daňová ztráta, která vznikla ÚJ v předchozích obdobích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- dary, které splňují podmínky zákona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Sazba Daně z 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příjmu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právnických osob činí v roce 2023 19%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Takto vypočítaná daň z příjmu se zaúčtuje: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79" name="Google Shape;179;p25"/>
          <p:cNvCxnSpPr/>
          <p:nvPr/>
        </p:nvCxnSpPr>
        <p:spPr>
          <a:xfrm flipH="1" rot="10800000">
            <a:off x="1178525" y="4252800"/>
            <a:ext cx="2814000" cy="18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25"/>
          <p:cNvCxnSpPr/>
          <p:nvPr/>
        </p:nvCxnSpPr>
        <p:spPr>
          <a:xfrm flipH="1" rot="10800000">
            <a:off x="5061275" y="4257450"/>
            <a:ext cx="2610300" cy="9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5"/>
          <p:cNvCxnSpPr/>
          <p:nvPr/>
        </p:nvCxnSpPr>
        <p:spPr>
          <a:xfrm>
            <a:off x="2649400" y="4266450"/>
            <a:ext cx="0" cy="594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25"/>
          <p:cNvCxnSpPr/>
          <p:nvPr/>
        </p:nvCxnSpPr>
        <p:spPr>
          <a:xfrm>
            <a:off x="6346525" y="4257450"/>
            <a:ext cx="3000" cy="612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3" name="Google Shape;183;p25"/>
          <p:cNvSpPr txBox="1"/>
          <p:nvPr/>
        </p:nvSpPr>
        <p:spPr>
          <a:xfrm>
            <a:off x="456800" y="3942300"/>
            <a:ext cx="41751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MD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591</a:t>
            </a: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Daň z příjmu z běžné činnosti </a:t>
            </a:r>
            <a:r>
              <a:rPr b="1" lang="cs" sz="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DAL</a:t>
            </a:r>
            <a:endParaRPr b="1" sz="9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84" name="Google Shape;184;p25"/>
          <p:cNvSpPr txBox="1"/>
          <p:nvPr/>
        </p:nvSpPr>
        <p:spPr>
          <a:xfrm>
            <a:off x="5020125" y="3928650"/>
            <a:ext cx="3185700" cy="2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MD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341</a:t>
            </a: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Daň z příjmu   </a:t>
            </a:r>
            <a:r>
              <a:rPr b="1" lang="cs" sz="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DAL</a:t>
            </a:r>
            <a:endParaRPr b="1" sz="9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85" name="Google Shape;185;p25"/>
          <p:cNvCxnSpPr/>
          <p:nvPr/>
        </p:nvCxnSpPr>
        <p:spPr>
          <a:xfrm flipH="1" rot="10800000">
            <a:off x="1973350" y="4549650"/>
            <a:ext cx="5143500" cy="183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triangl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</a:t>
            </a:r>
            <a:r>
              <a:rPr lang="cs">
                <a:solidFill>
                  <a:srgbClr val="F4CCCC"/>
                </a:solidFill>
              </a:rPr>
              <a:t>c</a:t>
            </a:r>
            <a:r>
              <a:rPr lang="cs"/>
              <a:t> - uzavření účtů</a:t>
            </a:r>
            <a:endParaRPr/>
          </a:p>
        </p:txBody>
      </p:sp>
      <p:sp>
        <p:nvSpPr>
          <p:cNvPr id="191" name="Google Shape;191;p26"/>
          <p:cNvSpPr txBox="1"/>
          <p:nvPr/>
        </p:nvSpPr>
        <p:spPr>
          <a:xfrm>
            <a:off x="328900" y="1160250"/>
            <a:ext cx="8094300" cy="38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 zaúčtování všech účetních případů následuje uzavírání účetních knih k poslednímu dni ÚO (rozvahovému dni) - 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ROČNÍ ÚČETNÍ UZÁVĚRKA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.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Rozumí se jí: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lphaLcParenR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zjištění obratů stran MD a DAL jednotlivých syntetických účtů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lphaLcParenR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zjištění KS aktivních a pasivních účtů a uzavření každého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lphaLcParenR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zjištění KS nákladových a výnosových účtů a jejich účetní převod na účet 710 - Účet zisků a ztrát.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lphaLcParenR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zjištění celkového VH 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 účetní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období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na účtě 710 formou rozdílů celkových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nákladů a výnosů a jeho převod podvojným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zápisem na uzávěrkový účet 702 - Konečný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účet rozvažný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457200" lvl="0" marL="5029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92" name="Google Shape;192;p26"/>
          <p:cNvSpPr txBox="1"/>
          <p:nvPr/>
        </p:nvSpPr>
        <p:spPr>
          <a:xfrm>
            <a:off x="950125" y="3700025"/>
            <a:ext cx="2585400" cy="12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93" name="Google Shape;193;p26"/>
          <p:cNvSpPr txBox="1"/>
          <p:nvPr/>
        </p:nvSpPr>
        <p:spPr>
          <a:xfrm>
            <a:off x="475000" y="3322475"/>
            <a:ext cx="7802100" cy="34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5029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MD	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DAL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457200" lvl="0" marL="5029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pasiva		702	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											 702	  	   aktiva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							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94" name="Google Shape;194;p26"/>
          <p:cNvSpPr/>
          <p:nvPr/>
        </p:nvSpPr>
        <p:spPr>
          <a:xfrm rot="562891">
            <a:off x="5563791" y="2970375"/>
            <a:ext cx="3042190" cy="1735907"/>
          </a:xfrm>
          <a:prstGeom prst="cloudCallout">
            <a:avLst>
              <a:gd fmla="val -20833" name="adj1"/>
              <a:gd fmla="val 62500" name="adj2"/>
            </a:avLst>
          </a:prstGeom>
          <a:noFill/>
          <a:ln cap="flat" cmpd="sng" w="9525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Google Shape;199;p27"/>
          <p:cNvCxnSpPr/>
          <p:nvPr/>
        </p:nvCxnSpPr>
        <p:spPr>
          <a:xfrm flipH="1" rot="10800000">
            <a:off x="2585450" y="438650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" name="Google Shape;200;p27"/>
          <p:cNvCxnSpPr/>
          <p:nvPr/>
        </p:nvCxnSpPr>
        <p:spPr>
          <a:xfrm>
            <a:off x="4138550" y="447650"/>
            <a:ext cx="36600" cy="18456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27"/>
          <p:cNvCxnSpPr/>
          <p:nvPr/>
        </p:nvCxnSpPr>
        <p:spPr>
          <a:xfrm flipH="1" rot="10800000">
            <a:off x="2622000" y="3085150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27"/>
          <p:cNvCxnSpPr/>
          <p:nvPr/>
        </p:nvCxnSpPr>
        <p:spPr>
          <a:xfrm>
            <a:off x="4191000" y="3085150"/>
            <a:ext cx="18300" cy="1747800"/>
          </a:xfrm>
          <a:prstGeom prst="straightConnector1">
            <a:avLst/>
          </a:prstGeom>
          <a:noFill/>
          <a:ln cap="flat" cmpd="sng" w="38100">
            <a:solidFill>
              <a:srgbClr val="20212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3" name="Google Shape;203;p27"/>
          <p:cNvSpPr txBox="1"/>
          <p:nvPr/>
        </p:nvSpPr>
        <p:spPr>
          <a:xfrm>
            <a:off x="2622000" y="54825"/>
            <a:ext cx="3156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702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Konečný účet rozvažný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04" name="Google Shape;204;p27"/>
          <p:cNvSpPr txBox="1"/>
          <p:nvPr/>
        </p:nvSpPr>
        <p:spPr>
          <a:xfrm>
            <a:off x="2740775" y="2740775"/>
            <a:ext cx="3252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710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Účet zisků a ztrát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5" name="Google Shape;205;p27"/>
          <p:cNvCxnSpPr/>
          <p:nvPr/>
        </p:nvCxnSpPr>
        <p:spPr>
          <a:xfrm flipH="1" rot="10800000">
            <a:off x="2585450" y="2171575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27"/>
          <p:cNvCxnSpPr/>
          <p:nvPr/>
        </p:nvCxnSpPr>
        <p:spPr>
          <a:xfrm flipH="1" rot="10800000">
            <a:off x="2701300" y="4708450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7" name="Google Shape;207;p27"/>
          <p:cNvSpPr txBox="1"/>
          <p:nvPr/>
        </p:nvSpPr>
        <p:spPr>
          <a:xfrm>
            <a:off x="2558050" y="2283975"/>
            <a:ext cx="33162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Aktiva		 =		Pasiva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08" name="Google Shape;208;p27"/>
          <p:cNvSpPr txBox="1"/>
          <p:nvPr/>
        </p:nvSpPr>
        <p:spPr>
          <a:xfrm>
            <a:off x="2622000" y="4784350"/>
            <a:ext cx="35874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Obrat MD	 	 =		Obrat Dal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09" name="Google Shape;209;p27"/>
          <p:cNvCxnSpPr/>
          <p:nvPr/>
        </p:nvCxnSpPr>
        <p:spPr>
          <a:xfrm>
            <a:off x="201000" y="57555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27"/>
          <p:cNvCxnSpPr/>
          <p:nvPr/>
        </p:nvCxnSpPr>
        <p:spPr>
          <a:xfrm>
            <a:off x="6428750" y="57555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1" name="Google Shape;211;p27"/>
          <p:cNvCxnSpPr/>
          <p:nvPr/>
        </p:nvCxnSpPr>
        <p:spPr>
          <a:xfrm>
            <a:off x="6428750" y="331050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2" name="Google Shape;212;p27"/>
          <p:cNvCxnSpPr/>
          <p:nvPr/>
        </p:nvCxnSpPr>
        <p:spPr>
          <a:xfrm>
            <a:off x="265350" y="331050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3" name="Google Shape;213;p27"/>
          <p:cNvCxnSpPr/>
          <p:nvPr/>
        </p:nvCxnSpPr>
        <p:spPr>
          <a:xfrm>
            <a:off x="1137450" y="57555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4" name="Google Shape;214;p27"/>
          <p:cNvCxnSpPr/>
          <p:nvPr/>
        </p:nvCxnSpPr>
        <p:spPr>
          <a:xfrm>
            <a:off x="7365200" y="57555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5" name="Google Shape;215;p27"/>
          <p:cNvCxnSpPr/>
          <p:nvPr/>
        </p:nvCxnSpPr>
        <p:spPr>
          <a:xfrm>
            <a:off x="1201800" y="331050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6" name="Google Shape;216;p27"/>
          <p:cNvCxnSpPr/>
          <p:nvPr/>
        </p:nvCxnSpPr>
        <p:spPr>
          <a:xfrm>
            <a:off x="7418725" y="331050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7" name="Google Shape;217;p27"/>
          <p:cNvSpPr txBox="1"/>
          <p:nvPr/>
        </p:nvSpPr>
        <p:spPr>
          <a:xfrm>
            <a:off x="475650" y="210150"/>
            <a:ext cx="16626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Aktivní účty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18" name="Google Shape;218;p27"/>
          <p:cNvSpPr txBox="1"/>
          <p:nvPr/>
        </p:nvSpPr>
        <p:spPr>
          <a:xfrm>
            <a:off x="6687450" y="210150"/>
            <a:ext cx="1872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Pasivní účty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19" name="Google Shape;219;p27"/>
          <p:cNvSpPr txBox="1"/>
          <p:nvPr/>
        </p:nvSpPr>
        <p:spPr>
          <a:xfrm>
            <a:off x="393300" y="2943400"/>
            <a:ext cx="1827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5xx - Náklady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0" name="Google Shape;220;p27"/>
          <p:cNvSpPr txBox="1"/>
          <p:nvPr/>
        </p:nvSpPr>
        <p:spPr>
          <a:xfrm>
            <a:off x="6687450" y="2943400"/>
            <a:ext cx="1827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6xx - Výnosy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7637575" y="361490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2" name="Google Shape;222;p27"/>
          <p:cNvSpPr txBox="1"/>
          <p:nvPr/>
        </p:nvSpPr>
        <p:spPr>
          <a:xfrm>
            <a:off x="265350" y="361490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3" name="Google Shape;223;p27"/>
          <p:cNvSpPr txBox="1"/>
          <p:nvPr/>
        </p:nvSpPr>
        <p:spPr>
          <a:xfrm>
            <a:off x="265350" y="126115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4" name="Google Shape;224;p27"/>
          <p:cNvSpPr txBox="1"/>
          <p:nvPr/>
        </p:nvSpPr>
        <p:spPr>
          <a:xfrm>
            <a:off x="7546200" y="126115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5" name="Google Shape;225;p27"/>
          <p:cNvSpPr txBox="1"/>
          <p:nvPr/>
        </p:nvSpPr>
        <p:spPr>
          <a:xfrm>
            <a:off x="265350" y="648450"/>
            <a:ext cx="6213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6" name="Google Shape;226;p27"/>
          <p:cNvSpPr txBox="1"/>
          <p:nvPr/>
        </p:nvSpPr>
        <p:spPr>
          <a:xfrm>
            <a:off x="7546200" y="575550"/>
            <a:ext cx="6213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7" name="Google Shape;227;p27"/>
          <p:cNvSpPr/>
          <p:nvPr/>
        </p:nvSpPr>
        <p:spPr>
          <a:xfrm>
            <a:off x="1449225" y="10232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8" name="Google Shape;228;p27"/>
          <p:cNvSpPr/>
          <p:nvPr/>
        </p:nvSpPr>
        <p:spPr>
          <a:xfrm>
            <a:off x="1449363" y="38991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29" name="Google Shape;229;p27"/>
          <p:cNvSpPr/>
          <p:nvPr/>
        </p:nvSpPr>
        <p:spPr>
          <a:xfrm flipH="1">
            <a:off x="4407213" y="10232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0" name="Google Shape;230;p27"/>
          <p:cNvSpPr/>
          <p:nvPr/>
        </p:nvSpPr>
        <p:spPr>
          <a:xfrm flipH="1">
            <a:off x="4543475" y="38991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1" name="Google Shape;231;p27"/>
          <p:cNvSpPr txBox="1"/>
          <p:nvPr/>
        </p:nvSpPr>
        <p:spPr>
          <a:xfrm>
            <a:off x="1388250" y="706925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aktivních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2" name="Google Shape;232;p27"/>
          <p:cNvSpPr txBox="1"/>
          <p:nvPr/>
        </p:nvSpPr>
        <p:spPr>
          <a:xfrm>
            <a:off x="4564025" y="706913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pasivních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3" name="Google Shape;233;p27"/>
          <p:cNvSpPr txBox="1"/>
          <p:nvPr/>
        </p:nvSpPr>
        <p:spPr>
          <a:xfrm>
            <a:off x="1490250" y="3553200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nákladových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4" name="Google Shape;234;p27"/>
          <p:cNvSpPr txBox="1"/>
          <p:nvPr/>
        </p:nvSpPr>
        <p:spPr>
          <a:xfrm>
            <a:off x="4653338" y="3553213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výnosových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5" name="Google Shape;235;p27"/>
          <p:cNvSpPr txBox="1"/>
          <p:nvPr/>
        </p:nvSpPr>
        <p:spPr>
          <a:xfrm>
            <a:off x="2701300" y="4287588"/>
            <a:ext cx="7218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ZISK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36" name="Google Shape;236;p27"/>
          <p:cNvSpPr txBox="1"/>
          <p:nvPr/>
        </p:nvSpPr>
        <p:spPr>
          <a:xfrm>
            <a:off x="4939600" y="1744900"/>
            <a:ext cx="7218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ZISK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37" name="Google Shape;237;p27"/>
          <p:cNvCxnSpPr/>
          <p:nvPr/>
        </p:nvCxnSpPr>
        <p:spPr>
          <a:xfrm flipH="1" rot="10800000">
            <a:off x="3322600" y="1946088"/>
            <a:ext cx="1516500" cy="25428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triangle"/>
            <a:tailEnd len="med" w="med" type="triangl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2" name="Google Shape;242;p28"/>
          <p:cNvCxnSpPr/>
          <p:nvPr/>
        </p:nvCxnSpPr>
        <p:spPr>
          <a:xfrm flipH="1" rot="10800000">
            <a:off x="2585450" y="438650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3" name="Google Shape;243;p28"/>
          <p:cNvCxnSpPr/>
          <p:nvPr/>
        </p:nvCxnSpPr>
        <p:spPr>
          <a:xfrm>
            <a:off x="4138550" y="447650"/>
            <a:ext cx="36600" cy="18456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4" name="Google Shape;244;p28"/>
          <p:cNvCxnSpPr/>
          <p:nvPr/>
        </p:nvCxnSpPr>
        <p:spPr>
          <a:xfrm flipH="1" rot="10800000">
            <a:off x="2622000" y="3085150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5" name="Google Shape;245;p28"/>
          <p:cNvCxnSpPr/>
          <p:nvPr/>
        </p:nvCxnSpPr>
        <p:spPr>
          <a:xfrm>
            <a:off x="4191000" y="3085150"/>
            <a:ext cx="18300" cy="1747800"/>
          </a:xfrm>
          <a:prstGeom prst="straightConnector1">
            <a:avLst/>
          </a:prstGeom>
          <a:noFill/>
          <a:ln cap="flat" cmpd="sng" w="38100">
            <a:solidFill>
              <a:srgbClr val="20212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6" name="Google Shape;246;p28"/>
          <p:cNvSpPr txBox="1"/>
          <p:nvPr/>
        </p:nvSpPr>
        <p:spPr>
          <a:xfrm>
            <a:off x="2622000" y="54825"/>
            <a:ext cx="3156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702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Konečný účet rozvažný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47" name="Google Shape;247;p28"/>
          <p:cNvSpPr txBox="1"/>
          <p:nvPr/>
        </p:nvSpPr>
        <p:spPr>
          <a:xfrm>
            <a:off x="2740775" y="2740775"/>
            <a:ext cx="3252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710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Účet zisků a ztrát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48" name="Google Shape;248;p28"/>
          <p:cNvCxnSpPr/>
          <p:nvPr/>
        </p:nvCxnSpPr>
        <p:spPr>
          <a:xfrm flipH="1" rot="10800000">
            <a:off x="2585450" y="2171575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28"/>
          <p:cNvCxnSpPr/>
          <p:nvPr/>
        </p:nvCxnSpPr>
        <p:spPr>
          <a:xfrm flipH="1" rot="10800000">
            <a:off x="2701300" y="4708450"/>
            <a:ext cx="3252300" cy="9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0" name="Google Shape;250;p28"/>
          <p:cNvSpPr txBox="1"/>
          <p:nvPr/>
        </p:nvSpPr>
        <p:spPr>
          <a:xfrm>
            <a:off x="2558050" y="2283975"/>
            <a:ext cx="33162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Aktiva		 =		Pasiva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51" name="Google Shape;251;p28"/>
          <p:cNvSpPr txBox="1"/>
          <p:nvPr/>
        </p:nvSpPr>
        <p:spPr>
          <a:xfrm>
            <a:off x="2622000" y="4784350"/>
            <a:ext cx="35874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Obrat MD	 	 =		Obrat Dal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52" name="Google Shape;252;p28"/>
          <p:cNvCxnSpPr/>
          <p:nvPr/>
        </p:nvCxnSpPr>
        <p:spPr>
          <a:xfrm>
            <a:off x="201000" y="57555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3" name="Google Shape;253;p28"/>
          <p:cNvCxnSpPr/>
          <p:nvPr/>
        </p:nvCxnSpPr>
        <p:spPr>
          <a:xfrm>
            <a:off x="6428750" y="57555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4" name="Google Shape;254;p28"/>
          <p:cNvCxnSpPr/>
          <p:nvPr/>
        </p:nvCxnSpPr>
        <p:spPr>
          <a:xfrm>
            <a:off x="6428750" y="331050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5" name="Google Shape;255;p28"/>
          <p:cNvCxnSpPr/>
          <p:nvPr/>
        </p:nvCxnSpPr>
        <p:spPr>
          <a:xfrm>
            <a:off x="265350" y="3310500"/>
            <a:ext cx="1872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6" name="Google Shape;256;p28"/>
          <p:cNvCxnSpPr/>
          <p:nvPr/>
        </p:nvCxnSpPr>
        <p:spPr>
          <a:xfrm>
            <a:off x="1137450" y="57555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28"/>
          <p:cNvCxnSpPr/>
          <p:nvPr/>
        </p:nvCxnSpPr>
        <p:spPr>
          <a:xfrm>
            <a:off x="7365200" y="57555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8" name="Google Shape;258;p28"/>
          <p:cNvCxnSpPr/>
          <p:nvPr/>
        </p:nvCxnSpPr>
        <p:spPr>
          <a:xfrm>
            <a:off x="1201800" y="331050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9" name="Google Shape;259;p28"/>
          <p:cNvCxnSpPr/>
          <p:nvPr/>
        </p:nvCxnSpPr>
        <p:spPr>
          <a:xfrm>
            <a:off x="7418725" y="3310500"/>
            <a:ext cx="0" cy="117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0" name="Google Shape;260;p28"/>
          <p:cNvSpPr txBox="1"/>
          <p:nvPr/>
        </p:nvSpPr>
        <p:spPr>
          <a:xfrm>
            <a:off x="475650" y="210150"/>
            <a:ext cx="16626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Aktivní účty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1" name="Google Shape;261;p28"/>
          <p:cNvSpPr txBox="1"/>
          <p:nvPr/>
        </p:nvSpPr>
        <p:spPr>
          <a:xfrm>
            <a:off x="6687450" y="210150"/>
            <a:ext cx="18729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Pasivní účty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2" name="Google Shape;262;p28"/>
          <p:cNvSpPr txBox="1"/>
          <p:nvPr/>
        </p:nvSpPr>
        <p:spPr>
          <a:xfrm>
            <a:off x="393300" y="2943400"/>
            <a:ext cx="1827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5xx - Náklady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3" name="Google Shape;263;p28"/>
          <p:cNvSpPr txBox="1"/>
          <p:nvPr/>
        </p:nvSpPr>
        <p:spPr>
          <a:xfrm>
            <a:off x="6687450" y="2943400"/>
            <a:ext cx="1827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6xx - Výnosy</a:t>
            </a:r>
            <a:endParaRPr sz="12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4" name="Google Shape;264;p28"/>
          <p:cNvSpPr txBox="1"/>
          <p:nvPr/>
        </p:nvSpPr>
        <p:spPr>
          <a:xfrm>
            <a:off x="7637575" y="361490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5" name="Google Shape;265;p28"/>
          <p:cNvSpPr txBox="1"/>
          <p:nvPr/>
        </p:nvSpPr>
        <p:spPr>
          <a:xfrm>
            <a:off x="265350" y="361490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6" name="Google Shape;266;p28"/>
          <p:cNvSpPr txBox="1"/>
          <p:nvPr/>
        </p:nvSpPr>
        <p:spPr>
          <a:xfrm>
            <a:off x="265350" y="126115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7" name="Google Shape;267;p28"/>
          <p:cNvSpPr txBox="1"/>
          <p:nvPr/>
        </p:nvSpPr>
        <p:spPr>
          <a:xfrm>
            <a:off x="7546200" y="1261150"/>
            <a:ext cx="6213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8" name="Google Shape;268;p28"/>
          <p:cNvSpPr txBox="1"/>
          <p:nvPr/>
        </p:nvSpPr>
        <p:spPr>
          <a:xfrm>
            <a:off x="265350" y="648450"/>
            <a:ext cx="6213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69" name="Google Shape;269;p28"/>
          <p:cNvSpPr txBox="1"/>
          <p:nvPr/>
        </p:nvSpPr>
        <p:spPr>
          <a:xfrm>
            <a:off x="7546200" y="575550"/>
            <a:ext cx="6213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PS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0" name="Google Shape;270;p28"/>
          <p:cNvSpPr/>
          <p:nvPr/>
        </p:nvSpPr>
        <p:spPr>
          <a:xfrm>
            <a:off x="1449225" y="10232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1" name="Google Shape;271;p28"/>
          <p:cNvSpPr/>
          <p:nvPr/>
        </p:nvSpPr>
        <p:spPr>
          <a:xfrm>
            <a:off x="1449363" y="38991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2" name="Google Shape;272;p28"/>
          <p:cNvSpPr/>
          <p:nvPr/>
        </p:nvSpPr>
        <p:spPr>
          <a:xfrm flipH="1">
            <a:off x="4407213" y="10232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3" name="Google Shape;273;p28"/>
          <p:cNvSpPr/>
          <p:nvPr/>
        </p:nvSpPr>
        <p:spPr>
          <a:xfrm flipH="1">
            <a:off x="4543475" y="3899125"/>
            <a:ext cx="2460900" cy="146100"/>
          </a:xfrm>
          <a:prstGeom prst="rightArrow">
            <a:avLst>
              <a:gd fmla="val 50000" name="adj1"/>
              <a:gd fmla="val 109989" name="adj2"/>
            </a:avLst>
          </a:prstGeom>
          <a:solidFill>
            <a:srgbClr val="F4CCCC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4" name="Google Shape;274;p28"/>
          <p:cNvSpPr txBox="1"/>
          <p:nvPr/>
        </p:nvSpPr>
        <p:spPr>
          <a:xfrm>
            <a:off x="1388250" y="706925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aktivních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5" name="Google Shape;275;p28"/>
          <p:cNvSpPr txBox="1"/>
          <p:nvPr/>
        </p:nvSpPr>
        <p:spPr>
          <a:xfrm>
            <a:off x="4564025" y="706913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pasivních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6" name="Google Shape;276;p28"/>
          <p:cNvSpPr txBox="1"/>
          <p:nvPr/>
        </p:nvSpPr>
        <p:spPr>
          <a:xfrm>
            <a:off x="1490250" y="3553200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nákladových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7" name="Google Shape;277;p28"/>
          <p:cNvSpPr txBox="1"/>
          <p:nvPr/>
        </p:nvSpPr>
        <p:spPr>
          <a:xfrm>
            <a:off x="4653338" y="3553213"/>
            <a:ext cx="24123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KS výnosových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8" name="Google Shape;278;p28"/>
          <p:cNvSpPr txBox="1"/>
          <p:nvPr/>
        </p:nvSpPr>
        <p:spPr>
          <a:xfrm>
            <a:off x="2701300" y="4287588"/>
            <a:ext cx="7218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79" name="Google Shape;279;p28"/>
          <p:cNvSpPr txBox="1"/>
          <p:nvPr/>
        </p:nvSpPr>
        <p:spPr>
          <a:xfrm>
            <a:off x="2622000" y="1827838"/>
            <a:ext cx="11541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ZTRÁTA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80" name="Google Shape;280;p28"/>
          <p:cNvCxnSpPr>
            <a:stCxn id="281" idx="1"/>
          </p:cNvCxnSpPr>
          <p:nvPr/>
        </p:nvCxnSpPr>
        <p:spPr>
          <a:xfrm rot="10800000">
            <a:off x="3464925" y="1973638"/>
            <a:ext cx="1595700" cy="25407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281" name="Google Shape;281;p28"/>
          <p:cNvSpPr txBox="1"/>
          <p:nvPr/>
        </p:nvSpPr>
        <p:spPr>
          <a:xfrm>
            <a:off x="5060625" y="4387138"/>
            <a:ext cx="11541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ZTRÁTA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9"/>
          <p:cNvSpPr txBox="1"/>
          <p:nvPr/>
        </p:nvSpPr>
        <p:spPr>
          <a:xfrm>
            <a:off x="338025" y="201000"/>
            <a:ext cx="6596100" cy="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7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BILANČNÍ KONTINUITA</a:t>
            </a:r>
            <a:endParaRPr b="1" sz="2700">
              <a:solidFill>
                <a:schemeClr val="accen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287" name="Google Shape;287;p29"/>
          <p:cNvSpPr txBox="1"/>
          <p:nvPr/>
        </p:nvSpPr>
        <p:spPr>
          <a:xfrm>
            <a:off x="465925" y="913600"/>
            <a:ext cx="7555500" cy="40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Konečné stavy rozvahových účtů k 31.12 se musí rovnat počátečním stavům k 1.1 následujícího účetního období.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701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- </a:t>
            </a: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Počáteční účet rozvažný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88" name="Google Shape;288;p29"/>
          <p:cNvSpPr txBox="1"/>
          <p:nvPr/>
        </p:nvSpPr>
        <p:spPr>
          <a:xfrm>
            <a:off x="8021425" y="767425"/>
            <a:ext cx="483900" cy="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500">
                <a:solidFill>
                  <a:srgbClr val="E06666"/>
                </a:solidFill>
                <a:latin typeface="Nunito"/>
                <a:ea typeface="Nunito"/>
                <a:cs typeface="Nunito"/>
                <a:sym typeface="Nunito"/>
              </a:rPr>
              <a:t>!</a:t>
            </a:r>
            <a:endParaRPr b="1" sz="4500">
              <a:solidFill>
                <a:srgbClr val="E0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89" name="Google Shape;289;p29"/>
          <p:cNvCxnSpPr/>
          <p:nvPr/>
        </p:nvCxnSpPr>
        <p:spPr>
          <a:xfrm>
            <a:off x="2932675" y="1863725"/>
            <a:ext cx="26220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0" name="Google Shape;290;p29"/>
          <p:cNvCxnSpPr/>
          <p:nvPr/>
        </p:nvCxnSpPr>
        <p:spPr>
          <a:xfrm flipH="1">
            <a:off x="4248025" y="1882000"/>
            <a:ext cx="9300" cy="2448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1" name="Google Shape;291;p29"/>
          <p:cNvCxnSpPr/>
          <p:nvPr/>
        </p:nvCxnSpPr>
        <p:spPr>
          <a:xfrm>
            <a:off x="749150" y="2101250"/>
            <a:ext cx="1836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2" name="Google Shape;292;p29"/>
          <p:cNvCxnSpPr/>
          <p:nvPr/>
        </p:nvCxnSpPr>
        <p:spPr>
          <a:xfrm>
            <a:off x="6017625" y="2101250"/>
            <a:ext cx="1836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3" name="Google Shape;293;p29"/>
          <p:cNvCxnSpPr/>
          <p:nvPr/>
        </p:nvCxnSpPr>
        <p:spPr>
          <a:xfrm>
            <a:off x="749150" y="3337925"/>
            <a:ext cx="1836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4" name="Google Shape;294;p29"/>
          <p:cNvSpPr txBox="1"/>
          <p:nvPr/>
        </p:nvSpPr>
        <p:spPr>
          <a:xfrm>
            <a:off x="995825" y="1772350"/>
            <a:ext cx="1507500" cy="2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Pasivní účty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95" name="Google Shape;295;p29"/>
          <p:cNvSpPr txBox="1"/>
          <p:nvPr/>
        </p:nvSpPr>
        <p:spPr>
          <a:xfrm>
            <a:off x="6346425" y="1772350"/>
            <a:ext cx="1507500" cy="2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Aktivní</a:t>
            </a: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účty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296" name="Google Shape;296;p29"/>
          <p:cNvSpPr txBox="1"/>
          <p:nvPr/>
        </p:nvSpPr>
        <p:spPr>
          <a:xfrm>
            <a:off x="488825" y="2993575"/>
            <a:ext cx="2521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431 - VH ve schval.řízení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297" name="Google Shape;297;p29"/>
          <p:cNvCxnSpPr/>
          <p:nvPr/>
        </p:nvCxnSpPr>
        <p:spPr>
          <a:xfrm>
            <a:off x="1665050" y="2101250"/>
            <a:ext cx="4500" cy="767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29"/>
          <p:cNvCxnSpPr/>
          <p:nvPr/>
        </p:nvCxnSpPr>
        <p:spPr>
          <a:xfrm>
            <a:off x="7015775" y="2101250"/>
            <a:ext cx="4500" cy="767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9" name="Google Shape;299;p29"/>
          <p:cNvCxnSpPr/>
          <p:nvPr/>
        </p:nvCxnSpPr>
        <p:spPr>
          <a:xfrm flipH="1">
            <a:off x="1662650" y="3337925"/>
            <a:ext cx="2400" cy="1029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29"/>
          <p:cNvCxnSpPr/>
          <p:nvPr/>
        </p:nvCxnSpPr>
        <p:spPr>
          <a:xfrm>
            <a:off x="1945950" y="2571750"/>
            <a:ext cx="1872900" cy="0"/>
          </a:xfrm>
          <a:prstGeom prst="straightConnector1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301" name="Google Shape;301;p29"/>
          <p:cNvCxnSpPr/>
          <p:nvPr/>
        </p:nvCxnSpPr>
        <p:spPr>
          <a:xfrm>
            <a:off x="4628975" y="2571750"/>
            <a:ext cx="1872900" cy="0"/>
          </a:xfrm>
          <a:prstGeom prst="straightConnector1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302" name="Google Shape;302;p29"/>
          <p:cNvCxnSpPr/>
          <p:nvPr/>
        </p:nvCxnSpPr>
        <p:spPr>
          <a:xfrm>
            <a:off x="2022325" y="3817525"/>
            <a:ext cx="1872900" cy="0"/>
          </a:xfrm>
          <a:prstGeom prst="straightConnector1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303" name="Google Shape;303;p29"/>
          <p:cNvCxnSpPr/>
          <p:nvPr/>
        </p:nvCxnSpPr>
        <p:spPr>
          <a:xfrm>
            <a:off x="844800" y="4193700"/>
            <a:ext cx="4075200" cy="14100"/>
          </a:xfrm>
          <a:prstGeom prst="straightConnector1">
            <a:avLst/>
          </a:prstGeom>
          <a:noFill/>
          <a:ln cap="flat" cmpd="sng" w="28575">
            <a:solidFill>
              <a:srgbClr val="EA9999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304" name="Google Shape;304;p29"/>
          <p:cNvSpPr txBox="1"/>
          <p:nvPr/>
        </p:nvSpPr>
        <p:spPr>
          <a:xfrm>
            <a:off x="2259913" y="3877663"/>
            <a:ext cx="1635300" cy="2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ztráty</a:t>
            </a:r>
            <a:endParaRPr sz="12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05" name="Google Shape;305;p29"/>
          <p:cNvSpPr txBox="1"/>
          <p:nvPr/>
        </p:nvSpPr>
        <p:spPr>
          <a:xfrm>
            <a:off x="1760925" y="3453900"/>
            <a:ext cx="274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Převod disponibilního zůstatku</a:t>
            </a:r>
            <a:endParaRPr sz="10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06" name="Google Shape;306;p29"/>
          <p:cNvSpPr txBox="1"/>
          <p:nvPr/>
        </p:nvSpPr>
        <p:spPr>
          <a:xfrm>
            <a:off x="1643125" y="2208550"/>
            <a:ext cx="2868900" cy="2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Zaúčtování PS pasivních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07" name="Google Shape;307;p29"/>
          <p:cNvSpPr txBox="1"/>
          <p:nvPr/>
        </p:nvSpPr>
        <p:spPr>
          <a:xfrm>
            <a:off x="4348525" y="2208550"/>
            <a:ext cx="2868900" cy="2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Zaúčtování PS aktivních účtů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0"/>
          <p:cNvSpPr txBox="1"/>
          <p:nvPr/>
        </p:nvSpPr>
        <p:spPr>
          <a:xfrm>
            <a:off x="2640125" y="1831750"/>
            <a:ext cx="2613000" cy="5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100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rPr>
              <a:t>Děkuji za pozornost</a:t>
            </a:r>
            <a:endParaRPr b="1" sz="3100">
              <a:solidFill>
                <a:schemeClr val="dk2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313" name="Google Shape;313;p30"/>
          <p:cNvSpPr/>
          <p:nvPr/>
        </p:nvSpPr>
        <p:spPr>
          <a:xfrm>
            <a:off x="5161775" y="1872850"/>
            <a:ext cx="566400" cy="511500"/>
          </a:xfrm>
          <a:prstGeom prst="smileyFace">
            <a:avLst>
              <a:gd fmla="val 4653" name="adj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solidFill>
                  <a:srgbClr val="000000"/>
                </a:solidFill>
              </a:rPr>
              <a:t>Účetní práce za celé </a:t>
            </a:r>
            <a:r>
              <a:rPr lang="cs" sz="1900">
                <a:solidFill>
                  <a:srgbClr val="000000"/>
                </a:solidFill>
              </a:rPr>
              <a:t>účetní</a:t>
            </a:r>
            <a:r>
              <a:rPr lang="cs" sz="1900">
                <a:solidFill>
                  <a:srgbClr val="000000"/>
                </a:solidFill>
              </a:rPr>
              <a:t> období vrcholí v každé úč</a:t>
            </a:r>
            <a:r>
              <a:rPr lang="cs" sz="1900">
                <a:solidFill>
                  <a:srgbClr val="000000"/>
                </a:solidFill>
              </a:rPr>
              <a:t>etní</a:t>
            </a:r>
            <a:r>
              <a:rPr lang="cs" sz="1900">
                <a:solidFill>
                  <a:srgbClr val="000000"/>
                </a:solidFill>
              </a:rPr>
              <a:t> jednotce </a:t>
            </a:r>
            <a:r>
              <a:rPr lang="cs" sz="1900">
                <a:solidFill>
                  <a:srgbClr val="000000"/>
                </a:solidFill>
              </a:rPr>
              <a:t>sestavením</a:t>
            </a:r>
            <a:r>
              <a:rPr lang="cs" sz="1900">
                <a:solidFill>
                  <a:srgbClr val="000000"/>
                </a:solidFill>
              </a:rPr>
              <a:t> </a:t>
            </a:r>
            <a:r>
              <a:rPr lang="cs" sz="1900">
                <a:solidFill>
                  <a:srgbClr val="000000"/>
                </a:solidFill>
              </a:rPr>
              <a:t>účetní</a:t>
            </a:r>
            <a:r>
              <a:rPr lang="cs" sz="1900">
                <a:solidFill>
                  <a:srgbClr val="000000"/>
                </a:solidFill>
              </a:rPr>
              <a:t> </a:t>
            </a:r>
            <a:r>
              <a:rPr lang="cs" sz="1900">
                <a:solidFill>
                  <a:srgbClr val="000000"/>
                </a:solidFill>
                <a:highlight>
                  <a:srgbClr val="FFFF00"/>
                </a:highlight>
              </a:rPr>
              <a:t>závěrky</a:t>
            </a:r>
            <a:r>
              <a:rPr lang="cs" sz="1900">
                <a:solidFill>
                  <a:srgbClr val="000000"/>
                </a:solidFill>
              </a:rPr>
              <a:t>. 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solidFill>
                  <a:srgbClr val="000000"/>
                </a:solidFill>
              </a:rPr>
              <a:t>Před sestavením účetní závěrky je treba k </a:t>
            </a:r>
            <a:r>
              <a:rPr lang="cs" sz="1900">
                <a:solidFill>
                  <a:srgbClr val="000000"/>
                </a:solidFill>
              </a:rPr>
              <a:t>poslednímu</a:t>
            </a:r>
            <a:r>
              <a:rPr lang="cs" sz="1900">
                <a:solidFill>
                  <a:srgbClr val="000000"/>
                </a:solidFill>
              </a:rPr>
              <a:t> dni </a:t>
            </a:r>
            <a:r>
              <a:rPr lang="cs" sz="1900">
                <a:solidFill>
                  <a:srgbClr val="000000"/>
                </a:solidFill>
              </a:rPr>
              <a:t>účetního</a:t>
            </a:r>
            <a:r>
              <a:rPr lang="cs" sz="1900">
                <a:solidFill>
                  <a:srgbClr val="000000"/>
                </a:solidFill>
              </a:rPr>
              <a:t> </a:t>
            </a:r>
            <a:r>
              <a:rPr lang="cs" sz="1900">
                <a:solidFill>
                  <a:srgbClr val="000000"/>
                </a:solidFill>
              </a:rPr>
              <a:t>období</a:t>
            </a:r>
            <a:r>
              <a:rPr lang="cs" sz="1900">
                <a:solidFill>
                  <a:srgbClr val="000000"/>
                </a:solidFill>
              </a:rPr>
              <a:t> </a:t>
            </a:r>
            <a:r>
              <a:rPr lang="cs" sz="1900">
                <a:solidFill>
                  <a:srgbClr val="000000"/>
                </a:solidFill>
                <a:highlight>
                  <a:srgbClr val="FFFF00"/>
                </a:highlight>
              </a:rPr>
              <a:t>uzavřít</a:t>
            </a:r>
            <a:r>
              <a:rPr lang="cs" sz="1900">
                <a:solidFill>
                  <a:srgbClr val="000000"/>
                </a:solidFill>
                <a:highlight>
                  <a:srgbClr val="FCE5CD"/>
                </a:highlight>
              </a:rPr>
              <a:t> </a:t>
            </a:r>
            <a:r>
              <a:rPr lang="cs" sz="1900">
                <a:solidFill>
                  <a:srgbClr val="000000"/>
                </a:solidFill>
              </a:rPr>
              <a:t>účetní</a:t>
            </a:r>
            <a:r>
              <a:rPr lang="cs" sz="1900">
                <a:solidFill>
                  <a:srgbClr val="000000"/>
                </a:solidFill>
              </a:rPr>
              <a:t> knihy.</a:t>
            </a:r>
            <a:endParaRPr sz="5100"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ln cap="flat" cmpd="sng" w="38100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highlight>
                  <a:srgbClr val="F4CCCC"/>
                </a:highlight>
              </a:rPr>
              <a:t>Účetní uzávěrka =</a:t>
            </a:r>
            <a:endParaRPr b="1">
              <a:solidFill>
                <a:srgbClr val="000000"/>
              </a:solidFill>
              <a:highlight>
                <a:srgbClr val="F4CCCC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Účetní uzávěrka je </a:t>
            </a:r>
            <a:r>
              <a:rPr b="1" lang="cs" sz="1200">
                <a:solidFill>
                  <a:srgbClr val="555555"/>
                </a:solidFill>
                <a:highlight>
                  <a:srgbClr val="FFFFFF"/>
                </a:highlight>
              </a:rPr>
              <a:t>uzavření celého účetnictví za dané účetní období</a:t>
            </a: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, které spočívá v uzavření: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80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Aktivních účtů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Pasivních účtů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Nákladových účtů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Výnosových účtů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A to přes závěrkové účty :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i="1" lang="cs" sz="1200">
                <a:solidFill>
                  <a:srgbClr val="555555"/>
                </a:solidFill>
                <a:highlight>
                  <a:srgbClr val="FFFFFF"/>
                </a:highlight>
              </a:rPr>
              <a:t>710</a:t>
            </a:r>
            <a:r>
              <a:rPr i="1" lang="cs" sz="1200">
                <a:solidFill>
                  <a:srgbClr val="555555"/>
                </a:solidFill>
                <a:highlight>
                  <a:srgbClr val="FFFFFF"/>
                </a:highlight>
              </a:rPr>
              <a:t> – Účet zisků a ztrát</a:t>
            </a: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 a 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800"/>
              </a:spcAft>
              <a:buNone/>
            </a:pPr>
            <a:r>
              <a:rPr b="1" i="1" lang="cs" sz="1200">
                <a:solidFill>
                  <a:srgbClr val="555555"/>
                </a:solidFill>
                <a:highlight>
                  <a:srgbClr val="FFFFFF"/>
                </a:highlight>
              </a:rPr>
              <a:t>702</a:t>
            </a:r>
            <a:r>
              <a:rPr i="1" lang="cs" sz="1200">
                <a:solidFill>
                  <a:srgbClr val="555555"/>
                </a:solidFill>
                <a:highlight>
                  <a:srgbClr val="FFFFFF"/>
                </a:highlight>
              </a:rPr>
              <a:t> – Konečný účet </a:t>
            </a:r>
            <a:r>
              <a:rPr i="1" lang="cs" sz="1200">
                <a:solidFill>
                  <a:srgbClr val="555555"/>
                </a:solidFill>
                <a:highlight>
                  <a:srgbClr val="FFFFFF"/>
                </a:highlight>
              </a:rPr>
              <a:t>rozvažný</a:t>
            </a: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.</a:t>
            </a:r>
            <a:endParaRPr/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ln cap="flat" cmpd="sng" w="38100">
            <a:solidFill>
              <a:srgbClr val="EA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highlight>
                  <a:srgbClr val="D9D2E9"/>
                </a:highlight>
              </a:rPr>
              <a:t>Účetní závěrka =</a:t>
            </a:r>
            <a:endParaRPr b="1">
              <a:solidFill>
                <a:schemeClr val="accent1"/>
              </a:solidFill>
              <a:highlight>
                <a:srgbClr val="D9D2E9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Jedná se o celý </a:t>
            </a:r>
            <a:r>
              <a:rPr b="1" lang="cs" sz="1200">
                <a:solidFill>
                  <a:srgbClr val="555555"/>
                </a:solidFill>
                <a:highlight>
                  <a:srgbClr val="FFFFFF"/>
                </a:highlight>
              </a:rPr>
              <a:t>proces, který vede k sestavení účetních výkazů</a:t>
            </a: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. Mezi ně patří: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80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Rozvaha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Výkaz zisků a ztrát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-304800" lvl="0" marL="6477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55555"/>
              </a:buClr>
              <a:buSzPts val="1200"/>
              <a:buFont typeface="Source Code Pro"/>
              <a:buChar char="■"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Příloha k účetní závěrce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A následně se vyplňuje a zasílá </a:t>
            </a:r>
            <a:r>
              <a:rPr b="1" lang="cs" sz="1200">
                <a:solidFill>
                  <a:srgbClr val="555555"/>
                </a:solidFill>
                <a:highlight>
                  <a:srgbClr val="FFFFFF"/>
                </a:highlight>
              </a:rPr>
              <a:t>daňové přiznání</a:t>
            </a:r>
            <a:r>
              <a:rPr lang="cs" sz="1200">
                <a:solidFill>
                  <a:srgbClr val="555555"/>
                </a:solidFill>
                <a:highlight>
                  <a:srgbClr val="FFFFFF"/>
                </a:highlight>
              </a:rPr>
              <a:t> k dani z příjmů finančnímu úřadu.</a:t>
            </a:r>
            <a:endParaRPr sz="1200">
              <a:solidFill>
                <a:srgbClr val="555555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180"/>
              <a:t>Postup prací při uzavírání účetních knih</a:t>
            </a:r>
            <a:endParaRPr sz="3180"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cs"/>
              <a:t>Přípravné práce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1400"/>
              <a:buAutoNum type="alphaLcPeriod"/>
            </a:pPr>
            <a:r>
              <a:rPr lang="cs"/>
              <a:t>inventarizace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1400"/>
              <a:buAutoNum type="alphaLcPeriod"/>
            </a:pPr>
            <a:r>
              <a:rPr lang="cs"/>
              <a:t>zaúčtování účetních operací na konci ÚO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</a:pPr>
            <a:r>
              <a:rPr lang="cs"/>
              <a:t>Účetní uzávěrka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1400"/>
              <a:buAutoNum type="alphaLcPeriod"/>
            </a:pPr>
            <a:r>
              <a:rPr lang="cs"/>
              <a:t>zjištění výsledku hosp. před zdaněním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1400"/>
              <a:buAutoNum type="alphaLcPeriod"/>
            </a:pPr>
            <a:r>
              <a:rPr lang="cs"/>
              <a:t>výpočet základu daně z příjmu a zaúčtování daňové povinnosti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EA9999"/>
              </a:buClr>
              <a:buSzPts val="1400"/>
              <a:buAutoNum type="alphaLcPeriod"/>
            </a:pPr>
            <a:r>
              <a:rPr lang="cs"/>
              <a:t>uzavření všech účtů -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100"/>
              <a:t>(</a:t>
            </a:r>
            <a:r>
              <a:rPr lang="cs" sz="1100"/>
              <a:t>zaúčtování zůstatků </a:t>
            </a:r>
            <a:r>
              <a:rPr lang="cs" sz="1100" u="sng"/>
              <a:t>výsledkových</a:t>
            </a:r>
            <a:r>
              <a:rPr lang="cs" sz="1100"/>
              <a:t> účtů na 710 - účet zisků a ztrát      </a:t>
            </a:r>
            <a:endParaRPr sz="11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100"/>
              <a:t>zaúčtování zůstatků všech </a:t>
            </a:r>
            <a:r>
              <a:rPr lang="cs" sz="1100" u="sng"/>
              <a:t>rozvahových</a:t>
            </a:r>
            <a:r>
              <a:rPr lang="cs" sz="1100"/>
              <a:t> účtů na 702 - konečný účet rozvažný)</a:t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580"/>
              <a:t>1</a:t>
            </a:r>
            <a:r>
              <a:rPr lang="cs" sz="3580">
                <a:solidFill>
                  <a:srgbClr val="EA9999"/>
                </a:solidFill>
              </a:rPr>
              <a:t>a</a:t>
            </a:r>
            <a:r>
              <a:rPr lang="cs" sz="3580"/>
              <a:t> - inventarizace</a:t>
            </a:r>
            <a:endParaRPr sz="3580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237600" y="1187550"/>
            <a:ext cx="4074000" cy="120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highlight>
                  <a:srgbClr val="FFF2CC"/>
                </a:highlight>
              </a:rPr>
              <a:t>Inventura =</a:t>
            </a:r>
            <a:endParaRPr b="1">
              <a:solidFill>
                <a:srgbClr val="000000"/>
              </a:solidFill>
              <a:highlight>
                <a:srgbClr val="FFF2CC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200"/>
              <a:t>první fáze inventarizace. Jsou zjištěny skutečné stavy majetku a závazků a jsou zaznamenány do inventurních soupisů</a:t>
            </a:r>
            <a:endParaRPr sz="1200"/>
          </a:p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4832400" y="1288150"/>
            <a:ext cx="3999900" cy="15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/>
              <a:t>Cíl inventarizace:</a:t>
            </a:r>
            <a:endParaRPr u="sng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cs"/>
              <a:t>Kontrola věcné správnosti účetnictní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cs"/>
              <a:t>Kontrola reálnosti ocenění majetku a závazků</a:t>
            </a:r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237525" y="2487250"/>
            <a:ext cx="4074000" cy="25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highlight>
                  <a:srgbClr val="FFD966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Inventarizace =</a:t>
            </a:r>
            <a:endParaRPr b="1" sz="1300">
              <a:highlight>
                <a:srgbClr val="FFD966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porovnání skutečného stavu se stavem účetním. Můžou vzniknout inventarizační rozdíly: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solidFill>
                  <a:schemeClr val="dk2"/>
                </a:solidFill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Manko</a:t>
            </a:r>
            <a:r>
              <a:rPr lang="cs" sz="1300">
                <a:solidFill>
                  <a:schemeClr val="dk2"/>
                </a:solidFill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       do normy   501/112</a:t>
            </a:r>
            <a:endParaRPr sz="1300">
              <a:solidFill>
                <a:schemeClr val="dk2"/>
              </a:solidFill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			  nad normu  549/112</a:t>
            </a:r>
            <a:endParaRPr sz="1300">
              <a:solidFill>
                <a:schemeClr val="dk2"/>
              </a:solidFill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solidFill>
                  <a:schemeClr val="dk2"/>
                </a:solidFill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Přebytek</a:t>
            </a:r>
            <a:r>
              <a:rPr lang="cs" sz="1300">
                <a:solidFill>
                  <a:schemeClr val="dk2"/>
                </a:solidFill>
                <a:highlight>
                  <a:schemeClr val="lt1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		        	   112/648</a:t>
            </a:r>
            <a:endParaRPr sz="1300">
              <a:solidFill>
                <a:schemeClr val="dk2"/>
              </a:solidFill>
              <a:highlight>
                <a:schemeClr val="lt1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9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(příklad na provozní činnosti)</a:t>
            </a:r>
            <a:endParaRPr sz="9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79" name="Google Shape;79;p16"/>
          <p:cNvCxnSpPr/>
          <p:nvPr/>
        </p:nvCxnSpPr>
        <p:spPr>
          <a:xfrm flipH="1" rot="10800000">
            <a:off x="886175" y="3850575"/>
            <a:ext cx="8862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6"/>
          <p:cNvCxnSpPr/>
          <p:nvPr/>
        </p:nvCxnSpPr>
        <p:spPr>
          <a:xfrm>
            <a:off x="904475" y="3850575"/>
            <a:ext cx="849600" cy="255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6"/>
          <p:cNvCxnSpPr/>
          <p:nvPr/>
        </p:nvCxnSpPr>
        <p:spPr>
          <a:xfrm flipH="1" rot="10800000">
            <a:off x="1196775" y="4275425"/>
            <a:ext cx="730800" cy="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2" name="Google Shape;82;p16"/>
          <p:cNvSpPr txBox="1"/>
          <p:nvPr/>
        </p:nvSpPr>
        <p:spPr>
          <a:xfrm>
            <a:off x="4572000" y="3142450"/>
            <a:ext cx="4218600" cy="18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Manka a škody na majetku jsou daňově účinným nákladem pouze do </a:t>
            </a:r>
            <a:r>
              <a:rPr lang="cs" sz="1100" u="sng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výše náhrady</a:t>
            </a:r>
            <a:endParaRPr sz="1100" u="sng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 škod existují 2 výjimky, kdy bude daňově účinným v plné výší: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Source Code Pro"/>
              <a:buAutoNum type="arabicPeriod"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potvrzení od policie o neznámém pachateli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Source Code Pro"/>
              <a:buAutoNum type="arabicPeriod"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důsledek živelní pohromy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Přebytky majetku zaúčtované do výnosů </a:t>
            </a:r>
            <a:r>
              <a:rPr lang="cs" sz="1100" u="sng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vždy</a:t>
            </a: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vstupují do základu daně z příjmu.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highlight>
                  <a:schemeClr val="lt1"/>
                </a:highlight>
              </a:rPr>
              <a:t>1</a:t>
            </a:r>
            <a:r>
              <a:rPr lang="cs">
                <a:solidFill>
                  <a:srgbClr val="EA9999"/>
                </a:solidFill>
                <a:highlight>
                  <a:schemeClr val="lt1"/>
                </a:highlight>
              </a:rPr>
              <a:t>b </a:t>
            </a:r>
            <a:r>
              <a:rPr lang="cs">
                <a:highlight>
                  <a:schemeClr val="lt1"/>
                </a:highlight>
              </a:rPr>
              <a:t>- </a:t>
            </a:r>
            <a:r>
              <a:rPr lang="cs" sz="3400">
                <a:highlight>
                  <a:schemeClr val="lt1"/>
                </a:highlight>
              </a:rPr>
              <a:t>zaúčtování účetních operací na konci ÚO</a:t>
            </a:r>
            <a:endParaRPr sz="6200">
              <a:highlight>
                <a:schemeClr val="lt1"/>
              </a:highlight>
            </a:endParaRPr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228675"/>
            <a:ext cx="79563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/>
              <a:t>Pro zobrazení správné hospodářské a finanční situace je třeba:</a:t>
            </a:r>
            <a:endParaRPr sz="1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cs" sz="1300"/>
              <a:t>do výsledku hospodaření promítnout dlouhodobě i krátkodobě existující rizika a možné ztráty ještě před jejich vznikem.</a:t>
            </a:r>
            <a:endParaRPr sz="13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cs" sz="1300"/>
              <a:t>náklady, výdaje, výnosy a příjmy přiřadit k tomu období, kterého se časově a věcně týkají.</a:t>
            </a:r>
            <a:endParaRPr sz="13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lphaLcParenR"/>
            </a:pPr>
            <a:r>
              <a:rPr lang="cs" sz="1300"/>
              <a:t>zaúčtovat účetní případy, které sice již nastaly, ale nejsou k nim doklady.</a:t>
            </a:r>
            <a:endParaRPr sz="1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/>
        </p:nvSpPr>
        <p:spPr>
          <a:xfrm>
            <a:off x="205050" y="127900"/>
            <a:ext cx="8693400" cy="1754100"/>
          </a:xfrm>
          <a:prstGeom prst="rect">
            <a:avLst/>
          </a:prstGeom>
          <a:noFill/>
          <a:ln cap="flat" cmpd="sng" w="3810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Code Pro"/>
              <a:buAutoNum type="arabicPeriod"/>
            </a:pPr>
            <a:r>
              <a:rPr b="1" lang="cs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závěrečné operace u zásob</a:t>
            </a:r>
            <a:endParaRPr b="1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Source Code Pro"/>
              <a:buChar char="-"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proúčtovat zásoby na cestě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Source Code Pro"/>
              <a:buChar char="-"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proúčtování dohadných položek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Source Code Pro"/>
              <a:buChar char="-"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porovnání inventury s účetním stavem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 způsobu B musíme ještě převést KS zásob na sklad.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205050" y="1945950"/>
            <a:ext cx="8693400" cy="3197700"/>
          </a:xfrm>
          <a:prstGeom prst="rect">
            <a:avLst/>
          </a:prstGeom>
          <a:noFill/>
          <a:ln cap="flat" cmpd="sng" w="3810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2. časové rozlišení N a V</a:t>
            </a:r>
            <a:endParaRPr b="1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Náklady a výnosy se věcně účtují do období, s nímž časově a věcně souvisí. Nikoliv do období, ve kterém proběhla platba.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solidFill>
                  <a:schemeClr val="accent1"/>
                </a:solidFill>
                <a:highlight>
                  <a:srgbClr val="FFE599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Výdaje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příštích 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období:										MD		DAL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202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	Časové rozlišení nájemného				20.000		518		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383</a:t>
            </a:r>
            <a:endParaRPr b="1"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202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V lednu zaplaceno nájemné za prosinec	20.000		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383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221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solidFill>
                  <a:schemeClr val="accent1"/>
                </a:solidFill>
                <a:highlight>
                  <a:srgbClr val="93C47D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Výnosy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příštích období: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202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Přijato školné						100.000		221		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384</a:t>
            </a:r>
            <a:endParaRPr b="1"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202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Časové rozlišení školného za 2022		30.000		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384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602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202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Časové rozlišení školného za 2023		70.000		</a:t>
            </a:r>
            <a:r>
              <a:rPr b="1"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384</a:t>
            </a:r>
            <a:r>
              <a:rPr lang="cs" sz="13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602	</a:t>
            </a:r>
            <a:endParaRPr sz="13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95" name="Google Shape;95;p18"/>
          <p:cNvCxnSpPr/>
          <p:nvPr/>
        </p:nvCxnSpPr>
        <p:spPr>
          <a:xfrm flipH="1">
            <a:off x="7025475" y="3352925"/>
            <a:ext cx="502500" cy="2376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8"/>
          <p:cNvCxnSpPr/>
          <p:nvPr/>
        </p:nvCxnSpPr>
        <p:spPr>
          <a:xfrm flipH="1">
            <a:off x="7071275" y="4147700"/>
            <a:ext cx="511500" cy="2010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8"/>
          <p:cNvCxnSpPr/>
          <p:nvPr/>
        </p:nvCxnSpPr>
        <p:spPr>
          <a:xfrm flipH="1">
            <a:off x="7071250" y="4165950"/>
            <a:ext cx="529800" cy="3837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/>
        </p:nvSpPr>
        <p:spPr>
          <a:xfrm>
            <a:off x="310625" y="173525"/>
            <a:ext cx="7838700" cy="12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3. dohadné položky</a:t>
            </a:r>
            <a:endParaRPr b="1" sz="16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Source Code Pro"/>
              <a:buChar char="-"/>
            </a:pP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existující, avšak nepotvrzené </a:t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pohledávky</a:t>
            </a: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(388-dohadné účty aktivní)</a:t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závazky</a:t>
            </a: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(389- dohadné účty pasivní)</a:t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347175" y="1667350"/>
            <a:ext cx="8067000" cy="1630800"/>
          </a:xfrm>
          <a:prstGeom prst="rect">
            <a:avLst/>
          </a:prstGeom>
          <a:noFill/>
          <a:ln cap="flat" cmpd="sng" w="38100">
            <a:solidFill>
              <a:srgbClr val="F4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chemeClr val="accent1"/>
                </a:solidFill>
                <a:highlight>
                  <a:srgbClr val="EAD1D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účtování dohadných ú. </a:t>
            </a:r>
            <a:r>
              <a:rPr b="1" lang="cs" sz="1600">
                <a:solidFill>
                  <a:schemeClr val="accent1"/>
                </a:solidFill>
                <a:highlight>
                  <a:srgbClr val="EAD1D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AKTIVNÍCH</a:t>
            </a:r>
            <a:r>
              <a:rPr lang="cs" sz="1600">
                <a:solidFill>
                  <a:schemeClr val="accent1"/>
                </a:solidFill>
                <a:highlight>
                  <a:srgbClr val="EAD1D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:</a:t>
            </a:r>
            <a:r>
              <a:rPr lang="cs"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	</a:t>
            </a:r>
            <a:r>
              <a:rPr lang="cs" sz="15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MD		DAL</a:t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Dohadná 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pohledávka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za pojišťovnu   		200.000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388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648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 roce 2023 náhrada od pojišťovny: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a) předpis pojistné náhrady				190.000		378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388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b) zrušení zůstatku dohadné položky		 10.000		648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388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Příjem poukázané náhrady od pojišťovny		190.000		221		378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347175" y="3407675"/>
            <a:ext cx="8067000" cy="1562400"/>
          </a:xfrm>
          <a:prstGeom prst="rect">
            <a:avLst/>
          </a:prstGeom>
          <a:noFill/>
          <a:ln cap="flat" cmpd="sng" w="38100">
            <a:solidFill>
              <a:srgbClr val="9FC5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chemeClr val="accent1"/>
                </a:solidFill>
                <a:highlight>
                  <a:srgbClr val="CFE2F3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účtování dohadných ú. </a:t>
            </a:r>
            <a:r>
              <a:rPr b="1" lang="cs" sz="1600">
                <a:solidFill>
                  <a:schemeClr val="accent1"/>
                </a:solidFill>
                <a:highlight>
                  <a:srgbClr val="CFE2F3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PASIVNÍCH</a:t>
            </a:r>
            <a:r>
              <a:rPr lang="cs" sz="1600">
                <a:solidFill>
                  <a:schemeClr val="accent1"/>
                </a:solidFill>
                <a:highlight>
                  <a:srgbClr val="CFE2F3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:</a:t>
            </a: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		MD		DAL</a:t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Nevyfakturovaná dodávka materiálu			450.000		111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389</a:t>
            </a:r>
            <a:endParaRPr b="1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 roce 2023 FAP od dodavatele 					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a) 	cena bez daně						400.000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389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321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b)  DPH 21%								84.000		343		321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Rozdíl mezi odhadnutou částkou a FAP		50.000		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389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111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05" name="Google Shape;105;p19"/>
          <p:cNvCxnSpPr/>
          <p:nvPr/>
        </p:nvCxnSpPr>
        <p:spPr>
          <a:xfrm>
            <a:off x="7189925" y="2156075"/>
            <a:ext cx="548100" cy="4203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9"/>
          <p:cNvCxnSpPr/>
          <p:nvPr/>
        </p:nvCxnSpPr>
        <p:spPr>
          <a:xfrm>
            <a:off x="7208200" y="2183475"/>
            <a:ext cx="511500" cy="6120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9"/>
          <p:cNvCxnSpPr/>
          <p:nvPr/>
        </p:nvCxnSpPr>
        <p:spPr>
          <a:xfrm flipH="1">
            <a:off x="7189925" y="3901025"/>
            <a:ext cx="529800" cy="3564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9"/>
          <p:cNvCxnSpPr/>
          <p:nvPr/>
        </p:nvCxnSpPr>
        <p:spPr>
          <a:xfrm flipH="1">
            <a:off x="7199000" y="3891875"/>
            <a:ext cx="539100" cy="776700"/>
          </a:xfrm>
          <a:prstGeom prst="straightConnector1">
            <a:avLst/>
          </a:prstGeom>
          <a:noFill/>
          <a:ln cap="flat" cmpd="sng" w="9525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219250" y="210125"/>
            <a:ext cx="85512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4. Rezervy</a:t>
            </a:r>
            <a:endParaRPr b="1" sz="16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219250" y="831525"/>
            <a:ext cx="8405100" cy="17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5. Kurzové rozdíly</a:t>
            </a:r>
            <a:endParaRPr b="1" sz="16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 pohledávek a závazků (zpravidla neuhrazených faktur). Všechny kurzové rozdíly se účtují 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výsledkově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					563			663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 majetku evidovaného v cizí měně (např. valutová pokladna)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501900" y="2704250"/>
            <a:ext cx="8140200" cy="21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6. Opravné položky</a:t>
            </a:r>
            <a:endParaRPr b="1" sz="16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vytvářejí se k majetkovým účtům v případě že: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1371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skutečná hodnota majetku je nižší než účetní hodnota.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1371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snížení tohoto majetku není trvalého charakteru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Opravné položky lze tvořit zejména k dlouhodobému majetku, zásobám a pohledávkám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6" name="Google Shape;116;p20"/>
          <p:cNvSpPr/>
          <p:nvPr/>
        </p:nvSpPr>
        <p:spPr>
          <a:xfrm>
            <a:off x="5929175" y="1799757"/>
            <a:ext cx="283200" cy="288000"/>
          </a:xfrm>
          <a:prstGeom prst="mathPlus">
            <a:avLst>
              <a:gd fmla="val 23520" name="adj1"/>
            </a:avLst>
          </a:prstGeom>
          <a:solidFill>
            <a:srgbClr val="6AA84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7" name="Google Shape;117;p20"/>
          <p:cNvSpPr/>
          <p:nvPr/>
        </p:nvSpPr>
        <p:spPr>
          <a:xfrm>
            <a:off x="4572000" y="1843250"/>
            <a:ext cx="228300" cy="201000"/>
          </a:xfrm>
          <a:prstGeom prst="mathMinus">
            <a:avLst>
              <a:gd fmla="val 23520" name="adj1"/>
            </a:avLst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3300"/>
              <a:t>2</a:t>
            </a:r>
            <a:r>
              <a:rPr lang="cs" sz="3300">
                <a:solidFill>
                  <a:srgbClr val="EA9999"/>
                </a:solidFill>
              </a:rPr>
              <a:t>a</a:t>
            </a:r>
            <a:r>
              <a:rPr lang="cs" sz="3300"/>
              <a:t> - Zjištění výsledku hospodaření</a:t>
            </a:r>
            <a:endParaRPr sz="3300"/>
          </a:p>
        </p:txBody>
      </p:sp>
      <p:sp>
        <p:nvSpPr>
          <p:cNvPr id="123" name="Google Shape;123;p21"/>
          <p:cNvSpPr txBox="1"/>
          <p:nvPr/>
        </p:nvSpPr>
        <p:spPr>
          <a:xfrm>
            <a:off x="5655125" y="264950"/>
            <a:ext cx="2960100" cy="977400"/>
          </a:xfrm>
          <a:prstGeom prst="rect">
            <a:avLst/>
          </a:prstGeom>
          <a:noFill/>
          <a:ln cap="flat" cmpd="sng" w="38100">
            <a:solidFill>
              <a:srgbClr val="EA9999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 </a:t>
            </a: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zisk</a:t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 - N = VH	  </a:t>
            </a:r>
            <a:r>
              <a:rPr lang="cs" sz="11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nebo</a:t>
            </a:r>
            <a:endParaRPr sz="11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   		</a:t>
            </a: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cs" sz="16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ztráta</a:t>
            </a:r>
            <a:endParaRPr sz="16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cxnSp>
        <p:nvCxnSpPr>
          <p:cNvPr id="124" name="Google Shape;124;p21"/>
          <p:cNvCxnSpPr/>
          <p:nvPr/>
        </p:nvCxnSpPr>
        <p:spPr>
          <a:xfrm flipH="1" rot="10800000">
            <a:off x="7217325" y="520800"/>
            <a:ext cx="402000" cy="246600"/>
          </a:xfrm>
          <a:prstGeom prst="straightConnector1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21"/>
          <p:cNvCxnSpPr/>
          <p:nvPr/>
        </p:nvCxnSpPr>
        <p:spPr>
          <a:xfrm>
            <a:off x="7244775" y="767400"/>
            <a:ext cx="347100" cy="264900"/>
          </a:xfrm>
          <a:prstGeom prst="straightConnector1">
            <a:avLst/>
          </a:prstGeom>
          <a:noFill/>
          <a:ln cap="flat" cmpd="sng" w="9525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6" name="Google Shape;126;p21"/>
          <p:cNvSpPr txBox="1"/>
          <p:nvPr/>
        </p:nvSpPr>
        <p:spPr>
          <a:xfrm>
            <a:off x="420250" y="1057550"/>
            <a:ext cx="8377500" cy="15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accent1"/>
                </a:solidFill>
                <a:highlight>
                  <a:srgbClr val="FFF2CC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Účetní VH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se 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zjišťuje ve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struktuře: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lphaLcParenR"/>
            </a:pP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provozní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porovnání obratů účt. skupin 50 až 55, 58 (provozní náklady)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       				a 60 až 64 (provozní výnosy)  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       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lphaLcParenR"/>
            </a:pP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finanční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- porovnáním obratů účt. skupin 56, 57 (finanční náklady)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						a 66 (finanční výnosy)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27" name="Google Shape;127;p21"/>
          <p:cNvSpPr txBox="1"/>
          <p:nvPr/>
        </p:nvSpPr>
        <p:spPr>
          <a:xfrm>
            <a:off x="447150" y="2596900"/>
            <a:ext cx="8249700" cy="24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Ve výkazu zisku a ztráty se obě části VH sečtou a celkový výsledek je zde uveden ve dvojím pojetí: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3657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VH 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před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zdaněním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36576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AutoNum type="arabicPeriod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VH </a:t>
            </a:r>
            <a:r>
              <a:rPr b="1"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</a:t>
            </a: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zdanění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Účetní VH se zjišťuje na účtu 710 - účet zisků a ztrát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-"/>
            </a:pPr>
            <a:r>
              <a:rPr lang="c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Tam se na konci úč. období převedou obraty nákladových a výnosových účtů</a:t>
            </a:r>
            <a:endParaRPr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