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Amatic SC"/>
      <p:regular r:id="rId11"/>
      <p:bold r:id="rId12"/>
    </p:embeddedFont>
    <p:embeddedFont>
      <p:font typeface="Source Code Pr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maticSC-regular.fntdata"/><Relationship Id="rId10" Type="http://schemas.openxmlformats.org/officeDocument/2006/relationships/slide" Target="slides/slide5.xml"/><Relationship Id="rId13" Type="http://schemas.openxmlformats.org/officeDocument/2006/relationships/font" Target="fonts/SourceCodePro-regular.fntdata"/><Relationship Id="rId12" Type="http://schemas.openxmlformats.org/officeDocument/2006/relationships/font" Target="fonts/AmaticS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italic.fntdata"/><Relationship Id="rId14" Type="http://schemas.openxmlformats.org/officeDocument/2006/relationships/font" Target="fonts/SourceCodePro-bold.fntdata"/><Relationship Id="rId16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2a07fbd1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2a07fbd1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2a07fbd15b_0_8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2a07fbd15b_0_8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2a07fbd15b_0_8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2a07fbd15b_0_8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a07fbd15b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2a07fbd15b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2275950" y="1093950"/>
            <a:ext cx="4592100" cy="1679100"/>
          </a:xfrm>
          <a:prstGeom prst="rect">
            <a:avLst/>
          </a:prstGeom>
          <a:solidFill>
            <a:srgbClr val="FFFFFF"/>
          </a:solidFill>
          <a:ln cap="flat" cmpd="sng" w="152400">
            <a:solidFill>
              <a:srgbClr val="EAD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8288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280"/>
              <a:t> </a:t>
            </a:r>
            <a:r>
              <a:rPr lang="cs" sz="3280"/>
              <a:t>Účet </a:t>
            </a:r>
            <a:endParaRPr sz="32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780">
                <a:highlight>
                  <a:srgbClr val="EAD1DC"/>
                </a:highlight>
              </a:rPr>
              <a:t>345</a:t>
            </a:r>
            <a:r>
              <a:rPr lang="cs" sz="3280"/>
              <a:t> - ostatní daně a poplatky</a:t>
            </a:r>
            <a:endParaRPr sz="3280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cs" sz="1700"/>
              <a:t>Anna Jeřábková</a:t>
            </a:r>
            <a:endParaRPr b="0"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ln cap="flat" cmpd="sng" w="76200">
            <a:solidFill>
              <a:srgbClr val="EAD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345 - Ostatní daně a poplatky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ln cap="flat" cmpd="sng" w="38100">
            <a:solidFill>
              <a:srgbClr val="F4CCCC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52525"/>
              </a:buClr>
              <a:buSzPts val="1600"/>
              <a:buChar char="★"/>
            </a:pPr>
            <a:r>
              <a:rPr lang="cs" sz="1600">
                <a:solidFill>
                  <a:schemeClr val="accent1"/>
                </a:solidFill>
              </a:rPr>
              <a:t>P</a:t>
            </a:r>
            <a:r>
              <a:rPr lang="cs" sz="1600">
                <a:solidFill>
                  <a:schemeClr val="accent1"/>
                </a:solidFill>
              </a:rPr>
              <a:t>asivní účet</a:t>
            </a:r>
            <a:endParaRPr sz="1600">
              <a:solidFill>
                <a:schemeClr val="accen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★"/>
            </a:pPr>
            <a:r>
              <a:rPr lang="cs" sz="1600">
                <a:solidFill>
                  <a:schemeClr val="accent1"/>
                </a:solidFill>
              </a:rPr>
              <a:t>Účtuje se zde daň:</a:t>
            </a:r>
            <a:endParaRPr sz="1600">
              <a:solidFill>
                <a:schemeClr val="accent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○"/>
            </a:pPr>
            <a:r>
              <a:rPr lang="cs" sz="1200">
                <a:solidFill>
                  <a:schemeClr val="accent1"/>
                </a:solidFill>
              </a:rPr>
              <a:t>spotřební</a:t>
            </a:r>
            <a:endParaRPr sz="1200">
              <a:solidFill>
                <a:schemeClr val="accent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○"/>
            </a:pPr>
            <a:r>
              <a:rPr lang="cs" sz="1200">
                <a:solidFill>
                  <a:schemeClr val="accent1"/>
                </a:solidFill>
              </a:rPr>
              <a:t>silniční </a:t>
            </a:r>
            <a:endParaRPr sz="1200">
              <a:solidFill>
                <a:schemeClr val="accent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○"/>
            </a:pPr>
            <a:r>
              <a:rPr lang="cs" sz="1200">
                <a:solidFill>
                  <a:schemeClr val="accent1"/>
                </a:solidFill>
              </a:rPr>
              <a:t>dědická</a:t>
            </a:r>
            <a:endParaRPr sz="1200">
              <a:solidFill>
                <a:schemeClr val="accent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○"/>
            </a:pPr>
            <a:r>
              <a:rPr lang="cs" sz="1200">
                <a:solidFill>
                  <a:schemeClr val="accent1"/>
                </a:solidFill>
              </a:rPr>
              <a:t>darovací</a:t>
            </a:r>
            <a:endParaRPr sz="1200">
              <a:solidFill>
                <a:schemeClr val="accent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○"/>
            </a:pPr>
            <a:r>
              <a:rPr lang="cs" sz="1200">
                <a:solidFill>
                  <a:schemeClr val="accent1"/>
                </a:solidFill>
              </a:rPr>
              <a:t>daň z nemovitých věcí</a:t>
            </a:r>
            <a:endParaRPr sz="1200">
              <a:solidFill>
                <a:schemeClr val="accent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○"/>
            </a:pPr>
            <a:r>
              <a:rPr lang="cs" sz="1200">
                <a:solidFill>
                  <a:schemeClr val="accent1"/>
                </a:solidFill>
              </a:rPr>
              <a:t>daň k ochraně životního prostředí</a:t>
            </a:r>
            <a:endParaRPr sz="1200">
              <a:solidFill>
                <a:schemeClr val="accent1"/>
              </a:solidFill>
            </a:endParaRPr>
          </a:p>
          <a:p>
            <a:pPr indent="0" lvl="0" marL="457200" rtl="0" algn="r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accent1"/>
                </a:solidFill>
              </a:rPr>
              <a:t>…</a:t>
            </a:r>
            <a:r>
              <a:rPr lang="cs" sz="1000">
                <a:solidFill>
                  <a:schemeClr val="accent1"/>
                </a:solidFill>
              </a:rPr>
              <a:t>tedy daně, u kterých je poplatníkem podnik</a:t>
            </a:r>
            <a:endParaRPr sz="1000">
              <a:solidFill>
                <a:schemeClr val="accent1"/>
              </a:solidFill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Char char="★"/>
            </a:pPr>
            <a:r>
              <a:rPr lang="cs" sz="1500">
                <a:solidFill>
                  <a:srgbClr val="000000"/>
                </a:solidFill>
              </a:rPr>
              <a:t>Účtuje se zde daňová povinnost spotřební daně a její placení, nároky na vrácení a její vracení. Dále se zde účtují předpisy a úhrady silniční daně, daně z nemovitých věcí a poplatky.</a:t>
            </a:r>
            <a:endParaRPr sz="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ln cap="flat" cmpd="sng" w="76200">
            <a:solidFill>
              <a:srgbClr val="EAD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 co se kam účtuje?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476588"/>
            <a:ext cx="4193100" cy="2158200"/>
          </a:xfrm>
          <a:prstGeom prst="rect">
            <a:avLst/>
          </a:prstGeom>
          <a:ln cap="flat" cmpd="sng" w="28575">
            <a:solidFill>
              <a:srgbClr val="CC412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rgbClr val="252525"/>
                </a:solidFill>
                <a:highlight>
                  <a:srgbClr val="EA9999"/>
                </a:highlight>
              </a:rPr>
              <a:t>Strana </a:t>
            </a:r>
            <a:r>
              <a:rPr b="1" lang="cs" sz="1700">
                <a:solidFill>
                  <a:srgbClr val="252525"/>
                </a:solidFill>
                <a:highlight>
                  <a:srgbClr val="EA9999"/>
                </a:highlight>
              </a:rPr>
              <a:t>MD</a:t>
            </a:r>
            <a:endParaRPr b="1" sz="1700">
              <a:solidFill>
                <a:srgbClr val="252525"/>
              </a:solidFill>
              <a:highlight>
                <a:srgbClr val="EA9999"/>
              </a:highlight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252525"/>
              </a:buClr>
              <a:buSzPts val="1400"/>
              <a:buChar char="★"/>
            </a:pPr>
            <a:r>
              <a:rPr b="1" lang="cs" sz="1400">
                <a:solidFill>
                  <a:srgbClr val="252525"/>
                </a:solidFill>
                <a:highlight>
                  <a:schemeClr val="lt1"/>
                </a:highlight>
              </a:rPr>
              <a:t>úhrada daňové povinnosti</a:t>
            </a:r>
            <a:endParaRPr b="1" sz="14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252525"/>
              </a:buClr>
              <a:buSzPts val="1400"/>
              <a:buChar char="★"/>
            </a:pPr>
            <a:r>
              <a:rPr b="1" lang="cs" sz="1400">
                <a:solidFill>
                  <a:srgbClr val="252525"/>
                </a:solidFill>
                <a:highlight>
                  <a:schemeClr val="lt1"/>
                </a:highlight>
              </a:rPr>
              <a:t>úhrada záloh</a:t>
            </a:r>
            <a:endParaRPr b="1" sz="14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252525"/>
              </a:buClr>
              <a:buSzPts val="1400"/>
              <a:buChar char="★"/>
            </a:pPr>
            <a:r>
              <a:rPr b="1" lang="cs" sz="1400">
                <a:solidFill>
                  <a:srgbClr val="252525"/>
                </a:solidFill>
                <a:highlight>
                  <a:schemeClr val="lt1"/>
                </a:highlight>
              </a:rPr>
              <a:t>nároky na vrácení daně</a:t>
            </a:r>
            <a:endParaRPr b="1" sz="14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252525"/>
              </a:buClr>
              <a:buSzPts val="1400"/>
              <a:buChar char="★"/>
            </a:pPr>
            <a:r>
              <a:rPr b="1" lang="cs" sz="1400">
                <a:solidFill>
                  <a:srgbClr val="252525"/>
                </a:solidFill>
                <a:highlight>
                  <a:schemeClr val="lt1"/>
                </a:highlight>
              </a:rPr>
              <a:t>úhrada úroků z prodlení</a:t>
            </a:r>
            <a:endParaRPr b="1" sz="1400">
              <a:solidFill>
                <a:srgbClr val="252525"/>
              </a:solidFill>
              <a:highlight>
                <a:schemeClr val="lt1"/>
              </a:highlight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4639200" y="1476588"/>
            <a:ext cx="4193100" cy="21582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highlight>
                  <a:srgbClr val="A4C2F4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Strana </a:t>
            </a:r>
            <a:r>
              <a:rPr b="1" lang="cs" sz="1700">
                <a:highlight>
                  <a:srgbClr val="A4C2F4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D</a:t>
            </a:r>
            <a:endParaRPr b="1" sz="1700">
              <a:highlight>
                <a:srgbClr val="A4C2F4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highlight>
                <a:srgbClr val="A4C2F4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Source Code Pro"/>
              <a:buChar char="★"/>
            </a:pPr>
            <a:r>
              <a:rPr b="1" lang="cs">
                <a:highlight>
                  <a:schemeClr val="lt1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daňová povinnost</a:t>
            </a:r>
            <a:endParaRPr b="1">
              <a:highlight>
                <a:schemeClr val="lt1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Source Code Pro"/>
              <a:buChar char="★"/>
            </a:pPr>
            <a:r>
              <a:rPr b="1" lang="cs">
                <a:highlight>
                  <a:schemeClr val="lt1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vrácení daně</a:t>
            </a:r>
            <a:endParaRPr b="1">
              <a:highlight>
                <a:schemeClr val="lt1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Source Code Pro"/>
              <a:buChar char="★"/>
            </a:pPr>
            <a:r>
              <a:rPr b="1" lang="cs">
                <a:highlight>
                  <a:schemeClr val="lt1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předpisy úroků z prodlení</a:t>
            </a:r>
            <a:endParaRPr b="1">
              <a:highlight>
                <a:schemeClr val="lt1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chemeClr val="lt1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311700" y="4017525"/>
            <a:ext cx="8520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Source Code Pro"/>
                <a:ea typeface="Source Code Pro"/>
                <a:cs typeface="Source Code Pro"/>
                <a:sym typeface="Source Code Pro"/>
              </a:rPr>
              <a:t>Na konci účetního období vykazuje účet skutečný celkový stav dluhu nebo pohledávky k finančnímu orgánu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rgbClr val="EAD1DC"/>
                </a:highlight>
              </a:rPr>
              <a:t>Příklady</a:t>
            </a:r>
            <a:r>
              <a:rPr lang="cs"/>
              <a:t>: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28675"/>
            <a:ext cx="8520600" cy="3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770"/>
              <a:buNone/>
            </a:pPr>
            <a:r>
              <a:rPr lang="cs" sz="1660"/>
              <a:t>Doklad		Případ								   	MD		 D</a:t>
            </a:r>
            <a:endParaRPr sz="1660"/>
          </a:p>
        </p:txBody>
      </p:sp>
      <p:sp>
        <p:nvSpPr>
          <p:cNvPr id="78" name="Google Shape;78;p16"/>
          <p:cNvSpPr txBox="1"/>
          <p:nvPr/>
        </p:nvSpPr>
        <p:spPr>
          <a:xfrm>
            <a:off x="311700" y="1657475"/>
            <a:ext cx="8143200" cy="28194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VÚD		Daňová povinnost - silniční daň			531		</a:t>
            </a:r>
            <a:r>
              <a:rPr b="1" lang="cs" sz="1600">
                <a:latin typeface="Source Code Pro"/>
                <a:ea typeface="Source Code Pro"/>
                <a:cs typeface="Source Code Pro"/>
                <a:sym typeface="Source Code Pro"/>
              </a:rPr>
              <a:t>345</a:t>
            </a: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	</a:t>
            </a:r>
            <a:endParaRPr sz="1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VBÚ		Zaplacena silniční daň						</a:t>
            </a:r>
            <a:r>
              <a:rPr b="1" lang="cs" sz="1600">
                <a:latin typeface="Source Code Pro"/>
                <a:ea typeface="Source Code Pro"/>
                <a:cs typeface="Source Code Pro"/>
                <a:sym typeface="Source Code Pro"/>
              </a:rPr>
              <a:t>345	</a:t>
            </a: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	221</a:t>
            </a:r>
            <a:endParaRPr sz="1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		Úhrada pokut za znečišťování ovzduší		</a:t>
            </a:r>
            <a:r>
              <a:rPr b="1" lang="cs" sz="1600">
                <a:latin typeface="Source Code Pro"/>
                <a:ea typeface="Source Code Pro"/>
                <a:cs typeface="Source Code Pro"/>
                <a:sym typeface="Source Code Pro"/>
              </a:rPr>
              <a:t>345		</a:t>
            </a: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221</a:t>
            </a:r>
            <a:endParaRPr sz="1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		Dědictví přijaté na BÚ						221		</a:t>
            </a:r>
            <a:r>
              <a:rPr b="1" lang="cs" sz="1600">
                <a:latin typeface="Source Code Pro"/>
                <a:ea typeface="Source Code Pro"/>
                <a:cs typeface="Source Code Pro"/>
                <a:sym typeface="Source Code Pro"/>
              </a:rPr>
              <a:t>345</a:t>
            </a:r>
            <a:endParaRPr b="1" sz="1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VÚD		Předpis daně z nemovitých věcí				532		</a:t>
            </a:r>
            <a:r>
              <a:rPr b="1" lang="cs" sz="1600">
                <a:latin typeface="Source Code Pro"/>
                <a:ea typeface="Source Code Pro"/>
                <a:cs typeface="Source Code Pro"/>
                <a:sym typeface="Source Code Pro"/>
              </a:rPr>
              <a:t>345</a:t>
            </a:r>
            <a:endParaRPr b="1" sz="1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VÚD		Pokuta za pozdní předložení daňového 		545		</a:t>
            </a:r>
            <a:r>
              <a:rPr b="1" lang="cs" sz="1600">
                <a:latin typeface="Source Code Pro"/>
                <a:ea typeface="Source Code Pro"/>
                <a:cs typeface="Source Code Pro"/>
                <a:sym typeface="Source Code Pro"/>
              </a:rPr>
              <a:t>345</a:t>
            </a:r>
            <a:endParaRPr sz="16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latin typeface="Source Code Pro"/>
                <a:ea typeface="Source Code Pro"/>
                <a:cs typeface="Source Code Pro"/>
                <a:sym typeface="Source Code Pro"/>
              </a:rPr>
              <a:t>přiznání	</a:t>
            </a:r>
            <a:endParaRPr b="1" sz="16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79" name="Google Shape;79;p16"/>
          <p:cNvCxnSpPr/>
          <p:nvPr/>
        </p:nvCxnSpPr>
        <p:spPr>
          <a:xfrm flipH="1">
            <a:off x="6738025" y="1981750"/>
            <a:ext cx="477300" cy="2433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triangl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2900"/>
              <a:t>Děkuju za pozornost :)</a:t>
            </a:r>
            <a:endParaRPr sz="2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