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70" r:id="rId4"/>
    <p:sldId id="269" r:id="rId5"/>
    <p:sldId id="259" r:id="rId6"/>
    <p:sldId id="271" r:id="rId7"/>
    <p:sldId id="260" r:id="rId8"/>
    <p:sldId id="261" r:id="rId9"/>
    <p:sldId id="262" r:id="rId10"/>
    <p:sldId id="263" r:id="rId11"/>
    <p:sldId id="266" r:id="rId12"/>
    <p:sldId id="264" r:id="rId13"/>
    <p:sldId id="272" r:id="rId14"/>
    <p:sldId id="273" r:id="rId15"/>
    <p:sldId id="274" r:id="rId16"/>
    <p:sldId id="275" r:id="rId17"/>
    <p:sldId id="265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08"/>
    <p:restoredTop sz="94694"/>
  </p:normalViewPr>
  <p:slideViewPr>
    <p:cSldViewPr snapToGrid="0">
      <p:cViewPr>
        <p:scale>
          <a:sx n="50" d="100"/>
          <a:sy n="50" d="100"/>
        </p:scale>
        <p:origin x="-1296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44D008-DFBF-8D61-33F1-FE62EAED7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FE30E77-F74C-7BA0-5E14-6872AD1A1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F55988A-37E0-D33A-0A7F-1EB0DA71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7A7196C-C6BF-4F54-7699-3B9866305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F24D614-A41D-7563-EFCC-A4E1DFD2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968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A5E78F-0560-7810-6D0A-9B670321C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F9216686-8A63-9DD6-D1D4-27EFB0E6B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C9A7F93-1675-D006-5071-B0B20D05D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F16A693-83EC-373E-A067-DD5FB10A9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900C0E5-62A4-80CE-13F2-6406EC420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7181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C23988DF-7C96-DED2-0884-450B53D9C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26D121FD-8945-6B3D-130C-76C57414F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C7A03A2-6B84-A11D-2C93-E3598432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947E7AD-B58D-B06A-97BC-C12AAAC2D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85230E3-0CEC-F5AD-05CD-78CDA279A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1398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0EC3C9-4A35-FE2B-D053-41C92350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C9BC77E-D080-C936-33A7-05082A42D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047141C-8901-89E4-8D0B-48812F83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C4373E8-DD08-BD26-41F2-C6F8D204F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276B903-DE89-DEC2-12AF-4D0E56D2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5324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7321807-7405-57DB-BC4A-C709E69D1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E7DDDB0-3D13-1C69-B224-7118C6EDB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C1B29B5-F50A-AF27-56E3-59445256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7D2DC4A-7A6E-2269-D292-FE08C63F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9AB73D4-558D-FA14-2D03-1C640F5D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317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C04C1E-11A4-C7BF-B89B-C9F096955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FF51A3B-83B0-B907-53E6-4ACE99F86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16DAEDD9-5B32-5681-9A13-3A99212F0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1BE26A4-9B3E-C187-D8C4-C3DEE3072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1D569C2-B7F0-970D-C568-ECB93A79C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69A889D-3B09-7827-A711-D9D903233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2743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AA269B8-02FF-669D-2E28-6457E946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AF05D0D-8C27-FDE5-A12D-67828D19A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73FB44F-CDDA-57E3-DB01-765218B56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B09F3F70-CA2B-9566-87F7-ACB21514AF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494DD787-2F8A-8961-086B-447E4DD94F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D6F077D2-D09B-D964-ADF8-88727012D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C2AC5652-7619-E331-63FC-4D66DFA0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CB0D1980-3502-39C8-CAE6-EA3EC303C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354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09338C-24A1-B95A-46C0-C456CFDBC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567584F1-A123-B49A-642B-EA03413C2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840AC120-190B-987B-278D-9DE3C84E6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B801424-D60B-C940-F6F2-46521C8D6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1327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2D3EC1ED-DED4-0C9B-D98F-D4EB68FE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5573C45C-4BDD-7778-A4AB-74D1DD4A5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CA25DCB-B5E0-F776-3F7B-359B1DAA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540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AE24637-FAEE-B822-345F-BD765E8C3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8527723-C2FA-E4E0-5EE9-74E7143AD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99A8CA61-C49F-270F-A950-04653D7E5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831BB7F-5A9C-BD08-4F21-CF734E309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DB4ACB9-7192-7B41-2104-3AA1206A6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2F591FF-2A0F-5666-9D98-10A2FB14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097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F99240-25FD-D4EE-89C2-6D3CF2F4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C3519868-CE6D-D91A-0201-FF60F0C16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FE4B557-6730-C01C-B5C2-666FDB06C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DB53212-57EB-C8CD-AF1C-F97DD249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8D0F656-D21E-6214-83C8-BD4F8F0CB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F7B2031-9FD6-D76D-B2CE-104C5D7D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3180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F2305A94-BE6D-82E8-1932-315DEA5D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5261A4E-996D-9019-E0FD-2DA090714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BC25DFC-1B25-BE7A-BA05-9005F8C6A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B067C-BBE6-2C4B-BE48-59E57D55DA00}" type="datetimeFigureOut">
              <a:rPr lang="cs-CZ" smtClean="0"/>
              <a:pPr/>
              <a:t>30.12.2023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9D0DE84-E901-DB8E-78A8-A333015DA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8F081B0-BBC3-614E-DEB8-79DC0EE01B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59AC6-711A-CB43-BC72-CC1DC11B93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71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itaty.net/citaty/276321-ladislav-fuks-strach-je-krome-bidy-zavislosti-a-pomluv-nejvetsi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Ladislav_Fuks" TargetMode="External"/><Relationship Id="rId3" Type="http://schemas.openxmlformats.org/officeDocument/2006/relationships/hyperlink" Target="https://www.cesky-jazyk.cz/ctenarsky-denik/ladislav-fuks/spalovac-mrtvol-rozbor-3.html" TargetMode="External"/><Relationship Id="rId7" Type="http://schemas.openxmlformats.org/officeDocument/2006/relationships/hyperlink" Target="https://ssob.cz/files/tinymce/cesky_jazyk/2022_A_LITERATURA_IV_SSOB_4.pdf" TargetMode="External"/><Relationship Id="rId2" Type="http://schemas.openxmlformats.org/officeDocument/2006/relationships/hyperlink" Target="https://www.ucseonline.cz/maturita/maturitni-otazky/rozbor-del/ladislav-fuks-spalovac-mrtvo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obreznamky.cz/ladislav-fuks-spalovac-mrtvol-rozbor-urceny-pro-maturanty/" TargetMode="External"/><Relationship Id="rId5" Type="http://schemas.openxmlformats.org/officeDocument/2006/relationships/hyperlink" Target="https://statni-maturita.cz/spalovac-mrtvol-rozbor-knihy/" TargetMode="External"/><Relationship Id="rId4" Type="http://schemas.openxmlformats.org/officeDocument/2006/relationships/hyperlink" Target="https://studijni-svet.cz/spalovac-mrtvol-rozbor-dil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7BC9D1A-E985-7962-7D14-A761DE0B24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Ladislav Fuks</a:t>
            </a:r>
            <a:br>
              <a:rPr lang="cs-CZ" dirty="0" smtClean="0"/>
            </a:br>
            <a:r>
              <a:rPr lang="cs-CZ" dirty="0" smtClean="0"/>
              <a:t>Spalovač </a:t>
            </a:r>
            <a:r>
              <a:rPr lang="cs-CZ" dirty="0" smtClean="0"/>
              <a:t>mrtvol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88007DE6-22B8-E385-628F-048B271A6B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Vojtěch Šolc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5240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A912E6-3B86-DBB3-94B7-7295ECE0D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Dílo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3D4B995-1E69-678B-91D9-DE310298E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</a:t>
            </a:r>
            <a:r>
              <a:rPr lang="cs-CZ" dirty="0" smtClean="0"/>
              <a:t>lavní </a:t>
            </a:r>
            <a:r>
              <a:rPr lang="cs-CZ" dirty="0"/>
              <a:t>téma</a:t>
            </a:r>
            <a:r>
              <a:rPr lang="cs-CZ" dirty="0" smtClean="0"/>
              <a:t>: okupace Sudet a </a:t>
            </a:r>
            <a:r>
              <a:rPr lang="cs-CZ" dirty="0" smtClean="0"/>
              <a:t>ústředním tématem je změna člověka který miluje svou rodinu, ale je ovlivněn a nakonec se změní ve vraha</a:t>
            </a:r>
            <a:endParaRPr lang="cs-CZ" dirty="0"/>
          </a:p>
          <a:p>
            <a:r>
              <a:rPr lang="cs-CZ" dirty="0" smtClean="0"/>
              <a:t>j</a:t>
            </a:r>
            <a:r>
              <a:rPr lang="cs-CZ" dirty="0" smtClean="0"/>
              <a:t>azykové </a:t>
            </a:r>
            <a:r>
              <a:rPr lang="cs-CZ" dirty="0" smtClean="0"/>
              <a:t>prostředky: jazyk </a:t>
            </a:r>
            <a:r>
              <a:rPr lang="cs-CZ" dirty="0" smtClean="0"/>
              <a:t>je striktně spisovný a to i v řeči </a:t>
            </a:r>
            <a:r>
              <a:rPr lang="cs-CZ" dirty="0" smtClean="0"/>
              <a:t>postav, působí </a:t>
            </a:r>
            <a:r>
              <a:rPr lang="cs-CZ" dirty="0" smtClean="0"/>
              <a:t>trochu uměle a tím </a:t>
            </a:r>
            <a:r>
              <a:rPr lang="cs-CZ" dirty="0" smtClean="0"/>
              <a:t> děsivě</a:t>
            </a:r>
            <a:r>
              <a:rPr lang="cs-CZ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b="1" i="1" dirty="0" smtClean="0"/>
              <a:t>   </a:t>
            </a:r>
            <a:r>
              <a:rPr lang="cs-CZ" dirty="0" smtClean="0"/>
              <a:t>Germanismy</a:t>
            </a:r>
            <a:r>
              <a:rPr lang="cs-CZ" dirty="0" smtClean="0"/>
              <a:t>: </a:t>
            </a:r>
            <a:r>
              <a:rPr lang="cs-CZ" dirty="0" err="1" smtClean="0"/>
              <a:t>mein</a:t>
            </a:r>
            <a:r>
              <a:rPr lang="cs-CZ" dirty="0" smtClean="0"/>
              <a:t> </a:t>
            </a:r>
            <a:r>
              <a:rPr lang="cs-CZ" dirty="0" err="1" smtClean="0"/>
              <a:t>lieber</a:t>
            </a:r>
            <a:r>
              <a:rPr lang="cs-CZ" dirty="0" smtClean="0"/>
              <a:t> Karl, </a:t>
            </a:r>
            <a:r>
              <a:rPr lang="cs-CZ" dirty="0" err="1" smtClean="0"/>
              <a:t>Kampf</a:t>
            </a:r>
            <a:r>
              <a:rPr lang="cs-CZ" dirty="0" smtClean="0"/>
              <a:t> Mann </a:t>
            </a:r>
            <a:r>
              <a:rPr lang="cs-CZ" dirty="0" err="1" smtClean="0"/>
              <a:t>gegen</a:t>
            </a:r>
            <a:r>
              <a:rPr lang="cs-CZ" dirty="0" smtClean="0"/>
              <a:t> Mann</a:t>
            </a:r>
            <a:br>
              <a:rPr lang="cs-CZ" dirty="0" smtClean="0"/>
            </a:br>
            <a:r>
              <a:rPr lang="cs-CZ" dirty="0" smtClean="0"/>
              <a:t>Vulgarismy: blbec</a:t>
            </a:r>
            <a:br>
              <a:rPr lang="cs-CZ" dirty="0" smtClean="0"/>
            </a:br>
            <a:r>
              <a:rPr lang="cs-CZ" dirty="0" smtClean="0"/>
              <a:t>Zdrobněliny: </a:t>
            </a:r>
            <a:r>
              <a:rPr lang="cs-CZ" dirty="0" err="1" smtClean="0"/>
              <a:t>Mili</a:t>
            </a:r>
            <a:r>
              <a:rPr lang="cs-CZ" dirty="0" smtClean="0"/>
              <a:t>, </a:t>
            </a:r>
            <a:r>
              <a:rPr lang="cs-CZ" dirty="0" err="1" smtClean="0"/>
              <a:t>Zininko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Archaismy</a:t>
            </a:r>
            <a:r>
              <a:rPr lang="cs-CZ" dirty="0" smtClean="0"/>
              <a:t>: </a:t>
            </a:r>
            <a:r>
              <a:rPr lang="cs-CZ" dirty="0" err="1" smtClean="0"/>
              <a:t>jupice</a:t>
            </a:r>
            <a:r>
              <a:rPr lang="cs-CZ" dirty="0" smtClean="0"/>
              <a:t>, fěrtoch, šlejfíř, kutna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51274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8E7595-7ADB-2C9E-0DD9-2383191D7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Děj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FF21E41-E0DE-BDAE-200F-75DAD44EA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Rok 1937</a:t>
            </a:r>
          </a:p>
          <a:p>
            <a:r>
              <a:rPr lang="cs-CZ" dirty="0" smtClean="0"/>
              <a:t>Karel </a:t>
            </a:r>
            <a:r>
              <a:rPr lang="cs-CZ" dirty="0" err="1" smtClean="0"/>
              <a:t>Kopfrkingl</a:t>
            </a:r>
            <a:r>
              <a:rPr lang="cs-CZ" dirty="0" smtClean="0"/>
              <a:t> se setkává se svým přítelem, nacistou, </a:t>
            </a:r>
            <a:r>
              <a:rPr lang="cs-CZ" dirty="0" err="1" smtClean="0"/>
              <a:t>Willi</a:t>
            </a:r>
            <a:r>
              <a:rPr lang="cs-CZ" dirty="0" smtClean="0"/>
              <a:t> </a:t>
            </a:r>
            <a:r>
              <a:rPr lang="cs-CZ" dirty="0" err="1" smtClean="0"/>
              <a:t>Reinkem</a:t>
            </a:r>
            <a:endParaRPr lang="cs-CZ" dirty="0" smtClean="0"/>
          </a:p>
          <a:p>
            <a:r>
              <a:rPr lang="cs-CZ" dirty="0" smtClean="0"/>
              <a:t>Přiměje ho uvěřit v rasovou nadřazenost</a:t>
            </a:r>
          </a:p>
          <a:p>
            <a:r>
              <a:rPr lang="cs-CZ" dirty="0" smtClean="0"/>
              <a:t>Začíná udávat lidi kolem sebe, dostává se do nacistického </a:t>
            </a:r>
            <a:r>
              <a:rPr lang="cs-CZ" dirty="0" err="1" smtClean="0"/>
              <a:t>Casina</a:t>
            </a:r>
            <a:r>
              <a:rPr lang="cs-CZ" dirty="0" smtClean="0"/>
              <a:t>, povýšen na ředitele krematoria</a:t>
            </a:r>
          </a:p>
          <a:p>
            <a:r>
              <a:rPr lang="cs-CZ" dirty="0" smtClean="0"/>
              <a:t>Manželčin židovský původ mu brání v kariéře, oběsí ji</a:t>
            </a:r>
          </a:p>
          <a:p>
            <a:r>
              <a:rPr lang="cs-CZ" dirty="0" smtClean="0"/>
              <a:t>Zabije svého syna </a:t>
            </a:r>
            <a:r>
              <a:rPr lang="cs-CZ" dirty="0" err="1" smtClean="0"/>
              <a:t>Miliho</a:t>
            </a:r>
            <a:endParaRPr lang="cs-CZ" dirty="0" smtClean="0"/>
          </a:p>
          <a:p>
            <a:r>
              <a:rPr lang="cs-CZ" dirty="0" smtClean="0"/>
              <a:t>Pokusí se zabít i svou dceru, přeruší ho jeho dvojník-výplod mysli, tibetský vyslanec, který ho nazve inkarnací Buddhy a chce aby se ujal trůnu ve </a:t>
            </a:r>
            <a:r>
              <a:rPr lang="cs-CZ" dirty="0" err="1" smtClean="0"/>
              <a:t>Lhase</a:t>
            </a:r>
            <a:endParaRPr lang="cs-CZ" dirty="0" smtClean="0"/>
          </a:p>
          <a:p>
            <a:r>
              <a:rPr lang="cs-CZ" dirty="0" smtClean="0"/>
              <a:t>Na konci je odváděn do blázince, ani po válce se nevzdává přesvědčení že je mesiášem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59879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F940D1-1FC3-CD50-DCD7-2529D031A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Hlavní </a:t>
            </a:r>
            <a:r>
              <a:rPr lang="cs-CZ" b="1" dirty="0" smtClean="0"/>
              <a:t>postavy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A8F35BF-4A81-DD2D-8D7F-49C0DDC9C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Karel</a:t>
            </a:r>
            <a:r>
              <a:rPr lang="cs-CZ" b="1" dirty="0" smtClean="0"/>
              <a:t> </a:t>
            </a:r>
            <a:r>
              <a:rPr lang="cs-CZ" b="1" dirty="0" err="1" smtClean="0"/>
              <a:t>Kopfrkingl</a:t>
            </a:r>
            <a:r>
              <a:rPr lang="cs-CZ" dirty="0" smtClean="0"/>
              <a:t>-zaměstnanec krematoria, jeho práce je pro něho posláním, o smrti mluví s obdivem, je laskavý, vlídný a romantik, členy své rodiny oslovuje s přívlastky nebeská, čarokrásná, manželce říká </a:t>
            </a:r>
            <a:r>
              <a:rPr lang="cs-CZ" dirty="0" err="1" smtClean="0"/>
              <a:t>Lakmé</a:t>
            </a:r>
            <a:r>
              <a:rPr lang="cs-CZ" dirty="0" smtClean="0"/>
              <a:t> a sobě nechává říkat Roman, nekuřák, abstinent</a:t>
            </a:r>
          </a:p>
          <a:p>
            <a:r>
              <a:rPr lang="cs-CZ" b="1" dirty="0" smtClean="0"/>
              <a:t>Manželka Marie</a:t>
            </a:r>
            <a:r>
              <a:rPr lang="cs-CZ" dirty="0" smtClean="0"/>
              <a:t>, </a:t>
            </a:r>
            <a:r>
              <a:rPr lang="cs-CZ" b="1" dirty="0" smtClean="0"/>
              <a:t>děti Zina a </a:t>
            </a:r>
            <a:r>
              <a:rPr lang="cs-CZ" b="1" dirty="0" err="1" smtClean="0"/>
              <a:t>Milivoj</a:t>
            </a:r>
            <a:endParaRPr lang="cs-CZ" b="1" dirty="0" smtClean="0"/>
          </a:p>
          <a:p>
            <a:r>
              <a:rPr lang="cs-CZ" dirty="0" smtClean="0"/>
              <a:t>Motivace jmen-Lišková</a:t>
            </a:r>
            <a:r>
              <a:rPr lang="cs-CZ" dirty="0" smtClean="0"/>
              <a:t>, Zajíc, Fenek, Beran-rovnocenné chápání lidí a zvířat</a:t>
            </a:r>
          </a:p>
          <a:p>
            <a:r>
              <a:rPr lang="cs-CZ" dirty="0" smtClean="0"/>
              <a:t>Jména-</a:t>
            </a:r>
            <a:r>
              <a:rPr lang="cs-CZ" dirty="0" err="1" smtClean="0"/>
              <a:t>Strauss</a:t>
            </a:r>
            <a:r>
              <a:rPr lang="cs-CZ" dirty="0" smtClean="0"/>
              <a:t>, Janáček, Dvořák, Wagner-zaujetí hudbou</a:t>
            </a:r>
          </a:p>
          <a:p>
            <a:r>
              <a:rPr lang="cs-CZ" b="1" dirty="0" smtClean="0"/>
              <a:t>Nacista </a:t>
            </a:r>
            <a:r>
              <a:rPr lang="cs-CZ" b="1" dirty="0" err="1" smtClean="0"/>
              <a:t>Willi</a:t>
            </a:r>
            <a:r>
              <a:rPr lang="cs-CZ" dirty="0" smtClean="0"/>
              <a:t> </a:t>
            </a:r>
            <a:r>
              <a:rPr lang="cs-CZ" b="1" dirty="0" err="1" smtClean="0"/>
              <a:t>Reinke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58413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1746" name="Picture 2" descr="Provolání - Ladislav Fuks - iVysílání | Česká televiz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FF96EC3-2917-8B4F-C27C-471E3209E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Citát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CE0C0DB-5356-449C-687F-CC8EF6406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„Strach je kromě bídy, závislosti a pomluv největší nepřítel lidstva.“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Zdroj: </a:t>
            </a:r>
            <a:r>
              <a:rPr lang="cs-CZ" dirty="0" smtClean="0">
                <a:hlinkClick r:id="rId2"/>
              </a:rPr>
              <a:t>https://citaty.net/citaty/276321-ladislav-fuks-strach-je-krome-bidy-zavislosti-a-pomluv-nejvetsi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79983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Filmová adaptace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Drama/</a:t>
            </a:r>
            <a:r>
              <a:rPr lang="cs-CZ" dirty="0" smtClean="0"/>
              <a:t> </a:t>
            </a:r>
            <a:r>
              <a:rPr lang="cs-CZ" dirty="0" smtClean="0"/>
              <a:t>Horor/</a:t>
            </a:r>
            <a:r>
              <a:rPr lang="cs-CZ" dirty="0" smtClean="0"/>
              <a:t> Thriller / Psychologický / Komedie</a:t>
            </a:r>
          </a:p>
          <a:p>
            <a:r>
              <a:rPr lang="cs-CZ" dirty="0" smtClean="0"/>
              <a:t>Československo, 1968, 96 </a:t>
            </a:r>
            <a:r>
              <a:rPr lang="cs-CZ" dirty="0" smtClean="0"/>
              <a:t>min</a:t>
            </a:r>
          </a:p>
          <a:p>
            <a:r>
              <a:rPr lang="cs-CZ" dirty="0" smtClean="0"/>
              <a:t>Režisér - </a:t>
            </a:r>
            <a:r>
              <a:rPr lang="cs-CZ" dirty="0" err="1" smtClean="0"/>
              <a:t>Juraj</a:t>
            </a:r>
            <a:r>
              <a:rPr lang="cs-CZ" dirty="0" smtClean="0"/>
              <a:t> Hertz</a:t>
            </a:r>
          </a:p>
          <a:p>
            <a:r>
              <a:rPr lang="cs-CZ" dirty="0" smtClean="0"/>
              <a:t>Hlavní role - </a:t>
            </a:r>
            <a:r>
              <a:rPr lang="cs-CZ" u="sng" dirty="0" smtClean="0"/>
              <a:t>Rudolf </a:t>
            </a:r>
            <a:r>
              <a:rPr lang="cs-CZ" u="sng" dirty="0" err="1" smtClean="0"/>
              <a:t>Hrušínský</a:t>
            </a:r>
            <a:endParaRPr lang="cs-CZ" u="sng" dirty="0" smtClean="0"/>
          </a:p>
          <a:p>
            <a:r>
              <a:rPr lang="cs-CZ" dirty="0" smtClean="0"/>
              <a:t>1969 - Stříbrná </a:t>
            </a:r>
            <a:r>
              <a:rPr lang="cs-CZ" dirty="0" smtClean="0"/>
              <a:t>siréna na Přehlídce československých filmů v </a:t>
            </a:r>
            <a:r>
              <a:rPr lang="cs-CZ" dirty="0" err="1" smtClean="0"/>
              <a:t>Sorrentu</a:t>
            </a:r>
            <a:endParaRPr lang="cs-CZ" dirty="0" smtClean="0"/>
          </a:p>
          <a:p>
            <a:r>
              <a:rPr lang="cs-CZ" dirty="0" smtClean="0"/>
              <a:t>1972 - Stříbrná </a:t>
            </a:r>
            <a:r>
              <a:rPr lang="cs-CZ" dirty="0" smtClean="0"/>
              <a:t>medaile Katalánského MFF </a:t>
            </a:r>
            <a:endParaRPr lang="cs-CZ" dirty="0" smtClean="0"/>
          </a:p>
          <a:p>
            <a:r>
              <a:rPr lang="cs-CZ" dirty="0" smtClean="0"/>
              <a:t>byl </a:t>
            </a:r>
            <a:r>
              <a:rPr lang="cs-CZ" dirty="0" smtClean="0"/>
              <a:t>navržen na Oscara za rok 1969 v kategorii cizojazyčný film, ale nedostal se do pětice </a:t>
            </a:r>
            <a:r>
              <a:rPr lang="cs-CZ" dirty="0" smtClean="0"/>
              <a:t>nominovaných</a:t>
            </a:r>
            <a:endParaRPr lang="cs-CZ" u="sng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2770" name="Picture 2" descr="Spalovač mrtvol (1968) | ČSFD.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5924" y="-88583"/>
            <a:ext cx="4911725" cy="694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054334-4400-E141-0812-353B5BCB2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15EF665-0A8C-DBBC-69FB-94B2D43A8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hlinkClick r:id="rId2"/>
              </a:rPr>
              <a:t>https://www.ucseonline.cz/maturita/maturitni-otazky/rozbor-del/ladislav-fuks-spalovac-mrtvol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www.cesky-jazyk.cz/ctenarsky-denik/ladislav-fuks/spalovac-mrtvol-rozbor-3.html#axzz8NSnge2pT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https://studijni-svet.cz/spalovac-mrtvol-rozbor-dila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https://statni-maturita.cz/spalovac-mrtvol-rozbor-knihy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https://www.dobreznamky.cz/ladislav-fuks-spalovac-mrtvol-rozbor-urceny-pro-maturanty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ssob.cz/files/tinymce/cesky_jazyk/2022_A_LITERATURA_IV_SSOB_4.pdf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https://</a:t>
            </a:r>
            <a:r>
              <a:rPr lang="cs-CZ" dirty="0" smtClean="0">
                <a:hlinkClick r:id="rId8"/>
              </a:rPr>
              <a:t>cs.wikipedia.org/wiki/Ladislav_Fuks#cite_note-A-1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1833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Osobní život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706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(24. 9. 1923 – 19. 8. 1994)</a:t>
            </a:r>
            <a:endParaRPr lang="cs-CZ" dirty="0" smtClean="0"/>
          </a:p>
          <a:p>
            <a:r>
              <a:rPr lang="cs-CZ" dirty="0" smtClean="0"/>
              <a:t>chladný vztah s rodiči</a:t>
            </a:r>
          </a:p>
          <a:p>
            <a:r>
              <a:rPr lang="cs-CZ" dirty="0" smtClean="0"/>
              <a:t>ž</a:t>
            </a:r>
            <a:r>
              <a:rPr lang="cs-CZ" dirty="0" smtClean="0"/>
              <a:t>il v Praze</a:t>
            </a:r>
          </a:p>
          <a:p>
            <a:r>
              <a:rPr lang="cs-CZ" dirty="0" smtClean="0"/>
              <a:t>vystudoval FF UK</a:t>
            </a:r>
          </a:p>
          <a:p>
            <a:r>
              <a:rPr lang="cs-CZ" dirty="0" smtClean="0"/>
              <a:t>v</a:t>
            </a:r>
            <a:r>
              <a:rPr lang="cs-CZ" dirty="0" smtClean="0"/>
              <a:t>ystřídal několik profesí – úředník, průvodce</a:t>
            </a:r>
          </a:p>
          <a:p>
            <a:r>
              <a:rPr lang="cs-CZ" dirty="0" smtClean="0"/>
              <a:t>homosexuál – strach z odvedení do koncentračního tábora</a:t>
            </a:r>
          </a:p>
          <a:p>
            <a:r>
              <a:rPr lang="cs-CZ" dirty="0" smtClean="0"/>
              <a:t>j</a:t>
            </a:r>
            <a:r>
              <a:rPr lang="cs-CZ" dirty="0" smtClean="0"/>
              <a:t>eho strachy se výrazně podepsaly na jeho tvorbě</a:t>
            </a:r>
          </a:p>
          <a:p>
            <a:r>
              <a:rPr lang="cs-CZ" dirty="0" smtClean="0"/>
              <a:t>v</a:t>
            </a:r>
            <a:r>
              <a:rPr lang="cs-CZ" dirty="0" smtClean="0"/>
              <a:t>ětšinu života prožil sám, nebo ve společnosti prostitutů </a:t>
            </a:r>
          </a:p>
          <a:p>
            <a:r>
              <a:rPr lang="cs-CZ" dirty="0" smtClean="0"/>
              <a:t>v </a:t>
            </a:r>
            <a:r>
              <a:rPr lang="cs-CZ" dirty="0" smtClean="0"/>
              <a:t>sedmdesátých </a:t>
            </a:r>
            <a:r>
              <a:rPr lang="cs-CZ" dirty="0" smtClean="0"/>
              <a:t>letech ho vyslýchala STB - deník</a:t>
            </a:r>
          </a:p>
          <a:p>
            <a:r>
              <a:rPr lang="cs-CZ" dirty="0" smtClean="0"/>
              <a:t>u</a:t>
            </a:r>
            <a:r>
              <a:rPr lang="cs-CZ" dirty="0" smtClean="0"/>
              <a:t>mírá ve svém bytě na infarkt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 descr="Ladislav Fuks v roce 19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6278" y="204952"/>
            <a:ext cx="2830505" cy="35437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Oženil </a:t>
            </a:r>
            <a:r>
              <a:rPr lang="cs-CZ" dirty="0" smtClean="0"/>
              <a:t>se s bohatou </a:t>
            </a:r>
            <a:r>
              <a:rPr lang="cs-CZ" dirty="0" err="1" smtClean="0"/>
              <a:t>italkou</a:t>
            </a:r>
            <a:r>
              <a:rPr lang="cs-CZ" dirty="0" smtClean="0"/>
              <a:t>, během svatby však svedl rumunského číšníka a pravděpodobně s ním strávil i svatební </a:t>
            </a:r>
            <a:r>
              <a:rPr lang="cs-CZ" dirty="0" smtClean="0"/>
              <a:t>noc. Při návratu do </a:t>
            </a:r>
            <a:r>
              <a:rPr lang="cs-CZ" dirty="0" smtClean="0"/>
              <a:t>Č</a:t>
            </a:r>
            <a:r>
              <a:rPr lang="cs-CZ" dirty="0" smtClean="0"/>
              <a:t>ech se nechal odvést na psychiatrii, aby se vyhnul kontaktu s jeho manželkou.</a:t>
            </a:r>
          </a:p>
          <a:p>
            <a:r>
              <a:rPr lang="cs-CZ" dirty="0" smtClean="0"/>
              <a:t>fascinovaný </a:t>
            </a:r>
            <a:r>
              <a:rPr lang="cs-CZ" dirty="0" smtClean="0"/>
              <a:t>smrtí – sbírka </a:t>
            </a:r>
            <a:r>
              <a:rPr lang="cs-CZ" dirty="0" smtClean="0"/>
              <a:t>morbidních předmětů v </a:t>
            </a:r>
            <a:r>
              <a:rPr lang="cs-CZ" dirty="0" smtClean="0"/>
              <a:t>jeho bytě</a:t>
            </a:r>
          </a:p>
          <a:p>
            <a:r>
              <a:rPr lang="cs-CZ" dirty="0" smtClean="0"/>
              <a:t>Spalovač mrtvol – podle hlavní postavy, která pracuje v krematoriu a spaluje mrtvoly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5759" y="5546287"/>
            <a:ext cx="10515600" cy="4351338"/>
          </a:xfrm>
        </p:spPr>
        <p:txBody>
          <a:bodyPr/>
          <a:lstStyle/>
          <a:p>
            <a:endParaRPr lang="cs-CZ"/>
          </a:p>
        </p:txBody>
      </p:sp>
      <p:pic>
        <p:nvPicPr>
          <p:cNvPr id="1026" name="Picture 2" descr="valentin-talbot blog's cover ph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5931" y="-9067"/>
            <a:ext cx="10326414" cy="68670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D5AF8F4-FC27-BDDC-92FA-48F999E06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</a:t>
            </a:r>
            <a:r>
              <a:rPr lang="cs-CZ" dirty="0" smtClean="0"/>
              <a:t>vorba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17FD955-CE76-ECF6-61A1-B78D579BB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048" y="1634557"/>
            <a:ext cx="11263952" cy="4795892"/>
          </a:xfrm>
        </p:spPr>
        <p:txBody>
          <a:bodyPr>
            <a:noAutofit/>
          </a:bodyPr>
          <a:lstStyle/>
          <a:p>
            <a:r>
              <a:rPr lang="cs-CZ" dirty="0" smtClean="0"/>
              <a:t>t</a:t>
            </a:r>
            <a:r>
              <a:rPr lang="cs-CZ" dirty="0" smtClean="0"/>
              <a:t>ajuplnost, strach, zločin, bezpráví, násilí a úzkost jsou nejčastější témata</a:t>
            </a:r>
            <a:endParaRPr lang="cs-CZ" dirty="0" smtClean="0"/>
          </a:p>
          <a:p>
            <a:r>
              <a:rPr lang="cs-CZ" dirty="0" smtClean="0"/>
              <a:t>důmyslně propletené osnovy </a:t>
            </a:r>
            <a:r>
              <a:rPr lang="cs-CZ" dirty="0" smtClean="0"/>
              <a:t>pravých i zavádějících </a:t>
            </a:r>
            <a:r>
              <a:rPr lang="cs-CZ" dirty="0" smtClean="0"/>
              <a:t>motivů</a:t>
            </a:r>
          </a:p>
          <a:p>
            <a:r>
              <a:rPr lang="cs-CZ" dirty="0" smtClean="0"/>
              <a:t>jeho tvorba spadá do realismu a existencionalismu</a:t>
            </a:r>
          </a:p>
          <a:p>
            <a:r>
              <a:rPr lang="cs-CZ" dirty="0" smtClean="0"/>
              <a:t>své </a:t>
            </a:r>
            <a:r>
              <a:rPr lang="cs-CZ" dirty="0" smtClean="0"/>
              <a:t>téma zasadil do období druhé světové války a </a:t>
            </a:r>
            <a:r>
              <a:rPr lang="cs-CZ" dirty="0" err="1" smtClean="0"/>
              <a:t>holokaustu</a:t>
            </a:r>
            <a:endParaRPr lang="cs-CZ" dirty="0" smtClean="0"/>
          </a:p>
          <a:p>
            <a:r>
              <a:rPr lang="cs-CZ" dirty="0" smtClean="0"/>
              <a:t>téměř </a:t>
            </a:r>
            <a:r>
              <a:rPr lang="cs-CZ" dirty="0" smtClean="0"/>
              <a:t>všemi jeho knihami prochází figura senzitivního, slabého hocha, žijícího ve svém vnitřním světě a toužícího po citovém přátelství </a:t>
            </a:r>
          </a:p>
          <a:p>
            <a:r>
              <a:rPr lang="cs-CZ" dirty="0" smtClean="0"/>
              <a:t>autobiografické </a:t>
            </a:r>
            <a:r>
              <a:rPr lang="cs-CZ" dirty="0" smtClean="0"/>
              <a:t>prvky</a:t>
            </a:r>
          </a:p>
          <a:p>
            <a:r>
              <a:rPr lang="cs-CZ" dirty="0" smtClean="0"/>
              <a:t>píše psychologickou prózu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4382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9698" name="Picture 2" descr="Mí černovlasí bratř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8634" y="296557"/>
            <a:ext cx="4118166" cy="6012524"/>
          </a:xfrm>
          <a:prstGeom prst="rect">
            <a:avLst/>
          </a:prstGeom>
          <a:noFill/>
        </p:spPr>
      </p:pic>
      <p:pic>
        <p:nvPicPr>
          <p:cNvPr id="29704" name="Picture 8" descr="📗 Spalovač mrtvol - Ladislav Fuks (2013, Odeon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96151" y="367580"/>
            <a:ext cx="4095750" cy="58906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A55F79-6DE1-47DC-03BE-69ED2D8C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autorova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9FFA607-5A07-D245-198A-3A72CE337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Pan Theodor </a:t>
            </a:r>
            <a:r>
              <a:rPr lang="cs-CZ" dirty="0" err="1" smtClean="0"/>
              <a:t>Mundstock</a:t>
            </a:r>
            <a:r>
              <a:rPr lang="cs-CZ" dirty="0" smtClean="0"/>
              <a:t> (1963) - Filozofický román, absurdní </a:t>
            </a:r>
            <a:r>
              <a:rPr lang="cs-CZ" dirty="0" smtClean="0"/>
              <a:t>drama</a:t>
            </a:r>
          </a:p>
          <a:p>
            <a:r>
              <a:rPr lang="cs-CZ" dirty="0" smtClean="0"/>
              <a:t>Mí černovlasí bratři (1964) – Soubor povídek, téma </a:t>
            </a:r>
            <a:r>
              <a:rPr lang="cs-CZ" dirty="0" smtClean="0"/>
              <a:t>holocaustu</a:t>
            </a:r>
            <a:endParaRPr lang="cs-CZ" dirty="0" smtClean="0"/>
          </a:p>
          <a:p>
            <a:r>
              <a:rPr lang="cs-CZ" dirty="0" smtClean="0"/>
              <a:t>Hlídací pes (1977) - Dystopický sci-fi, společenská </a:t>
            </a:r>
            <a:r>
              <a:rPr lang="cs-CZ" dirty="0" smtClean="0"/>
              <a:t>kritika</a:t>
            </a:r>
            <a:endParaRPr lang="cs-CZ" dirty="0" smtClean="0"/>
          </a:p>
          <a:p>
            <a:r>
              <a:rPr lang="cs-CZ" dirty="0" smtClean="0"/>
              <a:t>Panorama (1982) - Epická mozaika, lidské </a:t>
            </a:r>
            <a:r>
              <a:rPr lang="cs-CZ" dirty="0" smtClean="0"/>
              <a:t>osudy</a:t>
            </a:r>
            <a:endParaRPr lang="cs-CZ" dirty="0" smtClean="0"/>
          </a:p>
          <a:p>
            <a:r>
              <a:rPr lang="cs-CZ" dirty="0" smtClean="0"/>
              <a:t>Městečko (1988) - Maloměstská satira, psychologický </a:t>
            </a:r>
            <a:r>
              <a:rPr lang="cs-CZ" dirty="0" smtClean="0"/>
              <a:t>portrét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26659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F1787BE-94D3-EE00-4CC6-BE27DE013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autoři tohoto období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424E59-A7AB-5F9E-4D15-0ADCE7B83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česká literatura</a:t>
            </a:r>
          </a:p>
          <a:p>
            <a:r>
              <a:rPr lang="cs-CZ" dirty="0" smtClean="0"/>
              <a:t>Bohumil </a:t>
            </a:r>
            <a:r>
              <a:rPr lang="cs-CZ" dirty="0" smtClean="0"/>
              <a:t>Hrabal: Ostře sledované </a:t>
            </a:r>
            <a:r>
              <a:rPr lang="cs-CZ" dirty="0" smtClean="0"/>
              <a:t>vlaky</a:t>
            </a:r>
          </a:p>
          <a:p>
            <a:r>
              <a:rPr lang="cs-CZ" dirty="0" smtClean="0"/>
              <a:t>Ota </a:t>
            </a:r>
            <a:r>
              <a:rPr lang="cs-CZ" dirty="0" smtClean="0"/>
              <a:t>Pavel: Smrt krásných </a:t>
            </a:r>
            <a:r>
              <a:rPr lang="cs-CZ" dirty="0" smtClean="0"/>
              <a:t>srnců</a:t>
            </a:r>
          </a:p>
          <a:p>
            <a:r>
              <a:rPr lang="cs-CZ" dirty="0" smtClean="0"/>
              <a:t>Arnošt </a:t>
            </a:r>
            <a:r>
              <a:rPr lang="cs-CZ" dirty="0" err="1" smtClean="0"/>
              <a:t>Lustig</a:t>
            </a:r>
            <a:r>
              <a:rPr lang="cs-CZ" dirty="0" smtClean="0"/>
              <a:t>: Modlitba pro Kateřinu </a:t>
            </a:r>
            <a:r>
              <a:rPr lang="cs-CZ" dirty="0" err="1" smtClean="0"/>
              <a:t>Horowitzovou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světová literatura:</a:t>
            </a:r>
          </a:p>
          <a:p>
            <a:r>
              <a:rPr lang="cs-CZ" dirty="0" smtClean="0"/>
              <a:t>William </a:t>
            </a:r>
            <a:r>
              <a:rPr lang="cs-CZ" dirty="0" err="1" smtClean="0"/>
              <a:t>Styron</a:t>
            </a:r>
            <a:r>
              <a:rPr lang="cs-CZ" dirty="0" smtClean="0"/>
              <a:t>: Sofiina </a:t>
            </a:r>
            <a:r>
              <a:rPr lang="cs-CZ" dirty="0" smtClean="0"/>
              <a:t>volba</a:t>
            </a:r>
          </a:p>
          <a:p>
            <a:r>
              <a:rPr lang="cs-CZ" dirty="0" smtClean="0"/>
              <a:t>Thomas </a:t>
            </a:r>
            <a:r>
              <a:rPr lang="cs-CZ" dirty="0" err="1" smtClean="0"/>
              <a:t>Kennealy</a:t>
            </a:r>
            <a:r>
              <a:rPr lang="cs-CZ" dirty="0" smtClean="0"/>
              <a:t>: Schindlerův seznam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8648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FBD06BC-7838-F74C-77A3-D6B35E9BC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Spalovač mrtvol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583EDF4-C0A4-BA8F-16C4-BF1D0F663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 smtClean="0"/>
              <a:t>l</a:t>
            </a:r>
            <a:r>
              <a:rPr lang="cs-CZ" dirty="0" smtClean="0"/>
              <a:t>iterární druh: epika</a:t>
            </a:r>
            <a:endParaRPr lang="cs-CZ" dirty="0"/>
          </a:p>
          <a:p>
            <a:r>
              <a:rPr lang="cs-CZ" dirty="0" smtClean="0"/>
              <a:t>l</a:t>
            </a:r>
            <a:r>
              <a:rPr lang="cs-CZ" dirty="0" smtClean="0"/>
              <a:t>iterární žánr: hororová novela</a:t>
            </a:r>
            <a:endParaRPr lang="cs-CZ" dirty="0"/>
          </a:p>
          <a:p>
            <a:r>
              <a:rPr lang="cs-CZ" dirty="0"/>
              <a:t>f</a:t>
            </a:r>
            <a:r>
              <a:rPr lang="cs-CZ" dirty="0" smtClean="0"/>
              <a:t>orma: psychologická próza</a:t>
            </a:r>
            <a:endParaRPr lang="cs-CZ" dirty="0"/>
          </a:p>
          <a:p>
            <a:r>
              <a:rPr lang="cs-CZ" dirty="0" smtClean="0"/>
              <a:t>k</a:t>
            </a:r>
            <a:r>
              <a:rPr lang="cs-CZ" dirty="0" smtClean="0"/>
              <a:t>ompozice: chronologická, 15 kapitol</a:t>
            </a:r>
            <a:endParaRPr lang="cs-CZ" dirty="0"/>
          </a:p>
          <a:p>
            <a:r>
              <a:rPr lang="cs-CZ" dirty="0"/>
              <a:t>č</a:t>
            </a:r>
            <a:r>
              <a:rPr lang="cs-CZ" dirty="0" smtClean="0"/>
              <a:t>asoprostor: Praha -</a:t>
            </a: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c</a:t>
            </a:r>
            <a:r>
              <a:rPr lang="cs-CZ" dirty="0" err="1" smtClean="0"/>
              <a:t>asino</a:t>
            </a:r>
            <a:r>
              <a:rPr lang="cs-CZ" dirty="0" smtClean="0"/>
              <a:t>, </a:t>
            </a:r>
            <a:r>
              <a:rPr lang="cs-CZ" dirty="0" smtClean="0"/>
              <a:t>krematorium – </a:t>
            </a:r>
            <a:r>
              <a:rPr lang="cs-CZ" dirty="0" smtClean="0"/>
              <a:t>1937/1938</a:t>
            </a:r>
            <a:endParaRPr lang="cs-CZ" dirty="0"/>
          </a:p>
          <a:p>
            <a:r>
              <a:rPr lang="cs-CZ" dirty="0"/>
              <a:t>h</a:t>
            </a:r>
            <a:r>
              <a:rPr lang="cs-CZ" dirty="0" smtClean="0"/>
              <a:t>lavní </a:t>
            </a:r>
            <a:r>
              <a:rPr lang="cs-CZ" dirty="0"/>
              <a:t>myšlenka</a:t>
            </a:r>
            <a:r>
              <a:rPr lang="cs-CZ" dirty="0" smtClean="0"/>
              <a:t>: </a:t>
            </a:r>
            <a:r>
              <a:rPr lang="cs-CZ" dirty="0" smtClean="0"/>
              <a:t>jak snadné je manipulovat s </a:t>
            </a:r>
            <a:r>
              <a:rPr lang="cs-CZ" dirty="0" err="1" smtClean="0"/>
              <a:t>lidmy</a:t>
            </a:r>
            <a:endParaRPr lang="cs-CZ" dirty="0"/>
          </a:p>
          <a:p>
            <a:r>
              <a:rPr lang="cs-CZ" dirty="0"/>
              <a:t>h</a:t>
            </a:r>
            <a:r>
              <a:rPr lang="cs-CZ" dirty="0" smtClean="0"/>
              <a:t>lavní </a:t>
            </a:r>
            <a:r>
              <a:rPr lang="cs-CZ" dirty="0"/>
              <a:t>motivy</a:t>
            </a:r>
            <a:r>
              <a:rPr lang="cs-CZ" dirty="0" smtClean="0"/>
              <a:t>: </a:t>
            </a:r>
            <a:r>
              <a:rPr lang="cs-CZ" dirty="0" smtClean="0"/>
              <a:t>strachu vyplývající z autoritativního </a:t>
            </a:r>
            <a:r>
              <a:rPr lang="cs-CZ" dirty="0" smtClean="0"/>
              <a:t>režimu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 smtClean="0"/>
              <a:t>ypravěč: </a:t>
            </a:r>
            <a:r>
              <a:rPr lang="cs-CZ" dirty="0" err="1" smtClean="0"/>
              <a:t>er</a:t>
            </a:r>
            <a:r>
              <a:rPr lang="cs-CZ" dirty="0" smtClean="0"/>
              <a:t> – forma, vševědoucí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3064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1382</TotalTime>
  <Words>516</Words>
  <Application>Microsoft Office PowerPoint</Application>
  <PresentationFormat>Vlastní</PresentationFormat>
  <Paragraphs>89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Office</vt:lpstr>
      <vt:lpstr>Ladislav Fuks Spalovač mrtvol</vt:lpstr>
      <vt:lpstr>Osobní život </vt:lpstr>
      <vt:lpstr>Zajímavosti </vt:lpstr>
      <vt:lpstr>Snímek 4</vt:lpstr>
      <vt:lpstr>Tvorba</vt:lpstr>
      <vt:lpstr>Snímek 6</vt:lpstr>
      <vt:lpstr>Další autorova díla</vt:lpstr>
      <vt:lpstr>Další autoři tohoto období </vt:lpstr>
      <vt:lpstr>Spalovač mrtvol</vt:lpstr>
      <vt:lpstr> Dílo </vt:lpstr>
      <vt:lpstr>Děj </vt:lpstr>
      <vt:lpstr>Hlavní postavy</vt:lpstr>
      <vt:lpstr>Snímek 13</vt:lpstr>
      <vt:lpstr>Citát</vt:lpstr>
      <vt:lpstr>Filmová adaptace</vt:lpstr>
      <vt:lpstr>Snímek 16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Jméno</dc:title>
  <dc:creator>Vaněk Matyáš</dc:creator>
  <cp:lastModifiedBy>Vojta Šolc</cp:lastModifiedBy>
  <cp:revision>63</cp:revision>
  <dcterms:created xsi:type="dcterms:W3CDTF">2023-11-09T10:31:44Z</dcterms:created>
  <dcterms:modified xsi:type="dcterms:W3CDTF">2023-12-31T11:00:02Z</dcterms:modified>
</cp:coreProperties>
</file>